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8" r:id="rId4"/>
    <p:sldId id="258" r:id="rId5"/>
    <p:sldId id="259" r:id="rId6"/>
    <p:sldId id="269" r:id="rId7"/>
    <p:sldId id="270" r:id="rId8"/>
    <p:sldId id="271" r:id="rId9"/>
    <p:sldId id="272" r:id="rId10"/>
    <p:sldId id="273" r:id="rId11"/>
    <p:sldId id="274" r:id="rId12"/>
    <p:sldId id="276" r:id="rId13"/>
    <p:sldId id="278" r:id="rId14"/>
    <p:sldId id="27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4314A-5C39-4271-91DA-42BC8194CCA8}" type="datetimeFigureOut">
              <a:rPr lang="ru-RU" smtClean="0"/>
              <a:t>02.09.2017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79B5-3298-4067-82C7-CAEC7D3BC23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4314A-5C39-4271-91DA-42BC8194CCA8}" type="datetimeFigureOut">
              <a:rPr lang="ru-RU" smtClean="0"/>
              <a:t>02.09.2017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79B5-3298-4067-82C7-CAEC7D3BC2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4314A-5C39-4271-91DA-42BC8194CCA8}" type="datetimeFigureOut">
              <a:rPr lang="ru-RU" smtClean="0"/>
              <a:t>02.09.2017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79B5-3298-4067-82C7-CAEC7D3BC2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4314A-5C39-4271-91DA-42BC8194CCA8}" type="datetimeFigureOut">
              <a:rPr lang="ru-RU" smtClean="0"/>
              <a:t>02.09.2017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79B5-3298-4067-82C7-CAEC7D3BC23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4314A-5C39-4271-91DA-42BC8194CCA8}" type="datetimeFigureOut">
              <a:rPr lang="ru-RU" smtClean="0"/>
              <a:t>02.09.2017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79B5-3298-4067-82C7-CAEC7D3BC2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4314A-5C39-4271-91DA-42BC8194CCA8}" type="datetimeFigureOut">
              <a:rPr lang="ru-RU" smtClean="0"/>
              <a:t>02.09.2017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79B5-3298-4067-82C7-CAEC7D3BC23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4314A-5C39-4271-91DA-42BC8194CCA8}" type="datetimeFigureOut">
              <a:rPr lang="ru-RU" smtClean="0"/>
              <a:t>02.09.2017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79B5-3298-4067-82C7-CAEC7D3BC23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4314A-5C39-4271-91DA-42BC8194CCA8}" type="datetimeFigureOut">
              <a:rPr lang="ru-RU" smtClean="0"/>
              <a:t>02.09.2017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79B5-3298-4067-82C7-CAEC7D3BC2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4314A-5C39-4271-91DA-42BC8194CCA8}" type="datetimeFigureOut">
              <a:rPr lang="ru-RU" smtClean="0"/>
              <a:t>02.09.2017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79B5-3298-4067-82C7-CAEC7D3BC2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4314A-5C39-4271-91DA-42BC8194CCA8}" type="datetimeFigureOut">
              <a:rPr lang="ru-RU" smtClean="0"/>
              <a:t>02.09.2017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79B5-3298-4067-82C7-CAEC7D3BC2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4314A-5C39-4271-91DA-42BC8194CCA8}" type="datetimeFigureOut">
              <a:rPr lang="ru-RU" smtClean="0"/>
              <a:t>02.09.2017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79B5-3298-4067-82C7-CAEC7D3BC23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FF4314A-5C39-4271-91DA-42BC8194CCA8}" type="datetimeFigureOut">
              <a:rPr lang="ru-RU" smtClean="0"/>
              <a:t>02.09.2017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23079B5-3298-4067-82C7-CAEC7D3BC23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794" y="4581128"/>
            <a:ext cx="6698605" cy="1656184"/>
          </a:xfrm>
        </p:spPr>
        <p:txBody>
          <a:bodyPr>
            <a:normAutofit lnSpcReduction="10000"/>
          </a:bodyPr>
          <a:lstStyle/>
          <a:p>
            <a:pPr algn="r"/>
            <a:r>
              <a:rPr lang="uk-UA" dirty="0"/>
              <a:t>Вмій </a:t>
            </a:r>
            <a:r>
              <a:rPr lang="uk-UA" dirty="0" err="1"/>
              <a:t>кмітливо</a:t>
            </a:r>
            <a:r>
              <a:rPr lang="uk-UA" dirty="0"/>
              <a:t> все збагнути,</a:t>
            </a:r>
            <a:endParaRPr lang="ru-RU" dirty="0"/>
          </a:p>
          <a:p>
            <a:pPr algn="r"/>
            <a:r>
              <a:rPr lang="uk-UA" dirty="0"/>
              <a:t>Першим в відповіді бути.</a:t>
            </a:r>
            <a:endParaRPr lang="ru-RU" dirty="0"/>
          </a:p>
          <a:p>
            <a:pPr algn="r"/>
            <a:r>
              <a:rPr lang="uk-UA" dirty="0"/>
              <a:t>Вирушаємо у путь –</a:t>
            </a:r>
            <a:endParaRPr lang="ru-RU" dirty="0"/>
          </a:p>
          <a:p>
            <a:pPr algn="r"/>
            <a:r>
              <a:rPr lang="uk-UA" dirty="0"/>
              <a:t>Нас цікаві речі ждуть!</a:t>
            </a:r>
            <a:endParaRPr lang="ru-RU" dirty="0"/>
          </a:p>
          <a:p>
            <a:pPr algn="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3816424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ru-RU" dirty="0" err="1" smtClean="0"/>
              <a:t>Вирази</a:t>
            </a:r>
            <a:r>
              <a:rPr lang="ru-RU" dirty="0" smtClean="0"/>
              <a:t> </a:t>
            </a:r>
            <a:r>
              <a:rPr lang="ru-RU" dirty="0"/>
              <a:t>з дужками. Порядок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дій</a:t>
            </a:r>
            <a:r>
              <a:rPr lang="ru-RU" dirty="0"/>
              <a:t> у </a:t>
            </a:r>
            <a:r>
              <a:rPr lang="ru-RU" dirty="0" err="1"/>
              <a:t>виразах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містять</a:t>
            </a:r>
            <a:r>
              <a:rPr lang="ru-RU" dirty="0"/>
              <a:t> дужки.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uk-UA" dirty="0" smtClean="0"/>
              <a:t>Задачі </a:t>
            </a:r>
            <a:r>
              <a:rPr lang="uk-UA" dirty="0"/>
              <a:t>на дві дії.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1788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731520"/>
            <a:ext cx="7776864" cy="537240"/>
          </a:xfrm>
        </p:spPr>
        <p:txBody>
          <a:bodyPr/>
          <a:lstStyle/>
          <a:p>
            <a:pPr marL="45720" indent="0">
              <a:buNone/>
            </a:pPr>
            <a:r>
              <a:rPr lang="uk-UA" dirty="0" err="1"/>
              <a:t>Фізкультхвилинка</a:t>
            </a:r>
            <a:endParaRPr lang="ru-RU" dirty="0"/>
          </a:p>
        </p:txBody>
      </p:sp>
      <p:pic>
        <p:nvPicPr>
          <p:cNvPr id="7170" name="Picture 2" descr="C:\Users\Sheva\Pictures\images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96752"/>
            <a:ext cx="6048672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204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206044"/>
            <a:ext cx="7776864" cy="2799020"/>
          </a:xfrm>
        </p:spPr>
        <p:txBody>
          <a:bodyPr/>
          <a:lstStyle/>
          <a:p>
            <a:pPr marL="0" indent="0" algn="l">
              <a:buNone/>
            </a:pPr>
            <a:r>
              <a:rPr lang="uk-UA" sz="3200" dirty="0" smtClean="0">
                <a:effectLst/>
              </a:rPr>
              <a:t>Зменшити                           Збільшити</a:t>
            </a:r>
            <a:br>
              <a:rPr lang="uk-UA" sz="3200" dirty="0" smtClean="0">
                <a:effectLst/>
              </a:rPr>
            </a:br>
            <a:r>
              <a:rPr lang="uk-UA" sz="3200" dirty="0" smtClean="0">
                <a:effectLst/>
              </a:rPr>
              <a:t> </a:t>
            </a:r>
            <a:r>
              <a:rPr lang="uk-UA" sz="3200" dirty="0">
                <a:effectLst/>
              </a:rPr>
              <a:t> </a:t>
            </a:r>
            <a:r>
              <a:rPr lang="uk-UA" sz="3200" dirty="0" smtClean="0">
                <a:effectLst/>
              </a:rPr>
              <a:t/>
            </a:r>
            <a:br>
              <a:rPr lang="uk-UA" sz="3200" dirty="0" smtClean="0">
                <a:effectLst/>
              </a:rPr>
            </a:br>
            <a:r>
              <a:rPr lang="uk-UA" sz="3200" dirty="0" smtClean="0">
                <a:effectLst/>
              </a:rPr>
              <a:t>Відняти </a:t>
            </a:r>
            <a:r>
              <a:rPr lang="uk-UA" sz="3200" dirty="0">
                <a:effectLst/>
              </a:rPr>
              <a:t> </a:t>
            </a:r>
            <a:r>
              <a:rPr lang="uk-UA" sz="3200" dirty="0" smtClean="0">
                <a:effectLst/>
              </a:rPr>
              <a:t>                              Додати</a:t>
            </a:r>
            <a:br>
              <a:rPr lang="uk-UA" sz="3200" dirty="0" smtClean="0">
                <a:effectLst/>
              </a:rPr>
            </a:br>
            <a:r>
              <a:rPr lang="uk-UA" sz="3200" dirty="0">
                <a:effectLst/>
              </a:rPr>
              <a:t> </a:t>
            </a:r>
            <a:r>
              <a:rPr lang="uk-UA" sz="3200" dirty="0">
                <a:effectLst/>
              </a:rPr>
              <a:t/>
            </a:r>
            <a:br>
              <a:rPr lang="uk-UA" sz="3200" dirty="0">
                <a:effectLst/>
              </a:rPr>
            </a:br>
            <a:r>
              <a:rPr lang="uk-UA" sz="3200" dirty="0" smtClean="0">
                <a:effectLst/>
              </a:rPr>
              <a:t>(</a:t>
            </a:r>
            <a:r>
              <a:rPr lang="uk-UA" sz="3200" dirty="0">
                <a:effectLst/>
              </a:rPr>
              <a:t>різниця) </a:t>
            </a:r>
            <a:r>
              <a:rPr lang="uk-UA" sz="3200" dirty="0" smtClean="0">
                <a:effectLst/>
              </a:rPr>
              <a:t>                           (</a:t>
            </a:r>
            <a:r>
              <a:rPr lang="uk-UA" sz="3200" dirty="0">
                <a:effectLst/>
              </a:rPr>
              <a:t>сума)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59632" y="298816"/>
            <a:ext cx="6400800" cy="75392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uk-UA" sz="2800" dirty="0" smtClean="0"/>
              <a:t>«</a:t>
            </a:r>
            <a:r>
              <a:rPr lang="uk-UA" sz="2800" dirty="0" smtClean="0">
                <a:solidFill>
                  <a:schemeClr val="accent1"/>
                </a:solidFill>
              </a:rPr>
              <a:t>Новий» ОСТРІВ</a:t>
            </a:r>
            <a:endParaRPr lang="ru-RU" sz="2800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836712"/>
            <a:ext cx="5400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/>
              <a:t>Використовуйте такі слова:</a:t>
            </a:r>
            <a:endParaRPr lang="ru-RU" dirty="0"/>
          </a:p>
        </p:txBody>
      </p:sp>
      <p:pic>
        <p:nvPicPr>
          <p:cNvPr id="8194" name="Picture 2" descr="C:\Users\Sheva\Pictures\maldives-photo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61048"/>
            <a:ext cx="8064896" cy="273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193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4725144"/>
            <a:ext cx="6512511" cy="648072"/>
          </a:xfrm>
        </p:spPr>
        <p:txBody>
          <a:bodyPr/>
          <a:lstStyle/>
          <a:p>
            <a:pPr marL="0" lvl="0" indent="0">
              <a:buNone/>
            </a:pPr>
            <a:r>
              <a:rPr lang="uk-UA" sz="2400" b="0" dirty="0">
                <a:effectLst/>
              </a:rPr>
              <a:t>Завдання № </a:t>
            </a:r>
            <a:r>
              <a:rPr lang="uk-UA" sz="2400" b="0" dirty="0" smtClean="0">
                <a:effectLst/>
              </a:rPr>
              <a:t>431</a:t>
            </a:r>
            <a:r>
              <a:rPr lang="uk-UA" sz="2800" dirty="0" smtClean="0">
                <a:effectLst/>
              </a:rPr>
              <a:t/>
            </a:r>
            <a:br>
              <a:rPr lang="uk-UA" sz="2800" dirty="0" smtClean="0">
                <a:effectLst/>
              </a:rPr>
            </a:br>
            <a:r>
              <a:rPr lang="ru-RU" sz="2800" dirty="0">
                <a:effectLst/>
              </a:rPr>
              <a:t/>
            </a:r>
            <a:br>
              <a:rPr lang="ru-RU" sz="2800" dirty="0">
                <a:effectLst/>
              </a:rPr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835696" y="731520"/>
            <a:ext cx="5708104" cy="68125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uk-UA" sz="2800" b="1" dirty="0"/>
              <a:t>О</a:t>
            </a:r>
            <a:r>
              <a:rPr lang="uk-UA" sz="2800" b="1" dirty="0" smtClean="0"/>
              <a:t>стрів  </a:t>
            </a:r>
            <a:r>
              <a:rPr lang="uk-UA" sz="2800" b="1" dirty="0"/>
              <a:t>«</a:t>
            </a:r>
            <a:r>
              <a:rPr lang="uk-UA" sz="2800" b="1" dirty="0" smtClean="0"/>
              <a:t>Плутанка»</a:t>
            </a:r>
            <a:endParaRPr lang="ru-RU" sz="2800" b="1" dirty="0"/>
          </a:p>
        </p:txBody>
      </p:sp>
      <p:pic>
        <p:nvPicPr>
          <p:cNvPr id="4" name="Рисунок 3" descr="Картинки по запросу бермудский треугольник фото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12776"/>
            <a:ext cx="6696744" cy="293697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899592" y="6021288"/>
            <a:ext cx="38884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/>
              <a:t>Периметр – це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7926641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Sheva\Pictures\Flint_Island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6672"/>
            <a:ext cx="7704856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59632" y="764705"/>
            <a:ext cx="7272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 </a:t>
            </a:r>
            <a:r>
              <a:rPr lang="uk-UA" sz="2800" b="1" dirty="0"/>
              <a:t>Інструктаж </a:t>
            </a:r>
            <a:r>
              <a:rPr lang="uk-UA" sz="2800" b="1" dirty="0" smtClean="0"/>
              <a:t> домашнього завдання </a:t>
            </a:r>
          </a:p>
          <a:p>
            <a:r>
              <a:rPr lang="uk-UA" sz="2800" b="1" dirty="0" smtClean="0"/>
              <a:t> </a:t>
            </a:r>
            <a:r>
              <a:rPr lang="uk-UA" sz="2800" b="1" dirty="0"/>
              <a:t>с.74 №</a:t>
            </a:r>
            <a:r>
              <a:rPr lang="uk-UA" sz="2800" b="1" dirty="0" smtClean="0"/>
              <a:t>432,433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171890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82527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uk-UA" sz="2800" dirty="0"/>
              <a:t>П</a:t>
            </a:r>
            <a:r>
              <a:rPr lang="uk-UA" sz="2800" dirty="0" smtClean="0"/>
              <a:t>орт   « </a:t>
            </a:r>
            <a:r>
              <a:rPr lang="uk-UA" sz="2800" dirty="0"/>
              <a:t>Перемога</a:t>
            </a:r>
            <a:r>
              <a:rPr lang="uk-UA" sz="2800" dirty="0" smtClean="0"/>
              <a:t>» </a:t>
            </a:r>
            <a:endParaRPr lang="ru-RU" sz="2800" dirty="0"/>
          </a:p>
          <a:p>
            <a:pPr algn="ctr"/>
            <a:endParaRPr lang="ru-RU" sz="2800" dirty="0"/>
          </a:p>
        </p:txBody>
      </p:sp>
      <p:pic>
        <p:nvPicPr>
          <p:cNvPr id="6" name="Рисунок 5" descr="Картинки по запросу фото корабля  на причале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25"/>
          <a:stretch/>
        </p:blipFill>
        <p:spPr bwMode="auto">
          <a:xfrm>
            <a:off x="1691681" y="1340768"/>
            <a:ext cx="5688632" cy="49685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907704" y="1628801"/>
            <a:ext cx="51845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>
                <a:solidFill>
                  <a:srgbClr val="FF0000"/>
                </a:solidFill>
              </a:rPr>
              <a:t>Працю</a:t>
            </a:r>
            <a:r>
              <a:rPr lang="uk-UA" sz="2800" dirty="0">
                <a:solidFill>
                  <a:srgbClr val="FF0000"/>
                </a:solidFill>
              </a:rPr>
              <a:t>вали всі 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старанно</a:t>
            </a:r>
            <a:r>
              <a:rPr lang="ru-RU" sz="2800" dirty="0" smtClean="0">
                <a:solidFill>
                  <a:srgbClr val="FF0000"/>
                </a:solidFill>
              </a:rPr>
              <a:t>,</a:t>
            </a:r>
          </a:p>
          <a:p>
            <a:r>
              <a:rPr lang="ru-RU" sz="2800" dirty="0" err="1" smtClean="0">
                <a:solidFill>
                  <a:srgbClr val="FF0000"/>
                </a:solidFill>
              </a:rPr>
              <a:t>Учні</a:t>
            </a:r>
            <a:r>
              <a:rPr lang="ru-RU" sz="2800" dirty="0" smtClean="0">
                <a:solidFill>
                  <a:srgbClr val="FF0000"/>
                </a:solidFill>
              </a:rPr>
              <a:t>  </a:t>
            </a:r>
            <a:r>
              <a:rPr lang="uk-UA" sz="2800" dirty="0">
                <a:solidFill>
                  <a:srgbClr val="FF0000"/>
                </a:solidFill>
              </a:rPr>
              <a:t>п</a:t>
            </a:r>
            <a:r>
              <a:rPr lang="ru-RU" sz="2800" dirty="0" err="1">
                <a:solidFill>
                  <a:srgbClr val="FF0000"/>
                </a:solidFill>
              </a:rPr>
              <a:t>росто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молодці</a:t>
            </a:r>
            <a:r>
              <a:rPr lang="ru-RU" sz="2800" dirty="0">
                <a:solidFill>
                  <a:srgbClr val="FF0000"/>
                </a:solidFill>
              </a:rPr>
              <a:t>!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Ось </a:t>
            </a:r>
            <a:r>
              <a:rPr lang="ru-RU" sz="2800" dirty="0" err="1">
                <a:solidFill>
                  <a:srgbClr val="FF0000"/>
                </a:solidFill>
              </a:rPr>
              <a:t>дзвінок</a:t>
            </a:r>
            <a:r>
              <a:rPr lang="ru-RU" sz="2800" dirty="0">
                <a:solidFill>
                  <a:srgbClr val="FF0000"/>
                </a:solidFill>
              </a:rPr>
              <a:t> нам дав сигнал,</a:t>
            </a:r>
          </a:p>
          <a:p>
            <a:r>
              <a:rPr lang="uk-UA" sz="2800" dirty="0" err="1" smtClean="0">
                <a:solidFill>
                  <a:srgbClr val="FF0000"/>
                </a:solidFill>
              </a:rPr>
              <a:t>Відпочи</a:t>
            </a:r>
            <a:r>
              <a:rPr lang="ru-RU" sz="2800" dirty="0" err="1">
                <a:solidFill>
                  <a:srgbClr val="FF0000"/>
                </a:solidFill>
              </a:rPr>
              <a:t>ти</a:t>
            </a:r>
            <a:r>
              <a:rPr lang="ru-RU" sz="2800" dirty="0">
                <a:solidFill>
                  <a:srgbClr val="FF0000"/>
                </a:solidFill>
              </a:rPr>
              <a:t> час настав.</a:t>
            </a:r>
          </a:p>
        </p:txBody>
      </p:sp>
    </p:spTree>
    <p:extLst>
      <p:ext uri="{BB962C8B-B14F-4D97-AF65-F5344CB8AC3E}">
        <p14:creationId xmlns:p14="http://schemas.microsoft.com/office/powerpoint/2010/main" val="528795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433096"/>
          </a:xfrm>
        </p:spPr>
        <p:txBody>
          <a:bodyPr/>
          <a:lstStyle/>
          <a:p>
            <a:pPr marL="0" lvl="0" indent="0">
              <a:buNone/>
            </a:pPr>
            <a:r>
              <a:rPr lang="uk-UA" sz="2000" dirty="0">
                <a:effectLst/>
              </a:rPr>
              <a:t>Як ви бачите, щоб знайти скарби  треба подолати перешкоди – скелі, </a:t>
            </a:r>
            <a:r>
              <a:rPr lang="ru-RU" sz="2000" dirty="0">
                <a:effectLst/>
              </a:rPr>
              <a:t/>
            </a:r>
            <a:br>
              <a:rPr lang="ru-RU" sz="2000" dirty="0">
                <a:effectLst/>
              </a:rPr>
            </a:br>
            <a:r>
              <a:rPr lang="uk-UA" sz="2000" dirty="0">
                <a:effectLst/>
              </a:rPr>
              <a:t>айсберги, зайти в бухту, в порт та виконати різні завдання.</a:t>
            </a:r>
            <a:r>
              <a:rPr lang="ru-RU" sz="2000" dirty="0">
                <a:effectLst/>
              </a:rPr>
              <a:t/>
            </a:r>
            <a:br>
              <a:rPr lang="ru-RU" sz="2000" dirty="0">
                <a:effectLst/>
              </a:rPr>
            </a:br>
            <a:endParaRPr lang="ru-RU" sz="2000" dirty="0"/>
          </a:p>
        </p:txBody>
      </p:sp>
      <p:pic>
        <p:nvPicPr>
          <p:cNvPr id="4" name="Объект 3" descr="Картинки по запросу фото карты скарбів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48793" y="731838"/>
            <a:ext cx="4789213" cy="34750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4443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731520"/>
            <a:ext cx="8064896" cy="825272"/>
          </a:xfrm>
        </p:spPr>
        <p:txBody>
          <a:bodyPr>
            <a:noAutofit/>
          </a:bodyPr>
          <a:lstStyle/>
          <a:p>
            <a:pPr marL="2404872" lvl="8" indent="0">
              <a:buNone/>
            </a:pPr>
            <a:r>
              <a:rPr lang="uk-UA" sz="3600" b="1" dirty="0" smtClean="0"/>
              <a:t>Каліграфічна хвилинка</a:t>
            </a:r>
            <a:endParaRPr lang="ru-RU" sz="3600" b="1" dirty="0"/>
          </a:p>
        </p:txBody>
      </p:sp>
      <p:sp>
        <p:nvSpPr>
          <p:cNvPr id="4" name="AutoShape 2" descr="Картинки по запросу цифра 8 каліграфічн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Картинки по запросу цифра 8 каліграфічно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Картинки по запросу цифра 8 каліграфічн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996952"/>
            <a:ext cx="2880320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Sheva\Pictures\ship-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49" y="1740892"/>
            <a:ext cx="3333750" cy="356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383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013176"/>
            <a:ext cx="7992887" cy="1296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dirty="0"/>
              <a:t>В</a:t>
            </a:r>
            <a:r>
              <a:rPr lang="uk-UA" sz="2400" dirty="0" smtClean="0"/>
              <a:t>становити </a:t>
            </a:r>
            <a:r>
              <a:rPr lang="uk-UA" sz="2400" dirty="0"/>
              <a:t>закономірність і продовжити </a:t>
            </a: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 smtClean="0"/>
              <a:t>числовий </a:t>
            </a:r>
            <a:r>
              <a:rPr lang="uk-UA" sz="2400" dirty="0"/>
              <a:t>ряд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2852936"/>
            <a:ext cx="7992888" cy="194421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uk-UA" sz="5400" dirty="0" smtClean="0"/>
          </a:p>
          <a:p>
            <a:pPr marL="0" indent="0">
              <a:buNone/>
            </a:pPr>
            <a:endParaRPr lang="uk-UA" sz="5400" dirty="0"/>
          </a:p>
          <a:p>
            <a:pPr marL="0" indent="0">
              <a:buNone/>
            </a:pPr>
            <a:r>
              <a:rPr lang="uk-UA" sz="6300" dirty="0" smtClean="0"/>
              <a:t>2 </a:t>
            </a:r>
            <a:r>
              <a:rPr lang="uk-UA" sz="6300" dirty="0"/>
              <a:t>4 6 8 10 12 …  …  …   … … </a:t>
            </a:r>
            <a:endParaRPr lang="ru-RU" sz="6300" dirty="0"/>
          </a:p>
        </p:txBody>
      </p:sp>
      <p:pic>
        <p:nvPicPr>
          <p:cNvPr id="11266" name="Picture 2" descr="C:\Users\Sheva\Pictures\wallpaper-15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9"/>
            <a:ext cx="7992888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516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1" y="3717032"/>
            <a:ext cx="7920880" cy="792088"/>
          </a:xfrm>
        </p:spPr>
        <p:txBody>
          <a:bodyPr/>
          <a:lstStyle/>
          <a:p>
            <a:pPr marL="0" indent="0">
              <a:buNone/>
            </a:pPr>
            <a:r>
              <a:rPr lang="uk-UA" sz="2800" dirty="0">
                <a:effectLst/>
              </a:rPr>
              <a:t>Робота з картками </a:t>
            </a:r>
            <a:r>
              <a:rPr lang="uk-UA" sz="2800" dirty="0" smtClean="0">
                <a:effectLst/>
              </a:rPr>
              <a:t/>
            </a:r>
            <a:br>
              <a:rPr lang="uk-UA" sz="2800" dirty="0" smtClean="0">
                <a:effectLst/>
              </a:rPr>
            </a:br>
            <a:r>
              <a:rPr lang="uk-UA" sz="2800" dirty="0" smtClean="0">
                <a:effectLst/>
              </a:rPr>
              <a:t> </a:t>
            </a:r>
            <a:r>
              <a:rPr lang="uk-UA" sz="2800" dirty="0">
                <a:effectLst/>
              </a:rPr>
              <a:t>( </a:t>
            </a:r>
            <a:r>
              <a:rPr lang="uk-UA" sz="2400" dirty="0">
                <a:effectLst/>
              </a:rPr>
              <a:t>с. 23</a:t>
            </a:r>
            <a:r>
              <a:rPr lang="uk-UA" sz="2800" dirty="0">
                <a:effectLst/>
              </a:rPr>
              <a:t>, </a:t>
            </a:r>
            <a:r>
              <a:rPr lang="uk-UA" sz="2000" dirty="0">
                <a:effectLst/>
              </a:rPr>
              <a:t>Математичний тренажер. 2 </a:t>
            </a:r>
            <a:r>
              <a:rPr lang="uk-UA" sz="2000" dirty="0" smtClean="0">
                <a:effectLst/>
              </a:rPr>
              <a:t>клас)</a:t>
            </a:r>
            <a:endParaRPr lang="ru-RU" sz="2000" dirty="0"/>
          </a:p>
        </p:txBody>
      </p:sp>
      <p:pic>
        <p:nvPicPr>
          <p:cNvPr id="4" name="Объект 3" descr="Картинки по запросу фото корабля в море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7665" y="260649"/>
            <a:ext cx="5616624" cy="3168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653136"/>
            <a:ext cx="849694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587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88640"/>
            <a:ext cx="8496944" cy="864096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Складіть </a:t>
            </a: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слово, розподіляючи числа в порядку 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зростання</a:t>
            </a:r>
          </a:p>
          <a:p>
            <a:pPr marL="45720" indent="0"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по рядах: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1 ряд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9136849"/>
              </p:ext>
            </p:extLst>
          </p:nvPr>
        </p:nvGraphicFramePr>
        <p:xfrm>
          <a:off x="2483767" y="1275685"/>
          <a:ext cx="6192691" cy="114269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74630"/>
                <a:gridCol w="944961"/>
                <a:gridCol w="944961"/>
                <a:gridCol w="944961"/>
                <a:gridCol w="944961"/>
                <a:gridCol w="945652"/>
                <a:gridCol w="992565"/>
              </a:tblGrid>
              <a:tr h="7351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т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к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п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і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н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075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25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21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23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22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24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27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28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2812759"/>
              </p:ext>
            </p:extLst>
          </p:nvPr>
        </p:nvGraphicFramePr>
        <p:xfrm>
          <a:off x="1304607" y="3033236"/>
          <a:ext cx="6867793" cy="9144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867776"/>
                <a:gridCol w="867776"/>
                <a:gridCol w="867776"/>
                <a:gridCol w="867776"/>
                <a:gridCol w="867776"/>
                <a:gridCol w="868411"/>
                <a:gridCol w="1660502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   м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     р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     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     т  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   с      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    о  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     и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04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     10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       40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      20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       30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     60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      50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     70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304925" y="1915310"/>
            <a:ext cx="63312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 ряд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7592734"/>
              </p:ext>
            </p:extLst>
          </p:nvPr>
        </p:nvGraphicFramePr>
        <p:xfrm>
          <a:off x="755576" y="4653136"/>
          <a:ext cx="7011491" cy="113289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168460"/>
                <a:gridCol w="1168460"/>
                <a:gridCol w="1069075"/>
                <a:gridCol w="1267844"/>
                <a:gridCol w="1168460"/>
                <a:gridCol w="1169192"/>
              </a:tblGrid>
              <a:tr h="5760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    м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     б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   о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      ц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      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     н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568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     12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     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   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      7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      34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     99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1222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420888"/>
            <a:ext cx="8568952" cy="2376264"/>
          </a:xfrm>
        </p:spPr>
        <p:txBody>
          <a:bodyPr/>
          <a:lstStyle/>
          <a:p>
            <a:pPr marL="0" lvl="0" indent="0" algn="ctr">
              <a:buNone/>
            </a:pPr>
            <a:r>
              <a:rPr lang="uk-UA" dirty="0" smtClean="0">
                <a:effectLst/>
              </a:rPr>
              <a:t>16</a:t>
            </a:r>
            <a:r>
              <a:rPr lang="uk-UA" dirty="0">
                <a:effectLst/>
              </a:rPr>
              <a:t>, 24, 36, 41, 59, 88, </a:t>
            </a:r>
            <a:r>
              <a:rPr lang="uk-UA" dirty="0" smtClean="0">
                <a:effectLst/>
              </a:rPr>
              <a:t>65,76,97</a:t>
            </a:r>
            <a:r>
              <a:rPr lang="uk-UA" dirty="0">
                <a:effectLst/>
              </a:rPr>
              <a:t>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99592" y="731520"/>
            <a:ext cx="7560840" cy="753264"/>
          </a:xfrm>
        </p:spPr>
        <p:txBody>
          <a:bodyPr>
            <a:normAutofit fontScale="92500" lnSpcReduction="20000"/>
          </a:bodyPr>
          <a:lstStyle/>
          <a:p>
            <a:pPr marL="45720" indent="0" algn="r">
              <a:buNone/>
            </a:pPr>
            <a:r>
              <a:rPr lang="uk-UA" dirty="0" smtClean="0"/>
              <a:t>Робота за підручником. виконуємо усно  завдання  </a:t>
            </a:r>
          </a:p>
          <a:p>
            <a:pPr marL="45720" indent="0" algn="r">
              <a:buNone/>
            </a:pPr>
            <a:r>
              <a:rPr lang="uk-UA" dirty="0" smtClean="0"/>
              <a:t>№ 425,  с.73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484784"/>
            <a:ext cx="6984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Кожне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 з  чисел округли до більшого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33056"/>
            <a:ext cx="871296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8725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8270" y="1331466"/>
            <a:ext cx="8512202" cy="4968552"/>
          </a:xfrm>
        </p:spPr>
        <p:txBody>
          <a:bodyPr/>
          <a:lstStyle/>
          <a:p>
            <a:pPr marL="0" indent="0" algn="ctr">
              <a:buNone/>
            </a:pPr>
            <a:r>
              <a:rPr lang="uk-UA" sz="3200" dirty="0" smtClean="0">
                <a:effectLst/>
              </a:rPr>
              <a:t>І </a:t>
            </a:r>
            <a:r>
              <a:rPr lang="uk-UA" sz="3200" dirty="0">
                <a:effectLst/>
              </a:rPr>
              <a:t>спосіб</a:t>
            </a:r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r>
              <a:rPr lang="uk-UA" sz="3200" dirty="0">
                <a:effectLst/>
              </a:rPr>
              <a:t> </a:t>
            </a:r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r>
              <a:rPr lang="uk-UA" sz="3200" dirty="0">
                <a:effectLst/>
              </a:rPr>
              <a:t>40-27= (30+10)-(20+7)= (30-20)+(10-7)= </a:t>
            </a:r>
            <a:r>
              <a:rPr lang="uk-UA" sz="3200" dirty="0" smtClean="0">
                <a:effectLst/>
              </a:rPr>
              <a:t>10+3=13</a:t>
            </a:r>
            <a:r>
              <a:rPr lang="uk-UA" sz="3200" dirty="0">
                <a:effectLst/>
              </a:rPr>
              <a:t> </a:t>
            </a:r>
            <a:r>
              <a:rPr lang="uk-UA" sz="3200" dirty="0" smtClean="0">
                <a:effectLst/>
              </a:rPr>
              <a:t/>
            </a:r>
            <a:br>
              <a:rPr lang="uk-UA" sz="3200" dirty="0" smtClean="0">
                <a:effectLst/>
              </a:rPr>
            </a:br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r>
              <a:rPr lang="uk-UA" sz="3200" dirty="0">
                <a:effectLst/>
              </a:rPr>
              <a:t>ІІ спосіб</a:t>
            </a:r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r>
              <a:rPr lang="uk-UA" sz="3200" dirty="0">
                <a:effectLst/>
              </a:rPr>
              <a:t>40-27= 40-(20+7)= (40-20)-</a:t>
            </a:r>
            <a:r>
              <a:rPr lang="uk-UA" sz="3200" dirty="0" smtClean="0">
                <a:effectLst/>
              </a:rPr>
              <a:t>7=13</a:t>
            </a:r>
            <a:br>
              <a:rPr lang="uk-UA" sz="3200" dirty="0" smtClean="0">
                <a:effectLst/>
              </a:rPr>
            </a:br>
            <a:r>
              <a:rPr lang="uk-UA" sz="3200" dirty="0">
                <a:effectLst/>
              </a:rPr>
              <a:t> </a:t>
            </a:r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r>
              <a:rPr lang="uk-UA" sz="3200" dirty="0">
                <a:effectLst/>
              </a:rPr>
              <a:t>ІІІ </a:t>
            </a:r>
            <a:r>
              <a:rPr lang="uk-UA" sz="3200" dirty="0" smtClean="0">
                <a:effectLst/>
              </a:rPr>
              <a:t>спосіб</a:t>
            </a:r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r>
              <a:rPr lang="uk-UA" sz="3200" dirty="0" smtClean="0">
                <a:effectLst/>
              </a:rPr>
              <a:t>40-27</a:t>
            </a:r>
            <a:r>
              <a:rPr lang="uk-UA" sz="3200" dirty="0">
                <a:effectLst/>
              </a:rPr>
              <a:t>= 40-30+3=13</a:t>
            </a:r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r>
              <a:rPr lang="uk-UA" dirty="0">
                <a:effectLst/>
              </a:rPr>
              <a:t> 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uk-UA" dirty="0">
                <a:effectLst/>
              </a:rPr>
              <a:t> 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020272" y="332656"/>
            <a:ext cx="1728192" cy="792088"/>
          </a:xfrm>
        </p:spPr>
        <p:txBody>
          <a:bodyPr>
            <a:normAutofit fontScale="92500" lnSpcReduction="10000"/>
          </a:bodyPr>
          <a:lstStyle/>
          <a:p>
            <a:pPr marL="45720" indent="0" algn="r">
              <a:buNone/>
            </a:pPr>
            <a:r>
              <a:rPr lang="uk-UA" dirty="0" smtClean="0"/>
              <a:t> </a:t>
            </a:r>
            <a:r>
              <a:rPr lang="uk-UA" dirty="0"/>
              <a:t>Завдання  </a:t>
            </a:r>
            <a:endParaRPr lang="uk-UA" dirty="0" smtClean="0"/>
          </a:p>
          <a:p>
            <a:pPr marL="45720" indent="0" algn="r">
              <a:buNone/>
            </a:pPr>
            <a:r>
              <a:rPr lang="uk-UA" dirty="0" smtClean="0"/>
              <a:t>№ </a:t>
            </a:r>
            <a:r>
              <a:rPr lang="uk-UA" dirty="0"/>
              <a:t>426,  с.73</a:t>
            </a:r>
            <a:endParaRPr lang="ru-RU" dirty="0"/>
          </a:p>
        </p:txBody>
      </p:sp>
      <p:pic>
        <p:nvPicPr>
          <p:cNvPr id="5122" name="Picture 2" descr="C:\Users\Sheva\Pictures\voda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70" y="260648"/>
            <a:ext cx="6856018" cy="114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409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3" y="2852936"/>
            <a:ext cx="8208912" cy="2662232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>
                <a:effectLst/>
              </a:rPr>
              <a:t>50-24       </a:t>
            </a:r>
            <a:r>
              <a:rPr lang="uk-UA" dirty="0">
                <a:effectLst/>
              </a:rPr>
              <a:t>70-36        </a:t>
            </a:r>
            <a:r>
              <a:rPr lang="uk-UA" dirty="0" smtClean="0">
                <a:effectLst/>
              </a:rPr>
              <a:t/>
            </a:r>
            <a:br>
              <a:rPr lang="uk-UA" dirty="0" smtClean="0">
                <a:effectLst/>
              </a:rPr>
            </a:br>
            <a:r>
              <a:rPr lang="uk-UA" dirty="0">
                <a:effectLst/>
              </a:rPr>
              <a:t/>
            </a:r>
            <a:br>
              <a:rPr lang="uk-UA" dirty="0">
                <a:effectLst/>
              </a:rPr>
            </a:br>
            <a:r>
              <a:rPr lang="uk-UA" dirty="0" smtClean="0">
                <a:effectLst/>
              </a:rPr>
              <a:t> </a:t>
            </a:r>
            <a:r>
              <a:rPr lang="uk-UA" dirty="0">
                <a:effectLst/>
              </a:rPr>
              <a:t>80-55        100-78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6146" name="Picture 2" descr="C:\Users\Sheva\Pictures\images (2)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7"/>
            <a:ext cx="5184576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725634" y="476672"/>
            <a:ext cx="17594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dirty="0">
                <a:latin typeface="Times New Roman" pitchFamily="18" charset="0"/>
                <a:cs typeface="Times New Roman" pitchFamily="18" charset="0"/>
              </a:rPr>
              <a:t>Завдання № 427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1772816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800" dirty="0" smtClean="0"/>
              <a:t>	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Розв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>
                <a:latin typeface="Times New Roman" pitchFamily="18" charset="0"/>
                <a:cs typeface="Times New Roman" pitchFamily="18" charset="0"/>
              </a:rPr>
              <a:t>язати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з поясненням зручним для вас способом</a:t>
            </a:r>
            <a:r>
              <a:rPr lang="uk-UA" sz="2800" dirty="0"/>
              <a:t>: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31564444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109</TotalTime>
  <Words>246</Words>
  <Application>Microsoft Office PowerPoint</Application>
  <PresentationFormat>Экран (4:3)</PresentationFormat>
  <Paragraphs>82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Вирази з дужками. Порядок виконання дій у виразах, що містять дужки.  Задачі на дві дії. </vt:lpstr>
      <vt:lpstr>Як ви бачите, щоб знайти скарби  треба подолати перешкоди – скелі,  айсберги, зайти в бухту, в порт та виконати різні завдання. </vt:lpstr>
      <vt:lpstr>Презентация PowerPoint</vt:lpstr>
      <vt:lpstr>Встановити закономірність і продовжити  числовий ряд</vt:lpstr>
      <vt:lpstr>Робота з картками   ( с. 23, Математичний тренажер. 2 клас)</vt:lpstr>
      <vt:lpstr>Презентация PowerPoint</vt:lpstr>
      <vt:lpstr>16, 24, 36, 41, 59, 88, 65,76,97. </vt:lpstr>
      <vt:lpstr>І спосіб   40-27= (30+10)-(20+7)= (30-20)+(10-7)= 10+3=13   ІІ спосіб 40-27= 40-(20+7)= (40-20)-7=13   ІІІ спосіб 40-27= 40-30+3=13     </vt:lpstr>
      <vt:lpstr>50-24       70-36           80-55        100-78 </vt:lpstr>
      <vt:lpstr>Презентация PowerPoint</vt:lpstr>
      <vt:lpstr>Зменшити                           Збільшити    Відняти                                Додати   (різниця)                            (сума)</vt:lpstr>
      <vt:lpstr>Завдання № 431  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Sheva</dc:creator>
  <cp:lastModifiedBy>Sheva</cp:lastModifiedBy>
  <cp:revision>9</cp:revision>
  <dcterms:created xsi:type="dcterms:W3CDTF">2017-08-24T13:44:47Z</dcterms:created>
  <dcterms:modified xsi:type="dcterms:W3CDTF">2017-09-02T11:30:28Z</dcterms:modified>
</cp:coreProperties>
</file>