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98" r:id="rId3"/>
    <p:sldId id="284" r:id="rId4"/>
    <p:sldId id="285" r:id="rId5"/>
    <p:sldId id="286" r:id="rId6"/>
    <p:sldId id="287" r:id="rId7"/>
    <p:sldId id="288" r:id="rId8"/>
    <p:sldId id="283" r:id="rId9"/>
    <p:sldId id="276" r:id="rId10"/>
    <p:sldId id="290" r:id="rId11"/>
    <p:sldId id="289" r:id="rId12"/>
    <p:sldId id="280" r:id="rId13"/>
    <p:sldId id="291" r:id="rId14"/>
    <p:sldId id="296" r:id="rId15"/>
    <p:sldId id="267" r:id="rId16"/>
    <p:sldId id="268" r:id="rId17"/>
    <p:sldId id="295" r:id="rId18"/>
    <p:sldId id="297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8F87-98B5-473E-9E04-82748DA0CFBC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C669A-A098-4765-AE0D-9FA9D4476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ED3E-5CF6-4FEB-8541-33D9B2B6EA7B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63A8-557B-4659-92D1-B0404AF20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B4A5-F29B-42B3-8C01-E42BA59968A5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EF95-5B84-47A1-91B1-235B64A80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0086-3226-4C04-ABCA-E66A5C87A3AE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A02F-9CAF-401D-81F5-8E2C97C49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BD0D7-542A-4A2B-BFD1-000B2291CD14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2A3A6-7F7C-4B4F-9156-9C9AF2608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D025-8F79-4506-93C1-9AD8DA1AB4AD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DE67-4D11-46F5-BC73-B70ECE97B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6870-3BD1-4BA3-8025-3D0351C17AEE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1F75-EA0A-4857-BE08-D5FD443C4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1421-257E-49A3-BB88-2FB441340F0B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4E69-E44F-4A16-BE91-08B87B0F5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CB39-C521-4A31-9DC8-D847B444F64F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288B7-E7F2-41AA-A27D-A5E722944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1284-BFFE-40CD-A9D6-913484915245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1684-C22C-4F4D-BA92-D02D11ACE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B5DB-44CF-4A3A-BA59-25BEE073602D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8632-F06A-467C-B37E-96EAE304F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6A825E-023D-4934-ACBF-26426646E931}" type="datetimeFigureOut">
              <a:rPr lang="ru-RU"/>
              <a:pPr>
                <a:defRPr/>
              </a:pPr>
              <a:t>18.09.2017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1C131A-1257-4097-A459-9BC2A2EAF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3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5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28625"/>
            <a:ext cx="8229600" cy="285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uk-UA" sz="5400" smtClean="0">
                <a:latin typeface="Times New Roman" pitchFamily="18" charset="0"/>
                <a:cs typeface="Times New Roman" pitchFamily="18" charset="0"/>
              </a:rPr>
              <a:t>даровані діти на заняттях зображувальної діяльності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C:\Users\Boss\Desktop\drawing-on-the-tablet_543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571750"/>
            <a:ext cx="2286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5214938" y="4857750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Підготувала керівник гуртка</a:t>
            </a:r>
          </a:p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 зображувальної діяльності :</a:t>
            </a:r>
          </a:p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Бурлаєнко О.М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Творча особистість — це індивід, який володіє високим рівнем знань, має потяг до нового, оригінального. Для творчої особистості творча діяльність є життєвою потребою, а творчий стиль поведінки — найбільш характерний.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38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u="sng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u="sng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u="sng" dirty="0" smtClean="0"/>
              <a:t>Обдарована дитина </a:t>
            </a:r>
            <a:r>
              <a:rPr lang="uk-UA" dirty="0" smtClean="0"/>
              <a:t>– це така дитина, яка демонструє розвиток здібностей, вищий за здібності однолітків, це сукупність здібностей, що дозволяє дитині досягти вагомих результатів в одному або декількох видах діяльності, що є цінним для суспільства. Ця якість формується і проявляється в діяльності.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 </a:t>
            </a:r>
            <a:r>
              <a:rPr lang="uk-UA" u="sng" dirty="0" smtClean="0"/>
              <a:t>Талановита дитина </a:t>
            </a:r>
            <a:r>
              <a:rPr lang="uk-UA" dirty="0" smtClean="0"/>
              <a:t>– це така дитина, яка має високий ступінь здібностей до якоїсь спеціальної діяльності, причому ці здібності вже значною мірою встигли реалізуватися в конкретних суспільно значимих процесах.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2531" name="Picture 2" descr="C:\Users\Boss\Desktop\фото сайт\IMG_4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40313" y="1785938"/>
            <a:ext cx="3254375" cy="43402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напрями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</a:t>
            </a:r>
            <a:r>
              <a:rPr lang="ru-RU" b="1" dirty="0" err="1" smtClean="0"/>
              <a:t>обдарованих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dirty="0" smtClean="0"/>
              <a:t> 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здатної</a:t>
            </a:r>
            <a:r>
              <a:rPr lang="ru-RU" dirty="0" smtClean="0"/>
              <a:t> до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економічній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обдарувань</a:t>
            </a:r>
            <a:r>
              <a:rPr lang="ru-RU" dirty="0" smtClean="0"/>
              <a:t>, </a:t>
            </a:r>
            <a:r>
              <a:rPr lang="ru-RU" dirty="0" err="1" smtClean="0"/>
              <a:t>талантів</a:t>
            </a:r>
            <a:r>
              <a:rPr lang="ru-RU" dirty="0" smtClean="0"/>
              <a:t>.</a:t>
            </a:r>
            <a:endParaRPr lang="ru-RU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 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інтелекту</a:t>
            </a:r>
            <a:r>
              <a:rPr lang="ru-RU" dirty="0" smtClean="0"/>
              <a:t>.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, </a:t>
            </a:r>
            <a:r>
              <a:rPr lang="ru-RU" dirty="0" err="1" smtClean="0"/>
              <a:t>мислення</a:t>
            </a:r>
            <a:r>
              <a:rPr lang="ru-RU" dirty="0" smtClean="0"/>
              <a:t>, </a:t>
            </a:r>
            <a:r>
              <a:rPr lang="ru-RU" dirty="0" err="1" smtClean="0"/>
              <a:t>спостережливості</a:t>
            </a:r>
            <a:r>
              <a:rPr lang="ru-RU" dirty="0" smtClean="0"/>
              <a:t>, </a:t>
            </a:r>
            <a:r>
              <a:rPr lang="ru-RU" dirty="0" err="1" smtClean="0"/>
              <a:t>уяви</a:t>
            </a:r>
            <a:r>
              <a:rPr lang="ru-RU" dirty="0" smtClean="0"/>
              <a:t>, </a:t>
            </a:r>
            <a:r>
              <a:rPr lang="ru-RU" dirty="0" err="1" smtClean="0"/>
              <a:t>уважності</a:t>
            </a:r>
            <a:r>
              <a:rPr lang="ru-RU" dirty="0" smtClean="0"/>
              <a:t>. </a:t>
            </a:r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розумової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за межами </a:t>
            </a:r>
            <a:r>
              <a:rPr lang="ru-RU" dirty="0" err="1" smtClean="0"/>
              <a:t>заданої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.</a:t>
            </a:r>
            <a:endParaRPr lang="ru-RU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продукувати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, </a:t>
            </a:r>
            <a:r>
              <a:rPr lang="ru-RU" dirty="0" err="1" smtClean="0"/>
              <a:t>гіпотези</a:t>
            </a:r>
            <a:r>
              <a:rPr lang="ru-RU" dirty="0" smtClean="0"/>
              <a:t>, </a:t>
            </a:r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 smtClean="0"/>
              <a:t>нетрадиційні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проблемних</a:t>
            </a:r>
            <a:r>
              <a:rPr lang="ru-RU" dirty="0" smtClean="0"/>
              <a:t> задач, </a:t>
            </a:r>
            <a:r>
              <a:rPr lang="ru-RU" dirty="0" err="1" smtClean="0"/>
              <a:t>виявляти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оригінальність</a:t>
            </a:r>
            <a:r>
              <a:rPr lang="ru-RU" dirty="0" smtClean="0"/>
              <a:t>, </a:t>
            </a:r>
            <a:r>
              <a:rPr lang="ru-RU" dirty="0" err="1" smtClean="0"/>
              <a:t>винахідливість</a:t>
            </a:r>
            <a:r>
              <a:rPr lang="ru-RU" dirty="0" smtClean="0"/>
              <a:t>.</a:t>
            </a:r>
            <a:endParaRPr lang="ru-RU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духовності</a:t>
            </a:r>
            <a:r>
              <a:rPr lang="ru-RU" dirty="0" smtClean="0"/>
              <a:t>, </a:t>
            </a:r>
            <a:r>
              <a:rPr lang="ru-RU" dirty="0" err="1" smtClean="0"/>
              <a:t>загальнолюдської</a:t>
            </a:r>
            <a:r>
              <a:rPr lang="ru-RU" dirty="0" smtClean="0"/>
              <a:t> </a:t>
            </a:r>
            <a:r>
              <a:rPr lang="ru-RU" dirty="0" err="1" smtClean="0"/>
              <a:t>моралі</a:t>
            </a:r>
            <a:r>
              <a:rPr lang="ru-RU" dirty="0" smtClean="0"/>
              <a:t>. </a:t>
            </a:r>
            <a:r>
              <a:rPr lang="ru-RU" dirty="0" err="1" smtClean="0"/>
              <a:t>Ідеї</a:t>
            </a:r>
            <a:r>
              <a:rPr lang="ru-RU" dirty="0" smtClean="0"/>
              <a:t> добра, </a:t>
            </a:r>
            <a:r>
              <a:rPr lang="ru-RU" dirty="0" err="1" smtClean="0"/>
              <a:t>правди</a:t>
            </a:r>
            <a:r>
              <a:rPr lang="ru-RU" dirty="0" smtClean="0"/>
              <a:t>, </a:t>
            </a:r>
            <a:r>
              <a:rPr lang="ru-RU" dirty="0" err="1" smtClean="0"/>
              <a:t>краси</a:t>
            </a:r>
            <a:r>
              <a:rPr lang="ru-RU" dirty="0" smtClean="0"/>
              <a:t>, </a:t>
            </a:r>
            <a:r>
              <a:rPr lang="ru-RU" dirty="0" err="1" smtClean="0"/>
              <a:t>справедливості</a:t>
            </a:r>
            <a:r>
              <a:rPr lang="ru-RU" dirty="0" smtClean="0"/>
              <a:t>, </a:t>
            </a:r>
            <a:r>
              <a:rPr lang="ru-RU" dirty="0" err="1" smtClean="0"/>
              <a:t>совісті</a:t>
            </a:r>
            <a:r>
              <a:rPr lang="ru-RU" dirty="0" smtClean="0"/>
              <a:t>,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гідності</a:t>
            </a:r>
            <a:r>
              <a:rPr lang="ru-RU" dirty="0" smtClean="0"/>
              <a:t>, </a:t>
            </a:r>
            <a:r>
              <a:rPr lang="ru-RU" dirty="0" err="1" smtClean="0"/>
              <a:t>патріотизму</a:t>
            </a:r>
            <a:r>
              <a:rPr lang="ru-RU" dirty="0" smtClean="0"/>
              <a:t>, </a:t>
            </a:r>
            <a:r>
              <a:rPr lang="ru-RU" dirty="0" err="1" smtClean="0"/>
              <a:t>любові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доброчинностей</a:t>
            </a:r>
            <a:r>
              <a:rPr lang="ru-RU" dirty="0" smtClean="0"/>
              <a:t>.</a:t>
            </a:r>
            <a:endParaRPr lang="ru-RU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3555" name="Picture 2" descr="C:\Users\Boss\Desktop\фото сайт\IMG_41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Картка</a:t>
            </a:r>
            <a:r>
              <a:rPr lang="ru-RU" b="1" dirty="0" smtClean="0"/>
              <a:t> </a:t>
            </a:r>
            <a:r>
              <a:rPr lang="ru-RU" b="1" dirty="0" err="1" smtClean="0"/>
              <a:t>обдарованої</a:t>
            </a:r>
            <a:r>
              <a:rPr lang="ru-RU" b="1" dirty="0" smtClean="0"/>
              <a:t> </a:t>
            </a:r>
            <a:r>
              <a:rPr lang="ru-RU" b="1" dirty="0" err="1" smtClean="0"/>
              <a:t>дитини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052886" cy="5238750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I. </a:t>
            </a:r>
            <a:r>
              <a:rPr lang="ru-RU" sz="3600" b="1" dirty="0" err="1" smtClean="0"/>
              <a:t>Відомості</a:t>
            </a:r>
            <a:r>
              <a:rPr lang="ru-RU" sz="3600" b="1" dirty="0" smtClean="0"/>
              <a:t> про </a:t>
            </a:r>
            <a:r>
              <a:rPr lang="ru-RU" sz="3600" b="1" dirty="0" err="1" smtClean="0"/>
              <a:t>дитину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       </a:t>
            </a:r>
            <a:r>
              <a:rPr lang="ru-RU" sz="3600" dirty="0" err="1" smtClean="0"/>
              <a:t>Прізвище</a:t>
            </a:r>
            <a:r>
              <a:rPr lang="ru-RU" sz="3600" dirty="0" smtClean="0"/>
              <a:t>, </a:t>
            </a:r>
            <a:r>
              <a:rPr lang="ru-RU" sz="3600" dirty="0" err="1" smtClean="0"/>
              <a:t>ім'я</a:t>
            </a:r>
            <a:r>
              <a:rPr lang="ru-RU" sz="3600" dirty="0" smtClean="0"/>
              <a:t>, по </a:t>
            </a:r>
            <a:r>
              <a:rPr lang="ru-RU" sz="3600" dirty="0" err="1" smtClean="0"/>
              <a:t>батькові</a:t>
            </a:r>
            <a:r>
              <a:rPr lang="ru-RU" sz="3600" dirty="0" smtClean="0"/>
              <a:t> _______________________________</a:t>
            </a:r>
            <a:br>
              <a:rPr lang="ru-RU" sz="3600" dirty="0" smtClean="0"/>
            </a:br>
            <a:r>
              <a:rPr lang="ru-RU" sz="3600" dirty="0" smtClean="0"/>
              <a:t>        </a:t>
            </a:r>
            <a:r>
              <a:rPr lang="ru-RU" sz="3600" dirty="0" err="1" smtClean="0"/>
              <a:t>Навчальний</a:t>
            </a:r>
            <a:r>
              <a:rPr lang="ru-RU" sz="3600" dirty="0" smtClean="0"/>
              <a:t> заклад _____________________________________</a:t>
            </a:r>
            <a:br>
              <a:rPr lang="ru-RU" sz="3600" dirty="0" smtClean="0"/>
            </a:br>
            <a:r>
              <a:rPr lang="ru-RU" sz="3600" dirty="0" smtClean="0"/>
              <a:t>        Дата </a:t>
            </a:r>
            <a:r>
              <a:rPr lang="ru-RU" sz="3600" dirty="0" err="1" smtClean="0"/>
              <a:t>народження</a:t>
            </a:r>
            <a:r>
              <a:rPr lang="ru-RU" sz="3600" dirty="0" smtClean="0"/>
              <a:t> _______________________________________ </a:t>
            </a:r>
            <a:br>
              <a:rPr lang="ru-RU" sz="3600" dirty="0" smtClean="0"/>
            </a:br>
            <a:r>
              <a:rPr lang="ru-RU" sz="3600" dirty="0" smtClean="0"/>
              <a:t>        </a:t>
            </a:r>
            <a:r>
              <a:rPr lang="ru-RU" sz="3600" dirty="0" err="1" smtClean="0"/>
              <a:t>Домашня</a:t>
            </a:r>
            <a:r>
              <a:rPr lang="ru-RU" sz="3600" dirty="0" smtClean="0"/>
              <a:t> адреса _______________________________________</a:t>
            </a:r>
            <a:br>
              <a:rPr lang="ru-RU" sz="3600" dirty="0" smtClean="0"/>
            </a:br>
            <a:r>
              <a:rPr lang="ru-RU" sz="3600" dirty="0" smtClean="0"/>
              <a:t>        </a:t>
            </a:r>
            <a:r>
              <a:rPr lang="ru-RU" sz="3600" dirty="0" err="1" smtClean="0"/>
              <a:t>Номінація</a:t>
            </a:r>
            <a:r>
              <a:rPr lang="ru-RU" sz="3600" dirty="0" smtClean="0"/>
              <a:t> (сфера </a:t>
            </a:r>
            <a:r>
              <a:rPr lang="ru-RU" sz="3600" dirty="0" err="1" smtClean="0"/>
              <a:t>обдарованості</a:t>
            </a:r>
            <a:r>
              <a:rPr lang="ru-RU" sz="3600" dirty="0" smtClean="0"/>
              <a:t>) __________________________ </a:t>
            </a:r>
            <a:br>
              <a:rPr lang="ru-RU" sz="3600" dirty="0" smtClean="0"/>
            </a:br>
            <a:r>
              <a:rPr lang="ru-RU" sz="3600" dirty="0" smtClean="0"/>
              <a:t>        </a:t>
            </a:r>
            <a:r>
              <a:rPr lang="ru-RU" sz="3600" dirty="0" err="1" smtClean="0"/>
              <a:t>Керівник______________________________________________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       </a:t>
            </a:r>
            <a:r>
              <a:rPr lang="ru-RU" sz="3600" dirty="0" err="1" smtClean="0"/>
              <a:t>Наставник-вихователь</a:t>
            </a:r>
            <a:r>
              <a:rPr lang="ru-RU" sz="3600" dirty="0" smtClean="0"/>
              <a:t> _____________________________________________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II. </a:t>
            </a:r>
            <a:r>
              <a:rPr lang="ru-RU" sz="3600" b="1" dirty="0" err="1" smtClean="0"/>
              <a:t>Відомості</a:t>
            </a:r>
            <a:r>
              <a:rPr lang="ru-RU" sz="3600" b="1" dirty="0" smtClean="0"/>
              <a:t> про </a:t>
            </a:r>
            <a:r>
              <a:rPr lang="ru-RU" sz="3600" b="1" dirty="0" err="1" smtClean="0"/>
              <a:t>особисті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досягнення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дитини</a:t>
            </a:r>
            <a:r>
              <a:rPr lang="ru-RU" sz="3600" b="1" dirty="0" smtClean="0"/>
              <a:t> ( участь у </a:t>
            </a:r>
            <a:r>
              <a:rPr lang="ru-RU" sz="3600" b="1" dirty="0" err="1" smtClean="0"/>
              <a:t>змаганнях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олімпіадах</a:t>
            </a:r>
            <a:r>
              <a:rPr lang="ru-RU" sz="3600" b="1" dirty="0" smtClean="0"/>
              <a:t>, конкурсах </a:t>
            </a:r>
            <a:r>
              <a:rPr lang="ru-RU" sz="3600" b="1" dirty="0" err="1" smtClean="0"/>
              <a:t>тощо</a:t>
            </a:r>
            <a:r>
              <a:rPr lang="ru-RU" sz="3600" b="1" dirty="0" smtClean="0"/>
              <a:t>):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 smtClean="0"/>
              <a:t> 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b="1" dirty="0" smtClean="0"/>
              <a:t>№п/п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b="1" dirty="0" smtClean="0"/>
              <a:t>Назва змагання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b="1" dirty="0" smtClean="0"/>
              <a:t>Рівень (обласний, всеукраїнський, міжнародний)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b="1" dirty="0" smtClean="0"/>
              <a:t>Результат 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b="1" dirty="0" smtClean="0"/>
              <a:t>Рік 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b="1" dirty="0" smtClean="0"/>
              <a:t>Нагорода (диплом, свідоцтво)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 smtClean="0"/>
              <a:t> 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 smtClean="0"/>
              <a:t> 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 smtClean="0"/>
              <a:t> </a:t>
            </a:r>
            <a:r>
              <a:rPr lang="ru-RU" sz="3600" b="1" dirty="0" smtClean="0"/>
              <a:t>III. </a:t>
            </a:r>
            <a:r>
              <a:rPr lang="ru-RU" sz="3600" b="1" dirty="0" err="1" smtClean="0"/>
              <a:t>Дані</a:t>
            </a:r>
            <a:r>
              <a:rPr lang="ru-RU" sz="3600" b="1" dirty="0" smtClean="0"/>
              <a:t> про </a:t>
            </a:r>
            <a:r>
              <a:rPr lang="ru-RU" sz="3600" b="1" dirty="0" err="1" smtClean="0"/>
              <a:t>заохочення</a:t>
            </a:r>
            <a:r>
              <a:rPr lang="ru-RU" sz="3600" b="1" dirty="0" smtClean="0"/>
              <a:t>: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dirty="0" smtClean="0"/>
              <a:t> 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 smtClean="0"/>
              <a:t>№п/п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 smtClean="0"/>
              <a:t>Дата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 smtClean="0"/>
              <a:t>Вид заохочення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 smtClean="0"/>
              <a:t>  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dirty="0" smtClean="0"/>
              <a:t> </a:t>
            </a:r>
            <a:r>
              <a:rPr lang="ru-RU" sz="3600" b="1" dirty="0" smtClean="0"/>
              <a:t>IV. </a:t>
            </a:r>
            <a:r>
              <a:rPr lang="ru-RU" sz="3600" b="1" dirty="0" err="1" smtClean="0"/>
              <a:t>Відомості</a:t>
            </a:r>
            <a:r>
              <a:rPr lang="ru-RU" sz="3600" b="1" dirty="0" smtClean="0"/>
              <a:t> про </a:t>
            </a:r>
            <a:r>
              <a:rPr lang="ru-RU" sz="3600" b="1" dirty="0" err="1" smtClean="0"/>
              <a:t>додаткові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заняття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консультування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збори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тренінги</a:t>
            </a:r>
            <a:r>
              <a:rPr lang="ru-RU" sz="3600" b="1" dirty="0" smtClean="0"/>
              <a:t>):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dirty="0" smtClean="0"/>
              <a:t> 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b="1" dirty="0" smtClean="0"/>
              <a:t>№п/п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b="1" dirty="0" smtClean="0"/>
              <a:t>Зміст заняття (тема, напрямок, вид роботи)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3600" b="1" dirty="0" smtClean="0"/>
              <a:t>  Прізвище консультанта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600" dirty="0" smtClean="0"/>
              <a:t> </a:t>
            </a:r>
            <a:endParaRPr lang="ru-RU" sz="3600" i="1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4579" name="Picture 2" descr="C:\Users\Boss\Desktop\фото сайт\IMG_4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36813"/>
            <a:ext cx="4274574" cy="320676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41438"/>
            <a:ext cx="4483100" cy="49831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700" b="1" i="1" smtClean="0"/>
              <a:t>. </a:t>
            </a:r>
            <a:endParaRPr lang="ru-RU" sz="700" smtClean="0"/>
          </a:p>
          <a:p>
            <a:pPr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Взаємодія учителя з обдарованими дітьми повинна базуватися з урахуванням таких психолого-педагогічних принципів:</a:t>
            </a: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—  формування взаємин на основі творчої співпраці;</a:t>
            </a: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— організація навчання на основі особистісної зацікав­леності учня, його індивідуальних інтересів і здібностей (сприяє формуванню пізнавальної суб'єктивної активності дитини на основі його внутрішніх уподобань);</a:t>
            </a: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— превалювання ідеї подолання труднощів, досягнен­ня мети в спільній діяльності педагога та учнів, самостійній роботі учнів (сприяє вихованню сильних натур, здат­них виявити наполегливість, дисциплінованість);</a:t>
            </a: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—  вільний вибір форм, напрямів, методів діяльності (сприяє розвитку творчого мислення, вміння критично оцінювати свої можливості й прагнення самостійно вирі­шувати все складніші завдання);</a:t>
            </a: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—  розвиток системного, інтуїтивного мислення, вмін­ня «згортати» і деталізувати інформацію (дисциплінує ро­зум учня, формує творче, нешаблонне мислення);</a:t>
            </a: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—  гуманістичний, суб'єктивний підхід до виховання (передбачає абсолютне визнання гідності особистості, її права на вибір, власну думку, самостійний вчинок);</a:t>
            </a: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—  створення нового педагогічного середовища (буду­ється на основі співдружності педагогів, колег, однодум­ців у творчому вихованні дітей).</a:t>
            </a: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Втілення цих принципів у життя потребує творчого підходу до організації навчання як інтегрованого проце­су, який сприяє формуванню цілісної картини світу, дає змогу учням самостійно обирати «опорні» знання з різ­них наук при максимальній орієнтації на власний досвід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1200" smtClean="0"/>
          </a:p>
        </p:txBody>
      </p:sp>
      <p:pic>
        <p:nvPicPr>
          <p:cNvPr id="25603" name="Picture 2" descr="C:\Users\Boss\Desktop\фото сайт\IMG_4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85794"/>
            <a:ext cx="8686800" cy="7858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психолого-педагогічного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здібних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928813"/>
            <a:ext cx="4191000" cy="4395787"/>
          </a:xfrm>
        </p:spPr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здібних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Теоретичне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пізнавальна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інтелект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фантазія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винахідливість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безпосередність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енергетичний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чітка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моторна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координація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стабільність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зумовило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духовного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Особливо актуальною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найсприятливіші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всебічного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</a:t>
            </a:r>
            <a:r>
              <a:rPr lang="ru-RU" dirty="0" err="1" smtClean="0"/>
              <a:t>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7" name="Picture 2" descr="D:\Ангелінка\Ангелинка\Новая папка (2)\P617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82863"/>
            <a:ext cx="4210050" cy="31591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·</a:t>
            </a:r>
            <a:r>
              <a:rPr lang="ru-RU" dirty="0"/>
              <a:t>	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інтелектуальний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стану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потреб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оптимальну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цілісного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розвивального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мобілізацію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спрямовану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інтенсивний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саморозвиток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забезпечуватиме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повну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самореалізацію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творчу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налаштованість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пізнавальних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соціокультурному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сферах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Спрямувати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батьками на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Скоординувати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викладачів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кожному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учневі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карт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просування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Технологію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супроводу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взаєморозуміння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узгодженої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b="1" i="1" dirty="0" err="1">
                <a:latin typeface="Times New Roman" pitchFamily="18" charset="0"/>
                <a:cs typeface="Times New Roman" pitchFamily="18" charset="0"/>
              </a:rPr>
              <a:t>Покроковий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опису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технологічна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карта, де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зазначено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обдарованими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здібними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року.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        Цей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планомірний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системний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характер,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комплексне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діагностування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консультування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індивідуально-орієнтованих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аналітичну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Результативність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згаданої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всебічно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розвиненої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розумового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здатної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саморозвитку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самореалізації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04813"/>
            <a:ext cx="4191000" cy="59197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результату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психологічне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карт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Індивідуальний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уможливлює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інтелектуальний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духовний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саморозвиток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самореалізацію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просуванню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підсиленню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пізнавальну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нестандартність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наполегливість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надзвичайну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працездатність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життєву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соціальному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талановитих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талант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диво,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незвичайне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трапляється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 так уже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часто;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нахили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уподобання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зумовлені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природними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здібностями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Застереження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Помилковий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прогноз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обдарованості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·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Надмірна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спонукання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успіхів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спричинити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1400" dirty="0" smtClean="0"/>
          </a:p>
        </p:txBody>
      </p:sp>
      <p:pic>
        <p:nvPicPr>
          <p:cNvPr id="29699" name="Picture 2" descr="C:\Users\Boss\Desktop\фото сайт\IMG_4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1071546"/>
            <a:ext cx="3543300" cy="4724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педагогів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928813"/>
            <a:ext cx="4191000" cy="4395787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обдарованими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доброзичливим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чуйним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Розбиратися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потреби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Бути готовим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почуттям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гнучкість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бути готовим до перегляду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самовдосконалення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нетрадиційний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цілеспрямованим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наполегливим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емоційною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стабільністю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переконувати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0723" name="Picture 2" descr="D:\Ангелінка\Ангелинка\P5110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обдарована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талановита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індивідуальність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особливого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Сухомлинський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писав: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педагог,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зумієте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змалку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красу,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захоплюватися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дивними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творіннями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рук, нерукотворною красою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виростите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високою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культурою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31747" name="Picture 2" descr="C:\Users\Boss\Desktop\фото сайт\IMG_41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“Багатство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- це ні що інше, як показник творчості в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людині”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К. Маркс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52820" cy="472440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Обдарованість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можна розглядати як високий розвиток здібностей людини, що дає їй змогу досягти особливих успіхів у діяльності.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Загальна обдарованість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високий розвиток інтелектуальних здібностей за умови достатнього обсягу знань.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Творча обдарованість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високий розвиток творчих здібностей, схильностей і прагнень до творчої роботи.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026" name="Picture 2" descr="F:\фото сайт\IMG_4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000240"/>
            <a:ext cx="471490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67800"/>
            <a:ext cx="8686800" cy="7001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стосунків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обдарованої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25538"/>
            <a:ext cx="4191000" cy="51990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1100" b="1" smtClean="0">
                <a:latin typeface="Times New Roman" pitchFamily="18" charset="0"/>
                <a:cs typeface="Times New Roman" pitchFamily="18" charset="0"/>
              </a:rPr>
              <a:t>Поради батькам, які виховують обдаровану дитину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 1. Відповідайте на запитання дитини якомога терпляче і чесно. серйозні запитання дитини сприймайте серйозно.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2. Створіть у квартирі місце-вітрину, де дитина може виставляти свої роботи. не сваріть дитину за безлад у кімнаті під час її творчої роботи.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3. відведіть дитині кімнату чи куточок винятково для творчих занять.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4. Показуйте дитині, що ви любите її такою, якою вона є, а не за її досягнення.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5. Надавайте дитині можливість у виявленні турботи.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6. Допомагайте дитині будувати її плани та приймати рішення.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7. Ніколи не кажіть дитині, що вона гірша за інших дітей.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8. Регулярно читайте дитині чи разом з нею.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9 Пробуджуйте уяву та фантазію дитини.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10. уважно ставтеся до потреб дитини.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11. Щодня знаходьте час, щоб побути з дитиною наодинці.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12. Дозволяйте дитині брати участь у плануванні сімейного бюджету.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13. Ніколи не сваріть дитину за невміння та помилки.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14. Хваліть дитину за навчальну ініціативу.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15. Учіть дитину вільно спілкуватися з дорослими.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16. У заняттях дитини знаходьте гідне похвали.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17. Спонукайте дитину вчитися вирішувати проблеми самостійно.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18. Допомагайте дитині бути особистістю.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19. Розвивайте в дитині позитивне сприйняття її здібностей.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20. Ніколи не відмахуйтесь від невдач дитини.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21. Заохочуйте в дитині максимальну незалежність від дорослих. 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100" smtClean="0">
                <a:latin typeface="Times New Roman" pitchFamily="18" charset="0"/>
                <a:cs typeface="Times New Roman" pitchFamily="18" charset="0"/>
              </a:rPr>
              <a:t>22. Довіряйте дитині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100" smtClean="0"/>
          </a:p>
        </p:txBody>
      </p:sp>
      <p:pic>
        <p:nvPicPr>
          <p:cNvPr id="32771" name="Picture 2" descr="C:\Users\Boss\Desktop\фото сайт\IMG_41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628775"/>
            <a:ext cx="3543300" cy="4724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836613"/>
            <a:ext cx="7567613" cy="949325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Дякую за увагу !</a:t>
            </a:r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3" descr="C:\Users\Boss\Desktop\drawing-on-the-tablet_543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143125"/>
            <a:ext cx="4037013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Вміння знаходити обдарованих та здібних дітей - талант, вміння їх вирощувати – мистецтво. Але найважливішим є любов до дитини!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Талановиті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величезне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загальнолюдське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неоціненний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статок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Сам факт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гарантує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людству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гідне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обдарована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по-своєму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Для того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національне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багатство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примножити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максимально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можливою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користю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допомагати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віднайти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обережно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5363" name="Picture 2" descr="F:\фото сайт\IMG_4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Обдарованість – це високий рівень здібностей людини, що дозволяє їй досягти особливих успіхів у певній галузі діяльності.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обдарованість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соціальну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лідерську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художню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музичну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образотворчу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сценічну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психомоторну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спортивні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інтелектуальну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зіставляти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інтелектуальних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відмінно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1-2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встигають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академічну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надзвичайна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взагалі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відмінними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спеціалістами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творчу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нестандартне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бачення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нешаблонне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часто не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досягають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поставленої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невдахами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дратують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6387" name="Picture 2" descr="C:\Users\Boss\Desktop\фото сайт\IMG_41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2000250"/>
            <a:ext cx="3354388" cy="44719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Обдаровані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гарну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особистий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світогляд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доб­ре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розвинуте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абстрактне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розвинута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свідомість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теоретичний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Обдаровані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висувають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себе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у них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гостро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розвинене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боляче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сприймають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суспільну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несправедливість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Обдаровані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наполегливі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досягненні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результату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цікавить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для них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характерний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хочуть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навчатися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досягають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успіхів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вміють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критично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навколишню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прагнуть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проникнути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суть речей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фантазувати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запитань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зацікавлені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позитивних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відповідях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них.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Обдаровані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задоволенням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довгострокові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Обдаровані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виявляють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стійкий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словниковий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запас.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них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перебільшене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страху,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незбалансованість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порівняно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їхніми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однолітками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 smtClean="0"/>
          </a:p>
        </p:txBody>
      </p:sp>
      <p:pic>
        <p:nvPicPr>
          <p:cNvPr id="17411" name="Picture 2" descr="C:\Users\Boss\Desktop\фото сайт\IMG_41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85794"/>
            <a:ext cx="8686800" cy="51265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Художню обдарованість дитини можна визначити як її бажання і здатність створювати виразні образи засобами певного виду мистецтва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(образотворчого, музичного, літературного, театрального тощо).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дошкільний і молодший шкільний вік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сенситивний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період для прояву художніх здібностей. Діти в цей період від природи володіють чистим поглядом на світ, живою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емоцієною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реакцією та свіжістю естетичних почуттів, здатні до самореалізації, оскільки є носієм творчого, фантазійного початку.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8435" name="Picture 2" descr="C:\Users\Boss\Desktop\фото сайт\IMG_4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42" y="2285992"/>
            <a:ext cx="3243263" cy="43243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обдарувань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спостережливості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уяви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межами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гіпотези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нетрадиційні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оригінальність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винахідливість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духовності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загальнолюдської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доброчинностей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C:\Users\Boss\Desktop\фото сайт\IMG_4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Содержимое 3"/>
          <p:cNvSpPr>
            <a:spLocks noGrp="1"/>
          </p:cNvSpPr>
          <p:nvPr>
            <p:ph sz="quarter" idx="2"/>
          </p:nvPr>
        </p:nvSpPr>
        <p:spPr>
          <a:xfrm>
            <a:off x="500063" y="1785938"/>
            <a:ext cx="2714625" cy="4714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атмосфери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нового – одна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навчально-виховного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закладах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357188" y="357188"/>
            <a:ext cx="8501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Кожне заняття,кожна зустріч з дітьми 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це – велике бажання та натхнення для створення нового,прекрасного.</a:t>
            </a:r>
            <a:r>
              <a:rPr lang="uk-UA" sz="2800" dirty="0">
                <a:latin typeface="Franklin Gothic Book" pitchFamily="34" charset="0"/>
              </a:rPr>
              <a:t/>
            </a:r>
            <a:br>
              <a:rPr lang="uk-UA" sz="2800" dirty="0">
                <a:latin typeface="Franklin Gothic Book" pitchFamily="34" charset="0"/>
              </a:rPr>
            </a:br>
            <a:endParaRPr lang="ru-RU" sz="2800" dirty="0">
              <a:latin typeface="Franklin Gothic Book" pitchFamily="34" charset="0"/>
            </a:endParaRPr>
          </a:p>
        </p:txBody>
      </p:sp>
      <p:pic>
        <p:nvPicPr>
          <p:cNvPr id="20486" name="Picture 2" descr="F:\фото сайт\IMG_40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2071688"/>
            <a:ext cx="5429250" cy="40719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обдарованих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     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розпізнавання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проблемою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методик,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пізнати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обдаровану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креативністю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 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"Анкета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за методикою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американських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Кафа. Дана анкета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співставлення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однолітків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спрямованості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Неіснуюча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розвинена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уява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оригінальність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емоційний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Віддалені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невербальна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модифікація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тесту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Медніка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оригінальність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гнучкість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перекомбінувати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комбінації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Прогресивні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матриці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Равена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аналітико-синтетичних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Тест "Не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проґав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вундеркінда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батькам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приховані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задатки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Векслера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Кетелла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Айзенка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уяви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В.Ф.Маценко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словесно-логічного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959</Words>
  <Application>Microsoft Office PowerPoint</Application>
  <PresentationFormat>Экран (4:3)</PresentationFormat>
  <Paragraphs>181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“Багатство - це ні що інше, як показник творчості в людині” К. Маркс</vt:lpstr>
      <vt:lpstr>Вміння знаходити обдарованих та здібних дітей - талант, вміння їх вирощувати – мистецтво. Але найважливішим є любов до дитини!</vt:lpstr>
      <vt:lpstr>Обдарованість – це високий рівень здібностей людини, що дозволяє їй досягти особливих успіхів у певній галузі діяльності.</vt:lpstr>
      <vt:lpstr>Характерні особливості обдарованих дітей</vt:lpstr>
      <vt:lpstr>Художню обдарованість дитини можна визначити як її бажання і здатність створювати виразні образи засобами певного виду мистецтва  (образотворчого, музичного, літературного, театрального тощо).</vt:lpstr>
      <vt:lpstr>Основні напрями виховання обдарованих дітей </vt:lpstr>
      <vt:lpstr>Презентация PowerPoint</vt:lpstr>
      <vt:lpstr>Виявлення обдарованих дітей </vt:lpstr>
      <vt:lpstr>Творча особистість — це індивід, який володіє високим рівнем знань, має потяг до нового, оригінального. Для творчої особистості творча діяльність є життєвою потребою, а творчий стиль поведінки — найбільш характерний.</vt:lpstr>
      <vt:lpstr>Основні напрями виховання обдарованих дітей   </vt:lpstr>
      <vt:lpstr>Картка обдарованої дитини </vt:lpstr>
      <vt:lpstr>Принципи навчання обдарованих дітей</vt:lpstr>
      <vt:lpstr>Технологія психолого-педагогічного супроводу  обдарованих та здібних дітей </vt:lpstr>
      <vt:lpstr> Технологія передбачає:  </vt:lpstr>
      <vt:lpstr>Умови застосування технології  </vt:lpstr>
      <vt:lpstr>Презентация PowerPoint</vt:lpstr>
      <vt:lpstr>Виховання творчої особистості – завдання педагогів</vt:lpstr>
      <vt:lpstr>Кожна обдарована (талановита)дитина – індивідуальність, яка потребує особливого підходу.</vt:lpstr>
      <vt:lpstr>Роль родини та стосунків батьків у житті обдарованої дитини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7</cp:lastModifiedBy>
  <cp:revision>36</cp:revision>
  <dcterms:created xsi:type="dcterms:W3CDTF">2016-01-11T16:46:09Z</dcterms:created>
  <dcterms:modified xsi:type="dcterms:W3CDTF">2017-09-18T08:13:04Z</dcterms:modified>
</cp:coreProperties>
</file>