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034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600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171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A8D59376-0931-43AC-B96F-85B6902AC3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4086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2081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A8D59376-0931-43AC-B96F-85B6902AC3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408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747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135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6114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407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8318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281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495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991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98E235-E188-4A50-8D4A-95791F4D410F}" type="datetimeFigureOut">
              <a:rPr lang="ru-RU" smtClean="0"/>
              <a:pPr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46D2B9-0D8F-4C08-A25B-EBE8F655D6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260648"/>
            <a:ext cx="6192688" cy="2952328"/>
          </a:xfrm>
          <a:prstGeom prst="cloudCallout">
            <a:avLst/>
          </a:prstGeom>
          <a:solidFill>
            <a:schemeClr val="lt1">
              <a:alpha val="9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uk-UA" b="1" dirty="0" smtClean="0"/>
              <a:t>Урок інформатики в 2 класі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9563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1" y="1556792"/>
            <a:ext cx="5732045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5160" y="3864610"/>
            <a:ext cx="4991848" cy="280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02516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597473"/>
            <a:ext cx="5293816" cy="2695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69636" y="3985762"/>
            <a:ext cx="4987371" cy="2539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221900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310" y="1543051"/>
            <a:ext cx="5015137" cy="2856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3977154"/>
            <a:ext cx="4712345" cy="2683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29603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310" y="1340768"/>
            <a:ext cx="5388015" cy="3051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3981793"/>
            <a:ext cx="4726817" cy="2677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76345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9182" y="1340768"/>
            <a:ext cx="5741606" cy="2933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076448"/>
            <a:ext cx="5032825" cy="255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4481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053" y="1522395"/>
            <a:ext cx="5194963" cy="2639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539552" y="1052736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3076" y="4195910"/>
            <a:ext cx="4885549" cy="2363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48952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652787" y="332656"/>
            <a:ext cx="83181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sz="3600" b="1" i="1" dirty="0">
                <a:latin typeface="Times New Roman" pitchFamily="18" charset="0"/>
                <a:cs typeface="Times New Roman" pitchFamily="18" charset="0"/>
              </a:rPr>
              <a:t>Вивчення правил за допомогою віршика</a:t>
            </a:r>
            <a:endParaRPr lang="uk-UA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06460" y="2852936"/>
            <a:ext cx="196251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с двумя скругленными соседними углами 2"/>
          <p:cNvSpPr/>
          <p:nvPr/>
        </p:nvSpPr>
        <p:spPr>
          <a:xfrm>
            <a:off x="5364088" y="1124744"/>
            <a:ext cx="3456384" cy="1872208"/>
          </a:xfrm>
          <a:prstGeom prst="round2Same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000" b="1" dirty="0"/>
              <a:t>Руки чистими тримати,</a:t>
            </a:r>
            <a:endParaRPr lang="ru-RU" sz="2000" dirty="0"/>
          </a:p>
          <a:p>
            <a:r>
              <a:rPr lang="uk-UA" sz="2000" b="1" dirty="0"/>
              <a:t>Сухо-сухо витирати</a:t>
            </a:r>
            <a:endParaRPr lang="ru-RU" sz="2000" dirty="0"/>
          </a:p>
          <a:p>
            <a:r>
              <a:rPr lang="uk-UA" sz="2000" b="1" dirty="0"/>
              <a:t>І всі незнайомі кнопки</a:t>
            </a:r>
            <a:endParaRPr lang="ru-RU" sz="2000" dirty="0"/>
          </a:p>
          <a:p>
            <a:r>
              <a:rPr lang="uk-UA" sz="2000" b="1" dirty="0"/>
              <a:t>Не потрібно натискати</a:t>
            </a:r>
            <a:endParaRPr lang="ru-RU" sz="2000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78761" y="4244186"/>
            <a:ext cx="3960440" cy="221855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000" b="1" dirty="0"/>
              <a:t>Слухай вчителя уважно</a:t>
            </a:r>
            <a:endParaRPr lang="ru-RU" sz="2000" dirty="0"/>
          </a:p>
          <a:p>
            <a:pPr algn="r"/>
            <a:r>
              <a:rPr lang="uk-UA" sz="2000" b="1" dirty="0"/>
              <a:t>І виконуй все, що скаже</a:t>
            </a:r>
            <a:endParaRPr lang="ru-RU" sz="2000" dirty="0"/>
          </a:p>
          <a:p>
            <a:pPr algn="r"/>
            <a:r>
              <a:rPr lang="uk-UA" sz="2000" b="1" dirty="0"/>
              <a:t>Тільки так знання здобути</a:t>
            </a:r>
            <a:endParaRPr lang="ru-RU" sz="2000" dirty="0"/>
          </a:p>
          <a:p>
            <a:pPr algn="r"/>
            <a:r>
              <a:rPr lang="uk-UA" sz="2000" b="1" dirty="0"/>
              <a:t>Допоможе друг – комп’ютер!</a:t>
            </a:r>
            <a:endParaRPr lang="ru-RU" sz="2000" dirty="0"/>
          </a:p>
          <a:p>
            <a:pPr algn="ctr"/>
            <a:endParaRPr lang="ru-RU" dirty="0"/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57092"/>
            <a:ext cx="2857500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36" y="1412776"/>
            <a:ext cx="2678788" cy="261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978987"/>
            <a:ext cx="2664296" cy="304917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/>
              <a:t>Щоб з комп’ютером дружити</a:t>
            </a:r>
            <a:endParaRPr lang="ru-RU" dirty="0"/>
          </a:p>
          <a:p>
            <a:pPr algn="ctr"/>
            <a:r>
              <a:rPr lang="uk-UA" b="1" dirty="0"/>
              <a:t>Треба правила учити.</a:t>
            </a:r>
            <a:endParaRPr lang="ru-RU" dirty="0"/>
          </a:p>
          <a:p>
            <a:pPr algn="ctr"/>
            <a:r>
              <a:rPr lang="uk-UA" b="1" dirty="0"/>
              <a:t>Не шуміти, не ходити,</a:t>
            </a:r>
            <a:endParaRPr lang="ru-RU" dirty="0"/>
          </a:p>
          <a:p>
            <a:pPr algn="ctr"/>
            <a:r>
              <a:rPr lang="uk-UA" b="1" dirty="0"/>
              <a:t>Тільки тихо говорити.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753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лосяш анима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636912"/>
            <a:ext cx="504991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060" y="332656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3061" y="548680"/>
            <a:ext cx="3702876" cy="4320480"/>
          </a:xfrm>
        </p:spPr>
        <p:txBody>
          <a:bodyPr/>
          <a:lstStyle/>
          <a:p>
            <a:pPr marL="0" indent="0" algn="ctr">
              <a:buNone/>
            </a:pPr>
            <a:r>
              <a:rPr lang="uk-UA" sz="6000" dirty="0" smtClean="0">
                <a:solidFill>
                  <a:schemeClr val="bg1"/>
                </a:solidFill>
              </a:rPr>
              <a:t>Дякую за увагу!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13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2" y="0"/>
            <a:ext cx="91363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332656"/>
            <a:ext cx="4896544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latin typeface="Monotype Corsiva" pitchFamily="66" charset="0"/>
              </a:rPr>
              <a:t>Правила безпечної поведінки в кабінеті інформатики.    </a:t>
            </a:r>
          </a:p>
          <a:p>
            <a:pPr algn="ctr"/>
            <a:r>
              <a:rPr lang="uk-UA" sz="3200" b="1" dirty="0">
                <a:latin typeface="Monotype Corsiva" pitchFamily="66" charset="0"/>
              </a:rPr>
              <a:t> </a:t>
            </a:r>
            <a:r>
              <a:rPr lang="uk-UA" sz="3200" b="1" dirty="0" smtClean="0">
                <a:latin typeface="Monotype Corsiva" pitchFamily="66" charset="0"/>
              </a:rPr>
              <a:t>        Поняття про </a:t>
            </a:r>
            <a:r>
              <a:rPr lang="uk-UA" sz="3200" b="1" dirty="0" err="1" smtClean="0">
                <a:latin typeface="Monotype Corsiva" pitchFamily="66" charset="0"/>
              </a:rPr>
              <a:t>інформа-</a:t>
            </a:r>
            <a:r>
              <a:rPr lang="uk-UA" sz="3200" b="1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uk-UA" sz="3200" b="1" dirty="0">
                <a:latin typeface="Monotype Corsiva" pitchFamily="66" charset="0"/>
              </a:rPr>
              <a:t> </a:t>
            </a:r>
            <a:r>
              <a:rPr lang="uk-UA" sz="3200" b="1" dirty="0" smtClean="0">
                <a:latin typeface="Monotype Corsiva" pitchFamily="66" charset="0"/>
              </a:rPr>
              <a:t>      </a:t>
            </a:r>
            <a:r>
              <a:rPr lang="uk-UA" sz="3200" b="1" dirty="0" err="1" smtClean="0">
                <a:latin typeface="Monotype Corsiva" pitchFamily="66" charset="0"/>
              </a:rPr>
              <a:t>цію</a:t>
            </a:r>
            <a:r>
              <a:rPr lang="uk-UA" sz="3200" b="1" dirty="0" smtClean="0">
                <a:latin typeface="Monotype Corsiva" pitchFamily="66" charset="0"/>
              </a:rPr>
              <a:t>. Зміст та завдання </a:t>
            </a:r>
          </a:p>
          <a:p>
            <a:pPr algn="ctr"/>
            <a:r>
              <a:rPr lang="uk-UA" sz="3200" b="1" dirty="0">
                <a:latin typeface="Monotype Corsiva" pitchFamily="66" charset="0"/>
              </a:rPr>
              <a:t> </a:t>
            </a:r>
            <a:r>
              <a:rPr lang="uk-UA" sz="3200" b="1" dirty="0" smtClean="0">
                <a:latin typeface="Monotype Corsiva" pitchFamily="66" charset="0"/>
              </a:rPr>
              <a:t>             курсу «Інформатика».</a:t>
            </a:r>
            <a:endParaRPr lang="ru-RU" sz="3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61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28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Давай знайомитись</a:t>
            </a:r>
            <a:endParaRPr lang="ru-RU" b="1" dirty="0"/>
          </a:p>
        </p:txBody>
      </p:sp>
      <p:sp>
        <p:nvSpPr>
          <p:cNvPr id="5" name="Виноска-хмарка 2"/>
          <p:cNvSpPr/>
          <p:nvPr/>
        </p:nvSpPr>
        <p:spPr>
          <a:xfrm>
            <a:off x="3059832" y="1398588"/>
            <a:ext cx="5970376" cy="3830612"/>
          </a:xfrm>
          <a:prstGeom prst="cloudCallout">
            <a:avLst>
              <a:gd name="adj1" fmla="val -59766"/>
              <a:gd name="adj2" fmla="val 35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bg2"/>
                </a:solidFill>
              </a:rPr>
              <a:t>Добрий день, шановні другокласники! Мене </a:t>
            </a:r>
          </a:p>
          <a:p>
            <a:pPr algn="ctr"/>
            <a:r>
              <a:rPr lang="uk-UA" sz="2400" dirty="0" smtClean="0">
                <a:solidFill>
                  <a:schemeClr val="bg2"/>
                </a:solidFill>
              </a:rPr>
              <a:t>звуть </a:t>
            </a:r>
            <a:r>
              <a:rPr lang="uk-UA" sz="2800" b="1" dirty="0" err="1" smtClean="0">
                <a:solidFill>
                  <a:srgbClr val="FF0000"/>
                </a:solidFill>
              </a:rPr>
              <a:t>Лосяш</a:t>
            </a:r>
            <a:r>
              <a:rPr lang="uk-UA" sz="2400" dirty="0" smtClean="0">
                <a:solidFill>
                  <a:schemeClr val="bg2"/>
                </a:solidFill>
              </a:rPr>
              <a:t>. Від сьогоднішнього дня </a:t>
            </a:r>
            <a:r>
              <a:rPr lang="uk-UA" sz="2400" dirty="0">
                <a:solidFill>
                  <a:schemeClr val="bg2"/>
                </a:solidFill>
              </a:rPr>
              <a:t>в</a:t>
            </a:r>
            <a:r>
              <a:rPr lang="uk-UA" sz="2400" dirty="0" smtClean="0">
                <a:solidFill>
                  <a:schemeClr val="bg2"/>
                </a:solidFill>
              </a:rPr>
              <a:t>и почнете вивчати цікавий предмет  </a:t>
            </a:r>
            <a:r>
              <a:rPr lang="uk-UA" sz="2800" b="1" dirty="0" smtClean="0">
                <a:solidFill>
                  <a:srgbClr val="FF0000"/>
                </a:solidFill>
              </a:rPr>
              <a:t>інформатика</a:t>
            </a:r>
            <a:r>
              <a:rPr lang="uk-UA" sz="2400" dirty="0" smtClean="0">
                <a:solidFill>
                  <a:schemeClr val="bg2"/>
                </a:solidFill>
              </a:rPr>
              <a:t>.</a:t>
            </a:r>
            <a:endParaRPr lang="uk-UA" sz="2400" dirty="0">
              <a:solidFill>
                <a:schemeClr val="bg2"/>
              </a:solidFill>
            </a:endParaRPr>
          </a:p>
        </p:txBody>
      </p:sp>
      <p:pic>
        <p:nvPicPr>
          <p:cNvPr id="3076" name="Picture 4" descr="Картинки по запросу лосяш пнг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2288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455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лосяш с книгой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29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4788024" y="548680"/>
            <a:ext cx="4176464" cy="3168352"/>
          </a:xfrm>
          <a:prstGeom prst="cloudCallout">
            <a:avLst>
              <a:gd name="adj1" fmla="val -37116"/>
              <a:gd name="adj2" fmla="val 8315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b="1" dirty="0" smtClean="0"/>
              <a:t>Прочитай у підручнику на сторінці 4, що таке інформатика.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52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961" y="0"/>
            <a:ext cx="9168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" y="1448365"/>
            <a:ext cx="4238625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доска п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Картинки по запросу доска пнг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40092" y="202456"/>
            <a:ext cx="4292348" cy="6278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95249" y="1196752"/>
            <a:ext cx="3577151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Назва навчального предмету «інформатика» дуже схожа на інше слово «Інформація». А що ж означає слово «Інформація»? Щоб ви краще зрозуміли, давайте пограємо у гру.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6890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961" y="0"/>
            <a:ext cx="91689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Картинки по запросу доска пн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5" descr="Похожее изображение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C:\Users\777\Pictures\Лрсь_лосяш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2782548"/>
            <a:ext cx="284973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506" y="548679"/>
            <a:ext cx="7684854" cy="2880321"/>
          </a:xfrm>
          <a:prstGeom prst="rect">
            <a:avLst/>
          </a:prstGeom>
        </p:spPr>
      </p:pic>
      <p:pic>
        <p:nvPicPr>
          <p:cNvPr id="6147" name="Picture 3" descr="C:\Users\777\Pictures\Лрсь_лосяш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6687" y="2780927"/>
            <a:ext cx="3907313" cy="390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95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352928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/>
              <a:t>Людина отримує інформацію з-за допомогою  …</a:t>
            </a:r>
          </a:p>
          <a:p>
            <a:pPr algn="ctr"/>
            <a:r>
              <a:rPr lang="uk-UA" sz="2800" b="1" dirty="0" smtClean="0"/>
              <a:t>Наведи приклади з життя</a:t>
            </a:r>
            <a:endParaRPr lang="ru-RU" sz="2800" b="1" dirty="0"/>
          </a:p>
        </p:txBody>
      </p:sp>
      <p:sp>
        <p:nvSpPr>
          <p:cNvPr id="5" name="AutoShape 4" descr="Картинки по запросу лосяш 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5589240"/>
            <a:ext cx="2088232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212976"/>
            <a:ext cx="72008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068960"/>
            <a:ext cx="864096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239852" y="4604205"/>
            <a:ext cx="1728192" cy="1291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672043" y="3429000"/>
            <a:ext cx="1116124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4071" y="4113572"/>
            <a:ext cx="1728192" cy="755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4" name="Picture 6" descr="Картинки по запросу лосяш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2699802" cy="269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498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34" y="1556792"/>
            <a:ext cx="5260324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717032"/>
            <a:ext cx="4601031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55063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Правила поведінки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052" y="1484784"/>
            <a:ext cx="5161265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нак заборони 5"/>
          <p:cNvSpPr/>
          <p:nvPr/>
        </p:nvSpPr>
        <p:spPr>
          <a:xfrm>
            <a:off x="426053" y="1340768"/>
            <a:ext cx="4049969" cy="4049969"/>
          </a:xfrm>
          <a:prstGeom prst="noSmoking">
            <a:avLst/>
          </a:prstGeom>
          <a:solidFill>
            <a:srgbClr val="FF0000">
              <a:alpha val="7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4080197"/>
            <a:ext cx="4601031" cy="2621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1151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176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Воздушный поток</vt:lpstr>
      <vt:lpstr>Урок інформатики в 2 класі</vt:lpstr>
      <vt:lpstr>Слайд 2</vt:lpstr>
      <vt:lpstr>Давай знайомитись</vt:lpstr>
      <vt:lpstr>Слайд 4</vt:lpstr>
      <vt:lpstr>Слайд 5</vt:lpstr>
      <vt:lpstr>Слайд 6</vt:lpstr>
      <vt:lpstr>Слайд 7</vt:lpstr>
      <vt:lpstr>Правила поведінки</vt:lpstr>
      <vt:lpstr>Правила поведінки</vt:lpstr>
      <vt:lpstr>Правила поведінки</vt:lpstr>
      <vt:lpstr>Правила поведінки</vt:lpstr>
      <vt:lpstr>Правила поведінки</vt:lpstr>
      <vt:lpstr>Правила поведінки</vt:lpstr>
      <vt:lpstr>Правила поведінки</vt:lpstr>
      <vt:lpstr>Правила поведінки</vt:lpstr>
      <vt:lpstr>Слайд 16</vt:lpstr>
      <vt:lpstr>Дякую за увагу!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безпечної поведінки в кабінеті інформатики. Поняття про інформацію. Зміст та завдання курсу Інформатика.</dc:title>
  <dc:creator>777</dc:creator>
  <cp:lastModifiedBy>777</cp:lastModifiedBy>
  <cp:revision>16</cp:revision>
  <dcterms:created xsi:type="dcterms:W3CDTF">2017-07-28T20:38:00Z</dcterms:created>
  <dcterms:modified xsi:type="dcterms:W3CDTF">2017-09-11T19:30:41Z</dcterms:modified>
</cp:coreProperties>
</file>