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78" r:id="rId17"/>
    <p:sldId id="273" r:id="rId18"/>
    <p:sldId id="274" r:id="rId19"/>
    <p:sldId id="275" r:id="rId20"/>
    <p:sldId id="276" r:id="rId21"/>
    <p:sldId id="277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C7370-8FFF-4A0E-937D-20FEBF607388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B04ED-A389-4618-AB04-FA613219FA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zastavki.com/pictures/1366x768/2010/Archive_Miscellaneous_Sheet_of_paper_02482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630131">
            <a:off x="2615193" y="3293153"/>
            <a:ext cx="4216239" cy="186881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ook Antiqua" pitchFamily="18" charset="0"/>
              </a:rPr>
              <a:t/>
            </a:r>
            <a:br>
              <a:rPr lang="en-US" dirty="0" smtClean="0">
                <a:latin typeface="Book Antiqua" pitchFamily="18" charset="0"/>
              </a:rPr>
            </a:br>
            <a:r>
              <a:rPr lang="uk-UA" sz="4000" dirty="0" smtClean="0">
                <a:latin typeface="Monotype Corsiva" pitchFamily="66" charset="0"/>
              </a:rPr>
              <a:t>Показ протистояння сил державотворення і</a:t>
            </a: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r>
              <a:rPr lang="uk-UA" sz="4000" dirty="0" smtClean="0">
                <a:latin typeface="Monotype Corsiva" pitchFamily="66" charset="0"/>
              </a:rPr>
              <a:t>	</a:t>
            </a:r>
            <a:r>
              <a:rPr lang="uk-UA" sz="4000" dirty="0" err="1" smtClean="0">
                <a:latin typeface="Monotype Corsiva" pitchFamily="66" charset="0"/>
              </a:rPr>
              <a:t>руїнництва</a:t>
            </a:r>
            <a:r>
              <a:rPr lang="uk-UA" sz="4000" dirty="0" smtClean="0">
                <a:latin typeface="Monotype Corsiva" pitchFamily="66" charset="0"/>
              </a:rPr>
              <a:t>. Характеристика центральних </a:t>
            </a:r>
            <a:r>
              <a:rPr lang="uk-UA" sz="4000" dirty="0" smtClean="0">
                <a:latin typeface="Monotype Corsiva" pitchFamily="66" charset="0"/>
              </a:rPr>
              <a:t>образів</a:t>
            </a:r>
            <a:r>
              <a:rPr lang="en-US" sz="4000" dirty="0" smtClean="0">
                <a:latin typeface="Monotype Corsiva" pitchFamily="66" charset="0"/>
              </a:rPr>
              <a:t> </a:t>
            </a:r>
            <a:r>
              <a:rPr lang="uk-UA" sz="4000" dirty="0" smtClean="0">
                <a:latin typeface="Monotype Corsiva" pitchFamily="66" charset="0"/>
              </a:rPr>
              <a:t>твору</a:t>
            </a:r>
            <a:r>
              <a:rPr lang="ru-RU" sz="4000" dirty="0" smtClean="0">
                <a:latin typeface="Monotype Corsiva" pitchFamily="66" charset="0"/>
              </a:rPr>
              <a:t/>
            </a:r>
            <a:br>
              <a:rPr lang="ru-RU" sz="4000" dirty="0" smtClean="0">
                <a:latin typeface="Monotype Corsiva" pitchFamily="66" charset="0"/>
              </a:rPr>
            </a:br>
            <a:endParaRPr lang="ru-RU" sz="4000" dirty="0"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rot="20666119">
            <a:off x="2092300" y="1999901"/>
            <a:ext cx="4229706" cy="838200"/>
          </a:xfrm>
        </p:spPr>
        <p:txBody>
          <a:bodyPr>
            <a:normAutofit fontScale="85000" lnSpcReduction="10000"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П. Куліш «Чорна рада»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8" name="Picture 10" descr="http://lsds.pro/wp-content/uploads/2015/04/Tekstury-0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3152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Ґронування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uk-UA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Які асоціації викликають у вас слова </a:t>
            </a:r>
            <a:endParaRPr lang="uk-UA" sz="3600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lvl="0" algn="ctr">
              <a:buNone/>
            </a:pPr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</a:t>
            </a:r>
            <a:r>
              <a:rPr lang="uk-UA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Чорна рада</a:t>
            </a:r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»?</a:t>
            </a:r>
          </a:p>
          <a:p>
            <a:pPr lvl="0" algn="ctr">
              <a:buNone/>
            </a:pPr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Чорна 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рада 	</a:t>
            </a:r>
            <a:r>
              <a:rPr lang="uk-UA" dirty="0"/>
              <a:t>	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505200" y="4495800"/>
            <a:ext cx="11430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648200" y="4495800"/>
            <a:ext cx="12192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1219200" y="4267200"/>
            <a:ext cx="1828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019800" y="4267200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eksperciwoswiacie.pl/gfx/oswiatainfo/userfiles/images/dla_dyrektorow/organizacja_zajec_w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3276600"/>
            <a:ext cx="9001125" cy="3581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73362"/>
          </a:xfrm>
        </p:spPr>
        <p:txBody>
          <a:bodyPr>
            <a:normAutofit/>
          </a:bodyPr>
          <a:lstStyle/>
          <a:p>
            <a:r>
              <a:rPr lang="uk-UA" sz="72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«Літературний </a:t>
            </a:r>
            <a:r>
              <a:rPr lang="uk-UA" sz="7200" b="1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батл</a:t>
            </a:r>
            <a:r>
              <a:rPr lang="uk-UA" sz="72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»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962400"/>
            <a:ext cx="9144000" cy="21637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133600"/>
            <a:ext cx="6553200" cy="2057400"/>
          </a:xfrm>
        </p:spPr>
        <p:txBody>
          <a:bodyPr>
            <a:normAutofit fontScale="90000"/>
          </a:bodyPr>
          <a:lstStyle/>
          <a:p>
            <a:r>
              <a:rPr lang="uk-UA" sz="4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700" b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Цитатний </a:t>
            </a:r>
            <a:r>
              <a:rPr lang="uk-UA" sz="6700" b="1" dirty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диктант </a:t>
            </a:r>
            <a:r>
              <a:rPr lang="uk-UA" sz="6700" b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6700" b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sz="6700" b="1" dirty="0" smtClean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uk-UA" sz="6700" b="1" dirty="0">
                <a:solidFill>
                  <a:srgbClr val="FFC000"/>
                </a:solidFill>
                <a:latin typeface="Monotype Corsiva" pitchFamily="66" charset="0"/>
                <a:cs typeface="Times New Roman" pitchFamily="18" charset="0"/>
              </a:rPr>
              <a:t>Хто цей персонаж?»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962400"/>
            <a:ext cx="8229600" cy="216376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 lvl="0">
              <a:buNone/>
            </a:pPr>
            <a:endParaRPr lang="uk-UA" dirty="0" smtClean="0"/>
          </a:p>
          <a:p>
            <a:pPr lvl="0"/>
            <a:endParaRPr lang="ru-RU" dirty="0"/>
          </a:p>
        </p:txBody>
      </p:sp>
      <p:pic>
        <p:nvPicPr>
          <p:cNvPr id="11268" name="Picture 4" descr="http://interplus.ua/uploads/tv_product/2011/08/16/9bded64c5f70e30692e8f38c8186d8e796648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0"/>
            <a:ext cx="3048000" cy="1905000"/>
          </a:xfrm>
          <a:prstGeom prst="rect">
            <a:avLst/>
          </a:prstGeom>
          <a:noFill/>
        </p:spPr>
      </p:pic>
      <p:pic>
        <p:nvPicPr>
          <p:cNvPr id="11270" name="Picture 6" descr="http://www.poetryclub.com.ua/upload/poem_all/00586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953000"/>
            <a:ext cx="2895600" cy="1905000"/>
          </a:xfrm>
          <a:prstGeom prst="rect">
            <a:avLst/>
          </a:prstGeom>
          <a:noFill/>
        </p:spPr>
      </p:pic>
      <p:pic>
        <p:nvPicPr>
          <p:cNvPr id="11272" name="Picture 8" descr="http://s020.radikal.ru/i717/1311/6e/b9b2ff6938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953000"/>
            <a:ext cx="2895600" cy="1905000"/>
          </a:xfrm>
          <a:prstGeom prst="rect">
            <a:avLst/>
          </a:prstGeom>
          <a:noFill/>
        </p:spPr>
      </p:pic>
      <p:pic>
        <p:nvPicPr>
          <p:cNvPr id="11274" name="Picture 10" descr="http://universe-tss.su/uploads/posts/2014-02/thumbs/1392991704_2ecfb9b7e1355396cc19c8a970c1d4662dca85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0"/>
            <a:ext cx="3048000" cy="1905000"/>
          </a:xfrm>
          <a:prstGeom prst="rect">
            <a:avLst/>
          </a:prstGeom>
          <a:noFill/>
        </p:spPr>
      </p:pic>
      <p:pic>
        <p:nvPicPr>
          <p:cNvPr id="11276" name="Picture 12" descr="http://ikinoid.ru/_dr/3/809903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0"/>
            <a:ext cx="2895600" cy="1905000"/>
          </a:xfrm>
          <a:prstGeom prst="rect">
            <a:avLst/>
          </a:prstGeom>
          <a:noFill/>
        </p:spPr>
      </p:pic>
      <p:pic>
        <p:nvPicPr>
          <p:cNvPr id="11278" name="Picture 14" descr="http://f.kinozon.tv/%D0%BA%D0%B0%D0%B4%D1%80%D1%8B/543148/%D0%A7%D0%B5%D1%80%D0%BD%D0%B0%D1%8F_%D1%80%D0%B0%D0%B4%D0%B0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7432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Сенкани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6600" y="1600200"/>
            <a:ext cx="5562600" cy="52578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Monotype Corsiva" pitchFamily="66" charset="0"/>
              </a:rPr>
              <a:t>1</a:t>
            </a:r>
            <a:r>
              <a:rPr lang="uk-UA" sz="2800" b="1" dirty="0">
                <a:solidFill>
                  <a:schemeClr val="bg1"/>
                </a:solidFill>
                <a:latin typeface="Monotype Corsiva" pitchFamily="66" charset="0"/>
              </a:rPr>
              <a:t>. Брюховецький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sz="2800" b="1" dirty="0">
                <a:solidFill>
                  <a:schemeClr val="bg1"/>
                </a:solidFill>
                <a:latin typeface="Monotype Corsiva" pitchFamily="66" charset="0"/>
              </a:rPr>
              <a:t>2. Підступний, хитрий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sz="2800" b="1" dirty="0">
                <a:solidFill>
                  <a:schemeClr val="bg1"/>
                </a:solidFill>
                <a:latin typeface="Monotype Corsiva" pitchFamily="66" charset="0"/>
              </a:rPr>
              <a:t>3. Обманює, зраджує, лицемірить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sz="2800" b="1" dirty="0">
                <a:solidFill>
                  <a:schemeClr val="bg1"/>
                </a:solidFill>
                <a:latin typeface="Monotype Corsiva" pitchFamily="66" charset="0"/>
              </a:rPr>
              <a:t>4. Принизив авторитет України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sz="2800" b="1" dirty="0">
                <a:solidFill>
                  <a:schemeClr val="bg1"/>
                </a:solidFill>
                <a:latin typeface="Monotype Corsiva" pitchFamily="66" charset="0"/>
              </a:rPr>
              <a:t>5. </a:t>
            </a:r>
            <a:r>
              <a:rPr lang="uk-UA" sz="2800" b="1" dirty="0" smtClean="0">
                <a:solidFill>
                  <a:schemeClr val="bg1"/>
                </a:solidFill>
                <a:latin typeface="Monotype Corsiva" pitchFamily="66" charset="0"/>
              </a:rPr>
              <a:t>Зрадник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3250" name="Picture 2" descr="http://kozaku.in.ua/uploads/posts/2015-06/medium/1434697535_ivan_briukhovetsk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447800"/>
            <a:ext cx="342900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2" name="Picture 4" descr="http://www.graycell.ru/picture/big/bulava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1328">
            <a:off x="4749856" y="4088177"/>
            <a:ext cx="2828293" cy="2828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0" y="838200"/>
            <a:ext cx="5257800" cy="5287963"/>
          </a:xfrm>
        </p:spPr>
        <p:txBody>
          <a:bodyPr/>
          <a:lstStyle/>
          <a:p>
            <a:pPr algn="r">
              <a:buNone/>
            </a:pP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1. Сомко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2. Мудрий, поміркований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3. Мріє, не мириться, відстоює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4. Прагне «зложити докупи обидва береги Дніпрові»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5. Патріот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5298" name="Picture 2" descr="http://edufuture.biz/images/c/cc/IstUkr8-povni-31-me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14400"/>
            <a:ext cx="358140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http://www.graycell.ru/picture/big/bulava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1328">
            <a:off x="2387656" y="3835456"/>
            <a:ext cx="2828293" cy="2828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57600" y="381000"/>
            <a:ext cx="5029200" cy="5745163"/>
          </a:xfrm>
        </p:spPr>
        <p:txBody>
          <a:bodyPr/>
          <a:lstStyle/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1. Шрам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2. Чесний, скромний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3. Бореться, підтримує, турбується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4. Ідеалізує старшинську свідомість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	5. Патріот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Picture 4" descr="http://www.graycell.ru/picture/big/bulava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1328">
            <a:off x="3530656" y="3759256"/>
            <a:ext cx="2828293" cy="2828294"/>
          </a:xfrm>
          <a:prstGeom prst="rect">
            <a:avLst/>
          </a:prstGeom>
          <a:noFill/>
        </p:spPr>
      </p:pic>
      <p:pic>
        <p:nvPicPr>
          <p:cNvPr id="6146" name="Picture 2" descr="http://ktm.ukma.edu.ua/image/6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33400"/>
            <a:ext cx="35814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-fotki.yandex.ru/get/5013/47407354.29c/0_9026e_91e17d80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8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Творча </a:t>
            </a:r>
          </a:p>
          <a:p>
            <a:pPr algn="ctr">
              <a:buNone/>
            </a:pPr>
            <a:r>
              <a:rPr lang="uk-UA" sz="8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робота</a:t>
            </a:r>
            <a:endParaRPr lang="ru-RU" sz="88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i.meneger23alm.ru/u/69/8e91e658e211e4a1bcd13ac0679388/-/0_6fae1_e8823b77_XL.png"/>
          <p:cNvPicPr>
            <a:picLocks noChangeAspect="1" noChangeArrowheads="1"/>
          </p:cNvPicPr>
          <p:nvPr/>
        </p:nvPicPr>
        <p:blipFill>
          <a:blip r:embed="rId2" cstate="print"/>
          <a:srcRect t="46809"/>
          <a:stretch>
            <a:fillRect/>
          </a:stretch>
        </p:blipFill>
        <p:spPr bwMode="auto">
          <a:xfrm>
            <a:off x="0" y="5410200"/>
            <a:ext cx="9144000" cy="1447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) Якби я був радником гетьмана Якима Сомка…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Поради щодо підготовки виборів;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ставлення до різних верств населення, насамперед простолюду;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поведінка в разі поразки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2) Якби переміг Яким Сомко…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Можливий суспільно – державний розвиток України: соборна держава, демократизація суспільства, статус Січі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3) Якби мене тоді обрали гетьманом України…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Моніторинг – </a:t>
            </a:r>
            <a:r>
              <a:rPr lang="uk-UA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пропозиція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799" y="1524000"/>
          <a:ext cx="8534401" cy="42866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4106"/>
                <a:gridCol w="3864634"/>
                <a:gridCol w="4025661"/>
              </a:tblGrid>
              <a:tr h="1263316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</a:rPr>
                        <a:t>№</a:t>
                      </a:r>
                    </a:p>
                    <a:p>
                      <a:pPr algn="ctr"/>
                      <a:r>
                        <a:rPr lang="uk-UA" sz="2800" b="1" dirty="0" smtClean="0">
                          <a:solidFill>
                            <a:schemeClr val="bg1"/>
                          </a:solidFill>
                          <a:latin typeface="Monotype Corsiva" pitchFamily="66" charset="0"/>
                        </a:rPr>
                        <a:t>п/</a:t>
                      </a:r>
                      <a:r>
                        <a:rPr lang="uk-UA" sz="2800" b="1" dirty="0" err="1" smtClean="0">
                          <a:solidFill>
                            <a:schemeClr val="bg1"/>
                          </a:solidFill>
                          <a:latin typeface="Monotype Corsiva" pitchFamily="66" charset="0"/>
                        </a:rPr>
                        <a:t>п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bg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Записи на темному тлі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Записи на світлому тлі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3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У творі викликає обурення…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Вихід:…</a:t>
                      </a:r>
                      <a:endParaRPr lang="ru-RU" sz="1800" dirty="0">
                        <a:solidFill>
                          <a:schemeClr val="tx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73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У творі викликає співчуття…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Вихід:…</a:t>
                      </a:r>
                      <a:endParaRPr lang="ru-RU" sz="1800" dirty="0">
                        <a:solidFill>
                          <a:schemeClr val="tx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73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Найтрагічніше у прочитаному…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Побажання героям:…</a:t>
                      </a:r>
                      <a:endParaRPr lang="ru-RU" sz="1800" dirty="0">
                        <a:solidFill>
                          <a:schemeClr val="tx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731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Найтрагічніше в наші дні…</a:t>
                      </a:r>
                      <a:endParaRPr lang="ru-RU" sz="1800" dirty="0">
                        <a:solidFill>
                          <a:schemeClr val="bg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Урок на майбутнє:…</a:t>
                      </a:r>
                      <a:endParaRPr lang="ru-RU" sz="1800" dirty="0">
                        <a:solidFill>
                          <a:schemeClr val="tx1"/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Заповнення листів </a:t>
            </a:r>
            <a:r>
              <a:rPr lang="uk-UA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самооцінювання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FFC000"/>
                </a:solidFill>
                <a:latin typeface="Monotype Corsiva" pitchFamily="66" charset="0"/>
              </a:rPr>
              <a:t>Моя </a:t>
            </a:r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підготовка до </a:t>
            </a:r>
            <a:r>
              <a:rPr lang="uk-UA" dirty="0" err="1">
                <a:solidFill>
                  <a:srgbClr val="FFC000"/>
                </a:solidFill>
                <a:latin typeface="Monotype Corsiva" pitchFamily="66" charset="0"/>
              </a:rPr>
              <a:t>уроку</a:t>
            </a:r>
            <a:r>
              <a:rPr lang="uk-UA" dirty="0" err="1" smtClean="0">
                <a:solidFill>
                  <a:srgbClr val="FFC000"/>
                </a:solidFill>
                <a:latin typeface="Monotype Corsiva" pitchFamily="66" charset="0"/>
              </a:rPr>
              <a:t>_____________</a:t>
            </a:r>
            <a:r>
              <a:rPr lang="uk-UA" dirty="0" smtClean="0">
                <a:solidFill>
                  <a:srgbClr val="FFC000"/>
                </a:solidFill>
                <a:latin typeface="Monotype Corsiva" pitchFamily="66" charset="0"/>
              </a:rPr>
              <a:t>______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Моя робота на </a:t>
            </a:r>
            <a:r>
              <a:rPr lang="uk-UA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уроці</a:t>
            </a:r>
            <a:r>
              <a:rPr lang="uk-UA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________________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______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Загальна кількість </a:t>
            </a:r>
            <a:r>
              <a:rPr lang="uk-UA" dirty="0" err="1">
                <a:solidFill>
                  <a:srgbClr val="FFC000"/>
                </a:solidFill>
                <a:latin typeface="Monotype Corsiva" pitchFamily="66" charset="0"/>
              </a:rPr>
              <a:t>балів</a:t>
            </a:r>
            <a:r>
              <a:rPr lang="uk-UA" dirty="0" err="1" smtClean="0">
                <a:solidFill>
                  <a:srgbClr val="FFC000"/>
                </a:solidFill>
                <a:latin typeface="Monotype Corsiva" pitchFamily="66" charset="0"/>
              </a:rPr>
              <a:t>_____________</a:t>
            </a:r>
            <a:r>
              <a:rPr lang="uk-UA" dirty="0" smtClean="0">
                <a:solidFill>
                  <a:srgbClr val="FFC000"/>
                </a:solidFill>
                <a:latin typeface="Monotype Corsiva" pitchFamily="66" charset="0"/>
              </a:rPr>
              <a:t>______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57348" name="Picture 4" descr="http://primdou72.ru/images/grPOCHEMUCHKI/%D0%A1%20%D0%9F%D0%9E%D0%94%D0%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76600"/>
            <a:ext cx="4876800" cy="3581400"/>
          </a:xfrm>
          <a:prstGeom prst="rect">
            <a:avLst/>
          </a:prstGeom>
          <a:noFill/>
        </p:spPr>
      </p:pic>
      <p:pic>
        <p:nvPicPr>
          <p:cNvPr id="57350" name="Picture 6" descr="http://markova.navmousosh-2.edusite.ru/images/628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429000"/>
            <a:ext cx="40386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fs00.infourok.ru/images/doc/294/293412/hello_html_2a840d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3429000" cy="3276600"/>
          </a:xfrm>
          <a:prstGeom prst="rect">
            <a:avLst/>
          </a:prstGeom>
          <a:noFill/>
        </p:spPr>
      </p:pic>
      <p:pic>
        <p:nvPicPr>
          <p:cNvPr id="38914" name="Picture 2" descr="https://image.jimcdn.com/app/cms/image/transf/none/path/sb083b4037ca3a569/image/id3e1ab419a3f02b8/version/1467219240/image.jpg"/>
          <p:cNvPicPr>
            <a:picLocks noChangeAspect="1" noChangeArrowheads="1"/>
          </p:cNvPicPr>
          <p:nvPr/>
        </p:nvPicPr>
        <p:blipFill>
          <a:blip r:embed="rId3" cstate="print"/>
          <a:srcRect b="6122"/>
          <a:stretch>
            <a:fillRect/>
          </a:stretch>
        </p:blipFill>
        <p:spPr bwMode="auto">
          <a:xfrm>
            <a:off x="5410200" y="3810000"/>
            <a:ext cx="3733800" cy="304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Аутотренінг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 – старшокласник, що працює на своє майбутнє.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uk-UA" dirty="0">
                <a:latin typeface="Monotype Corsiva" pitchFamily="66" charset="0"/>
              </a:rPr>
              <a:t>	</a:t>
            </a:r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Я – творча особистість, що прагне бути оригінальною, нестандартною, сучасною.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	Я думаю, замислююсь, аналізую.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uk-UA" dirty="0">
                <a:latin typeface="Monotype Corsiva" pitchFamily="66" charset="0"/>
              </a:rPr>
              <a:t>	</a:t>
            </a:r>
            <a:r>
              <a:rPr lang="uk-UA" dirty="0">
                <a:solidFill>
                  <a:srgbClr val="FFC000"/>
                </a:solidFill>
                <a:latin typeface="Monotype Corsiva" pitchFamily="66" charset="0"/>
              </a:rPr>
              <a:t>Я хочу якомога більше знати</a:t>
            </a:r>
            <a:r>
              <a:rPr lang="uk-UA" dirty="0" smtClean="0">
                <a:solidFill>
                  <a:srgbClr val="FFC000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uk-UA" sz="36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Чи є актуальними на сьогодні проблеми, порушені у творі?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lvl="0" algn="ctr"/>
            <a:r>
              <a:rPr lang="uk-UA" sz="3600" dirty="0">
                <a:solidFill>
                  <a:srgbClr val="FFC000"/>
                </a:solidFill>
                <a:latin typeface="Monotype Corsiva" pitchFamily="66" charset="0"/>
              </a:rPr>
              <a:t>Для сучасників цей твір може служити…</a:t>
            </a:r>
            <a:endParaRPr lang="ru-RU" sz="3600" dirty="0">
              <a:solidFill>
                <a:srgbClr val="FFC000"/>
              </a:solidFill>
              <a:latin typeface="Monotype Corsiva" pitchFamily="66" charset="0"/>
            </a:endParaRPr>
          </a:p>
          <a:p>
            <a:pPr algn="ctr"/>
            <a:r>
              <a:rPr lang="uk-UA" sz="36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Які уроки подає нам П.Куліш?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74824" y="461420"/>
            <a:ext cx="279435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Мікрофон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5" name="Picture 3" descr="https://www.bioanalysis-zone.com/wp-content/uploads/2015/01/mic-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549330" y="0"/>
            <a:ext cx="2594670" cy="1676400"/>
          </a:xfrm>
          <a:prstGeom prst="rect">
            <a:avLst/>
          </a:prstGeom>
          <a:noFill/>
        </p:spPr>
      </p:pic>
      <p:pic>
        <p:nvPicPr>
          <p:cNvPr id="59397" name="Picture 5" descr="http://www.scl11.in.ua/wp-content/uploads/2016/05/karanda1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29200"/>
            <a:ext cx="9144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Диференційоване домашнє завдання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Підготувати матеріал для характеристики образів твору (Петро </a:t>
            </a:r>
            <a:r>
              <a:rPr lang="uk-UA" dirty="0" err="1">
                <a:solidFill>
                  <a:schemeClr val="bg1"/>
                </a:solidFill>
                <a:latin typeface="Monotype Corsiva" pitchFamily="66" charset="0"/>
              </a:rPr>
              <a:t>Шраменко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, Кирило Тур, Божий чоловік);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lvl="0"/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Написати міні – твір – роздум «Коли перегорнена остання сторінка роману»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pPr lvl="0"/>
            <a:r>
              <a:rPr lang="uk-UA" dirty="0">
                <a:solidFill>
                  <a:schemeClr val="bg1"/>
                </a:solidFill>
                <a:latin typeface="Monotype Corsiva" pitchFamily="66" charset="0"/>
              </a:rPr>
              <a:t>Передати свої враження від прочитаного твору у вигляді поезії 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://images.myshared.ru/33/1322200/slide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http://www.topoboi.com/pic/201310/1920x1200/topoboi.com-19938.jpg"/>
          <p:cNvPicPr>
            <a:picLocks noChangeAspect="1" noChangeArrowheads="1"/>
          </p:cNvPicPr>
          <p:nvPr/>
        </p:nvPicPr>
        <p:blipFill>
          <a:blip r:embed="rId2" cstate="print"/>
          <a:srcRect r="7500"/>
          <a:stretch>
            <a:fillRect/>
          </a:stretch>
        </p:blipFill>
        <p:spPr bwMode="auto">
          <a:xfrm>
            <a:off x="685800" y="1066800"/>
            <a:ext cx="8458200" cy="5791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Аутотренінг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39944" name="Picture 8" descr="http://2.bp.blogspot.com/-Ei2e-_3F-KY/VqgXok7cGUI/AAAAAAAAFKg/61lgdayhHGE/s1600/Kartun%2BAnak%2BLaki-laki%2Bdan%2BPerempuan%2B-%2BKartunlucu.C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2895599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nastol.com.ua/pic/201410/2560x1440/nastol.com.ua-113541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Молитва за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Україну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4876800">
                <a:tc>
                  <a:txBody>
                    <a:bodyPr/>
                    <a:lstStyle/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Боже великий, єдиний,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Нам Україну </a:t>
                      </a:r>
                      <a:r>
                        <a:rPr lang="uk-UA" sz="2800" b="0" kern="1200" dirty="0" err="1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храни</a:t>
                      </a:r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Волі і світу промінням,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Ти її осіни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***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Світлом науки і знання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Нас, дітей, просвіти,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В чистій любові до краю,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Ти нас, Боже, зрости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Молимось, Боже єдиний,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Нам Україну </a:t>
                      </a:r>
                      <a:r>
                        <a:rPr lang="uk-UA" sz="2800" b="0" kern="1200" dirty="0" err="1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храни</a:t>
                      </a:r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Всі свої ласки – щедроти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Ти нас люд наш зверни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***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Дай йому волю, дай йому долю,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Дай доброго світу,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Щастя дай, Боже, народу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pPr algn="ctr"/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І </a:t>
                      </a:r>
                      <a:r>
                        <a:rPr lang="uk-UA" sz="2800" b="0" kern="1200" dirty="0" err="1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многая</a:t>
                      </a:r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, </a:t>
                      </a:r>
                      <a:r>
                        <a:rPr lang="uk-UA" sz="2800" b="0" kern="1200" dirty="0" err="1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многая</a:t>
                      </a:r>
                      <a:r>
                        <a:rPr lang="uk-UA" sz="2800" b="0" kern="1200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 літа</a:t>
                      </a:r>
                      <a:endParaRPr lang="ru-RU" sz="2800" b="0" kern="1200" dirty="0" smtClean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  <a:p>
                      <a:endParaRPr lang="ru-RU" b="0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http://wallpaper.thaiware.com/upload/wallpaper/2014_02/medium/20906_10577_140205233628_K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38200"/>
            <a:ext cx="8839200" cy="5287963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   </a:t>
            </a:r>
            <a:r>
              <a:rPr lang="uk-UA" b="1" dirty="0" smtClean="0">
                <a:solidFill>
                  <a:schemeClr val="bg1"/>
                </a:solidFill>
                <a:latin typeface="Monotype Corsiva" pitchFamily="66" charset="0"/>
              </a:rPr>
              <a:t>Тема </a:t>
            </a:r>
            <a:r>
              <a:rPr lang="uk-UA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latin typeface="Monotype Corsiva" pitchFamily="66" charset="0"/>
              </a:rPr>
              <a:t>уроку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</a:rPr>
              <a:t>: П. Куліш «Чорна рада». 				                   Показ протистояння сил     				         державотворення і </a:t>
            </a:r>
            <a:r>
              <a:rPr lang="uk-UA" dirty="0" err="1" smtClean="0">
                <a:solidFill>
                  <a:schemeClr val="bg1"/>
                </a:solidFill>
                <a:latin typeface="Monotype Corsiva" pitchFamily="66" charset="0"/>
              </a:rPr>
              <a:t>руїнництва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</a:rPr>
              <a:t>. 			         Характеристика центральних 		                                                   образів твору</a:t>
            </a:r>
          </a:p>
          <a:p>
            <a:pPr>
              <a:buNone/>
            </a:pPr>
            <a:r>
              <a:rPr lang="uk-UA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   Девіз </a:t>
            </a:r>
            <a:r>
              <a:rPr lang="uk-UA" b="1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уроку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: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мислити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логічно і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критично,    	   		                 висловлюватися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– чітко й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лаконічно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		                 досліджувати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– глибоко й майстерно,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		       працювати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– 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творчо й активно</a:t>
            </a:r>
            <a:endParaRPr lang="ru-RU" dirty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mfmi.genskov.ru/newsimgs/3/2746-2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24200" cy="35147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Епіграф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95400"/>
            <a:ext cx="8458200" cy="4525963"/>
          </a:xfrm>
        </p:spPr>
        <p:txBody>
          <a:bodyPr/>
          <a:lstStyle/>
          <a:p>
            <a:pPr algn="r">
              <a:buNone/>
            </a:pPr>
            <a:r>
              <a:rPr lang="uk-UA" dirty="0">
                <a:latin typeface="Monotype Corsiva" pitchFamily="66" charset="0"/>
              </a:rPr>
              <a:t>«…Дбаймо про свою будучину,</a:t>
            </a:r>
            <a:endParaRPr lang="ru-RU" dirty="0"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latin typeface="Monotype Corsiva" pitchFamily="66" charset="0"/>
              </a:rPr>
              <a:t>знаймо добре, що ми в себе вдома,</a:t>
            </a:r>
            <a:endParaRPr lang="ru-RU" dirty="0"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latin typeface="Monotype Corsiva" pitchFamily="66" charset="0"/>
              </a:rPr>
              <a:t>серед своєї рідної сім`ї, у своїй рідній хаті,</a:t>
            </a:r>
            <a:endParaRPr lang="ru-RU" dirty="0"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latin typeface="Monotype Corsiva" pitchFamily="66" charset="0"/>
              </a:rPr>
              <a:t>що ніхто нам її не дасть, ніхто не підійме, </a:t>
            </a:r>
            <a:endParaRPr lang="ru-RU" dirty="0">
              <a:latin typeface="Monotype Corsiva" pitchFamily="66" charset="0"/>
            </a:endParaRPr>
          </a:p>
          <a:p>
            <a:pPr algn="r">
              <a:buNone/>
            </a:pPr>
            <a:r>
              <a:rPr lang="uk-UA" dirty="0">
                <a:latin typeface="Monotype Corsiva" pitchFamily="66" charset="0"/>
              </a:rPr>
              <a:t>ніхто ж не обігріє та не освітить так, як ми самі». </a:t>
            </a:r>
            <a:endParaRPr lang="ru-RU" dirty="0">
              <a:latin typeface="Monotype Corsiva" pitchFamily="66" charset="0"/>
            </a:endParaRPr>
          </a:p>
          <a:p>
            <a:pPr>
              <a:buNone/>
            </a:pPr>
            <a:endParaRPr lang="ru-RU" b="1" dirty="0">
              <a:latin typeface="Monotype Corsiva" pitchFamily="66" charset="0"/>
            </a:endParaRPr>
          </a:p>
        </p:txBody>
      </p:sp>
      <p:pic>
        <p:nvPicPr>
          <p:cNvPr id="44036" name="Picture 4" descr="https://pbs.twimg.com/profile_banners/2906205940/1427724406/1500x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4038600"/>
            <a:ext cx="91440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userscontent2.emaze.com/images/633a9286-2be9-4e15-b5a5-f13cde3c0c66/c2fc736d-2945-454a-a664-765b2f058954.jpg"/>
          <p:cNvPicPr>
            <a:picLocks noChangeAspect="1" noChangeArrowheads="1"/>
          </p:cNvPicPr>
          <p:nvPr/>
        </p:nvPicPr>
        <p:blipFill>
          <a:blip r:embed="rId2" cstate="print"/>
          <a:srcRect l="1567" t="2472" r="833" b="35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229600" cy="1143000"/>
          </a:xfrm>
        </p:spPr>
        <p:txBody>
          <a:bodyPr/>
          <a:lstStyle/>
          <a:p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Ґроно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очікувань»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2925763"/>
          </a:xfrm>
        </p:spPr>
        <p:txBody>
          <a:bodyPr/>
          <a:lstStyle/>
          <a:p>
            <a:pPr lvl="0" algn="ctr"/>
            <a:r>
              <a:rPr lang="uk-UA" sz="3600" dirty="0">
                <a:solidFill>
                  <a:srgbClr val="FFC000"/>
                </a:solidFill>
                <a:latin typeface="Monotype Corsiva" pitchFamily="66" charset="0"/>
              </a:rPr>
              <a:t>Чого ви очікуєте від сьогоднішнього уроку?</a:t>
            </a:r>
            <a:endParaRPr lang="ru-RU" sz="3600" dirty="0">
              <a:solidFill>
                <a:srgbClr val="FFC000"/>
              </a:solidFill>
              <a:latin typeface="Monotype Corsiva" pitchFamily="66" charset="0"/>
            </a:endParaRPr>
          </a:p>
          <a:p>
            <a:pPr lvl="0" algn="ctr"/>
            <a:r>
              <a:rPr lang="uk-UA" sz="3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Про що сподіваєтеся дізнатися?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Picture 8" descr="http://www.enitaliano.com/wp-content/uploads/2011/06/Lavagna.jpg"/>
          <p:cNvPicPr>
            <a:picLocks noChangeAspect="1" noChangeArrowheads="1"/>
          </p:cNvPicPr>
          <p:nvPr/>
        </p:nvPicPr>
        <p:blipFill>
          <a:blip r:embed="rId2" cstate="print"/>
          <a:srcRect l="4167" t="6667" r="4167"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Перевірка </a:t>
            </a:r>
            <a:r>
              <a:rPr lang="uk-UA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домашнього </a:t>
            </a:r>
            <a:r>
              <a:rPr lang="uk-UA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lvl="0" algn="ctr">
              <a:buNone/>
            </a:pPr>
            <a:r>
              <a:rPr lang="uk-UA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1. Які </a:t>
            </a:r>
            <a:r>
              <a:rPr lang="uk-UA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ж таємниці знав творець роману </a:t>
            </a:r>
            <a:r>
              <a:rPr lang="uk-UA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           «</a:t>
            </a:r>
            <a:r>
              <a:rPr lang="uk-UA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Чорна рада»?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lvl="0" algn="ctr">
              <a:buNone/>
            </a:pPr>
            <a:r>
              <a:rPr lang="uk-UA" sz="3600" dirty="0" smtClean="0">
                <a:solidFill>
                  <a:srgbClr val="FFC000"/>
                </a:solidFill>
                <a:latin typeface="Monotype Corsiva" pitchFamily="66" charset="0"/>
              </a:rPr>
              <a:t>2. Звідки </a:t>
            </a:r>
            <a:r>
              <a:rPr lang="uk-UA" sz="3600" dirty="0">
                <a:solidFill>
                  <a:srgbClr val="FFC000"/>
                </a:solidFill>
                <a:latin typeface="Monotype Corsiva" pitchFamily="66" charset="0"/>
              </a:rPr>
              <a:t>черпав натхнення?</a:t>
            </a:r>
            <a:endParaRPr lang="ru-RU" sz="3600" dirty="0">
              <a:solidFill>
                <a:srgbClr val="FFC000"/>
              </a:solidFill>
              <a:latin typeface="Monotype Corsiva" pitchFamily="66" charset="0"/>
            </a:endParaRPr>
          </a:p>
          <a:p>
            <a:pPr lvl="0" algn="ctr">
              <a:buNone/>
            </a:pPr>
            <a:r>
              <a:rPr lang="uk-UA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3. Що </a:t>
            </a:r>
            <a:r>
              <a:rPr lang="uk-UA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ми знаємо про твір?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6092" name="Picture 12" descr="http://img.yakaboo.ua/media/catalog/product/cache/1/image/76be0bc84a6b7b5e4630b1e3af73bee4/7/_/7__1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36272">
            <a:off x="777328" y="3365076"/>
            <a:ext cx="1444625" cy="2327860"/>
          </a:xfrm>
          <a:prstGeom prst="rect">
            <a:avLst/>
          </a:prstGeom>
          <a:noFill/>
        </p:spPr>
      </p:pic>
      <p:pic>
        <p:nvPicPr>
          <p:cNvPr id="46090" name="Picture 10" descr="http://itexts.net/files/books/110/oblozhka-knigi-chorna-rada-992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85926">
            <a:off x="533400" y="4495800"/>
            <a:ext cx="1047750" cy="1676400"/>
          </a:xfrm>
          <a:prstGeom prst="rect">
            <a:avLst/>
          </a:prstGeom>
          <a:noFill/>
        </p:spPr>
      </p:pic>
      <p:pic>
        <p:nvPicPr>
          <p:cNvPr id="46094" name="Picture 14" descr="http://4.bp.blogspot.com/-0vRrGXo0Ur8/U-NgH6QblvI/AAAAAAAABjg/3eI3To4B-7M/s1600/%25D0%25BA%25D1%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419600"/>
            <a:ext cx="1196894" cy="1851740"/>
          </a:xfrm>
          <a:prstGeom prst="rect">
            <a:avLst/>
          </a:prstGeom>
          <a:noFill/>
        </p:spPr>
      </p:pic>
      <p:pic>
        <p:nvPicPr>
          <p:cNvPr id="14" name="Picture 12" descr="http://img.yakaboo.ua/media/catalog/product/cache/1/image/76be0bc84a6b7b5e4630b1e3af73bee4/7/_/7__1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70274">
            <a:off x="7068706" y="3475854"/>
            <a:ext cx="1444625" cy="2327860"/>
          </a:xfrm>
          <a:prstGeom prst="rect">
            <a:avLst/>
          </a:prstGeom>
          <a:noFill/>
        </p:spPr>
      </p:pic>
      <p:pic>
        <p:nvPicPr>
          <p:cNvPr id="15" name="Picture 10" descr="http://itexts.net/files/books/110/oblozhka-knigi-chorna-rada-992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85926">
            <a:off x="6573922" y="4476476"/>
            <a:ext cx="1047750" cy="1676400"/>
          </a:xfrm>
          <a:prstGeom prst="rect">
            <a:avLst/>
          </a:prstGeom>
          <a:noFill/>
        </p:spPr>
      </p:pic>
      <p:pic>
        <p:nvPicPr>
          <p:cNvPr id="17" name="Picture 14" descr="http://4.bp.blogspot.com/-0vRrGXo0Ur8/U-NgH6QblvI/AAAAAAAABjg/3eI3To4B-7M/s1600/%25D0%25BA%25D1%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38729">
            <a:off x="7391400" y="4419600"/>
            <a:ext cx="1196894" cy="1851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77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72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uk-UA" sz="7200" dirty="0" smtClean="0">
                <a:solidFill>
                  <a:srgbClr val="FFC000"/>
                </a:solidFill>
                <a:latin typeface="Monotype Corsiva" pitchFamily="66" charset="0"/>
              </a:rPr>
              <a:t>«</a:t>
            </a:r>
            <a:r>
              <a:rPr lang="uk-UA" sz="7200" dirty="0">
                <a:solidFill>
                  <a:srgbClr val="FFC000"/>
                </a:solidFill>
                <a:latin typeface="Monotype Corsiva" pitchFamily="66" charset="0"/>
              </a:rPr>
              <a:t>Історики</a:t>
            </a:r>
            <a:r>
              <a:rPr lang="uk-UA" sz="7200" dirty="0" smtClean="0">
                <a:solidFill>
                  <a:srgbClr val="FFC000"/>
                </a:solidFill>
                <a:latin typeface="Monotype Corsiva" pitchFamily="66" charset="0"/>
              </a:rPr>
              <a:t>»</a:t>
            </a:r>
          </a:p>
          <a:p>
            <a:pPr algn="ctr">
              <a:buNone/>
            </a:pPr>
            <a: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</a:t>
            </a:r>
            <a:r>
              <a:rPr lang="uk-UA" sz="7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Літературознавці</a:t>
            </a:r>
            <a:r>
              <a:rPr lang="uk-UA" sz="7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»</a:t>
            </a:r>
          </a:p>
          <a:p>
            <a:pPr algn="ctr">
              <a:buNone/>
            </a:pPr>
            <a:r>
              <a:rPr lang="uk-UA" sz="7200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uk-UA" sz="7200" dirty="0">
                <a:solidFill>
                  <a:srgbClr val="FFC000"/>
                </a:solidFill>
                <a:latin typeface="Monotype Corsiva" pitchFamily="66" charset="0"/>
              </a:rPr>
              <a:t>«Дослідники</a:t>
            </a:r>
            <a:r>
              <a:rPr lang="uk-UA" sz="7200" dirty="0" smtClean="0">
                <a:solidFill>
                  <a:srgbClr val="FFC000"/>
                </a:solidFill>
                <a:latin typeface="Monotype Corsiva" pitchFamily="66" charset="0"/>
              </a:rPr>
              <a:t>»</a:t>
            </a:r>
            <a:endParaRPr lang="ru-RU" sz="72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7106" name="Picture 2" descr="https://ds04.infourok.ru/uploads/ex/0043/0000c392-c167dd7f/hello_html_634f438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581400"/>
            <a:ext cx="2286000" cy="3276600"/>
          </a:xfrm>
          <a:prstGeom prst="rect">
            <a:avLst/>
          </a:prstGeom>
          <a:noFill/>
        </p:spPr>
      </p:pic>
      <p:pic>
        <p:nvPicPr>
          <p:cNvPr id="47108" name="Picture 4" descr="http://img10.proshkolu.ru/content/media/pic/std/4000000/3462000/3461570-7e16281cf6e699a6.png"/>
          <p:cNvPicPr>
            <a:picLocks noChangeAspect="1" noChangeArrowheads="1"/>
          </p:cNvPicPr>
          <p:nvPr/>
        </p:nvPicPr>
        <p:blipFill>
          <a:blip r:embed="rId3" cstate="print"/>
          <a:srcRect l="22857"/>
          <a:stretch>
            <a:fillRect/>
          </a:stretch>
        </p:blipFill>
        <p:spPr bwMode="auto">
          <a:xfrm>
            <a:off x="0" y="0"/>
            <a:ext cx="2590800" cy="3276600"/>
          </a:xfrm>
          <a:prstGeom prst="rect">
            <a:avLst/>
          </a:prstGeom>
          <a:noFill/>
        </p:spPr>
      </p:pic>
      <p:pic>
        <p:nvPicPr>
          <p:cNvPr id="47110" name="Picture 6" descr="http://img1.liveinternet.ru/images/attach/c/0/119/675/119675425_large_0_102f4c_f5de6dc9_XL.png"/>
          <p:cNvPicPr>
            <a:picLocks noChangeAspect="1" noChangeArrowheads="1"/>
          </p:cNvPicPr>
          <p:nvPr/>
        </p:nvPicPr>
        <p:blipFill>
          <a:blip r:embed="rId4" cstate="print"/>
          <a:srcRect r="50000"/>
          <a:stretch>
            <a:fillRect/>
          </a:stretch>
        </p:blipFill>
        <p:spPr bwMode="auto">
          <a:xfrm>
            <a:off x="0" y="3581400"/>
            <a:ext cx="2133600" cy="3276600"/>
          </a:xfrm>
          <a:prstGeom prst="rect">
            <a:avLst/>
          </a:prstGeom>
          <a:noFill/>
        </p:spPr>
      </p:pic>
      <p:pic>
        <p:nvPicPr>
          <p:cNvPr id="47112" name="Picture 8" descr="http://dobdocchel.ru/wp-content/uploads/2013/05/deti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1725" y="0"/>
            <a:ext cx="2572275" cy="2971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472</Words>
  <Application>Microsoft Office PowerPoint</Application>
  <PresentationFormat>Экран (4:3)</PresentationFormat>
  <Paragraphs>117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Показ протистояння сил державотворення і  руїнництва. Характеристика центральних образів твору </vt:lpstr>
      <vt:lpstr>Аутотренінг</vt:lpstr>
      <vt:lpstr>Аутотренінг</vt:lpstr>
      <vt:lpstr>Молитва за Україну</vt:lpstr>
      <vt:lpstr> </vt:lpstr>
      <vt:lpstr>Епіграф</vt:lpstr>
      <vt:lpstr>«Ґроно очікувань»</vt:lpstr>
      <vt:lpstr>Перевірка домашнього завдання</vt:lpstr>
      <vt:lpstr> </vt:lpstr>
      <vt:lpstr>Ґронування</vt:lpstr>
      <vt:lpstr>«Літературний батл»</vt:lpstr>
      <vt:lpstr>   Цитатний диктант  «Хто цей персонаж?» </vt:lpstr>
      <vt:lpstr>Сенкани</vt:lpstr>
      <vt:lpstr> </vt:lpstr>
      <vt:lpstr> </vt:lpstr>
      <vt:lpstr> </vt:lpstr>
      <vt:lpstr> </vt:lpstr>
      <vt:lpstr>Моніторинг – пропозиція</vt:lpstr>
      <vt:lpstr>Заповнення листів самооцінювання </vt:lpstr>
      <vt:lpstr>Мікрофон</vt:lpstr>
      <vt:lpstr>Диференційоване домашнє завдання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Показ протистояння сил державотворення і  руїнництва. Характеристика центральних образів. </dc:title>
  <dc:creator>Админ</dc:creator>
  <cp:lastModifiedBy>Админ</cp:lastModifiedBy>
  <cp:revision>2</cp:revision>
  <dcterms:created xsi:type="dcterms:W3CDTF">2017-02-11T20:00:30Z</dcterms:created>
  <dcterms:modified xsi:type="dcterms:W3CDTF">2017-02-12T17:28:39Z</dcterms:modified>
</cp:coreProperties>
</file>