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2" r:id="rId6"/>
    <p:sldId id="261" r:id="rId7"/>
    <p:sldId id="264" r:id="rId8"/>
    <p:sldId id="265" r:id="rId9"/>
    <p:sldId id="266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0099"/>
    <a:srgbClr val="FF0066"/>
    <a:srgbClr val="008000"/>
    <a:srgbClr val="009900"/>
    <a:srgbClr val="6C548A"/>
    <a:srgbClr val="996633"/>
    <a:srgbClr val="0099CC"/>
    <a:srgbClr val="CCCC00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2C08B-6295-4AA4-9200-7D6F529208AA}" type="datetimeFigureOut">
              <a:rPr lang="ru-RU" smtClean="0"/>
              <a:pPr/>
              <a:t>09.03.2017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A8F4A-C184-495F-BCC2-3DBABA0DFBA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14290"/>
            <a:ext cx="8072494" cy="6143668"/>
          </a:xfrm>
        </p:spPr>
        <p:txBody>
          <a:bodyPr>
            <a:normAutofit/>
          </a:bodyPr>
          <a:lstStyle/>
          <a:p>
            <a:r>
              <a:rPr lang="uk-UA" sz="4400" dirty="0" smtClean="0">
                <a:solidFill>
                  <a:srgbClr val="FF0000"/>
                </a:solidFill>
                <a:latin typeface="Monotype Corsiva" pitchFamily="66" charset="0"/>
              </a:rPr>
              <a:t>Розгадайте ребус </a:t>
            </a: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ребус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71678"/>
            <a:ext cx="857256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43041" y="3857628"/>
            <a:ext cx="714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4  = Ь</a:t>
            </a:r>
            <a:endParaRPr lang="uk-UA" b="1" dirty="0"/>
          </a:p>
        </p:txBody>
      </p:sp>
      <p:pic>
        <p:nvPicPr>
          <p:cNvPr id="7" name="Рисунок 6" descr="ребус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929066"/>
            <a:ext cx="50006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ребус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flipV="1">
            <a:off x="2214546" y="2071678"/>
            <a:ext cx="1428759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ребус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929066"/>
            <a:ext cx="500066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928926" y="3786190"/>
            <a:ext cx="4286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trike="sngStrike" dirty="0"/>
              <a:t>2 </a:t>
            </a:r>
            <a:endParaRPr lang="uk-UA" sz="2000" b="1" dirty="0"/>
          </a:p>
        </p:txBody>
      </p:sp>
      <p:pic>
        <p:nvPicPr>
          <p:cNvPr id="12" name="Рисунок 11" descr="ребуси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2000240"/>
            <a:ext cx="85725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ребус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929066"/>
            <a:ext cx="50006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786182" y="3786190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2  = </a:t>
            </a:r>
            <a:r>
              <a:rPr lang="ru-RU" b="1" dirty="0" smtClean="0"/>
              <a:t>Л</a:t>
            </a:r>
            <a:endParaRPr lang="uk-UA" b="1" dirty="0"/>
          </a:p>
        </p:txBody>
      </p:sp>
      <p:pic>
        <p:nvPicPr>
          <p:cNvPr id="15" name="Рисунок 14" descr="ребуси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2143116"/>
            <a:ext cx="85725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ребуси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2071678"/>
            <a:ext cx="72390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6572264" y="3857628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+ Е</a:t>
            </a:r>
            <a:endParaRPr lang="uk-UA" b="1" dirty="0"/>
          </a:p>
        </p:txBody>
      </p:sp>
      <p:pic>
        <p:nvPicPr>
          <p:cNvPr id="18" name="Рисунок 17" descr="ребус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786190"/>
            <a:ext cx="50006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ребуси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43834" y="2143117"/>
            <a:ext cx="121444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ребуси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636" y="2143117"/>
            <a:ext cx="15001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ребуси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2071678"/>
            <a:ext cx="1285851" cy="176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500034" y="4721662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Відповідь:Галицько-Волинська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держава </a:t>
            </a:r>
            <a:endParaRPr lang="uk-UA" sz="2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ребуси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85852" y="2000240"/>
            <a:ext cx="2381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800" y="274638"/>
            <a:ext cx="171480" cy="6583362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uk-UA" dirty="0"/>
          </a:p>
        </p:txBody>
      </p:sp>
      <p:pic>
        <p:nvPicPr>
          <p:cNvPr id="4" name="Содержимое 3" descr="http://3.bp.blogspot.com/-3jHaS6_f2Jg/VI2pgMd6XVI/AAAAAAAAAQE/xXR1ztOGO8s/s1600/%D0%9A%D1%80%D0%BE%D1%81%D0%B2%D0%BE%D1%80%D0%B4-3...%2B%D0%BA%D0%BE%D0%BF%D0%B8%D1%8F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7154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4071942"/>
            <a:ext cx="3571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</a:rPr>
              <a:t>Анна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643314"/>
            <a:ext cx="3571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solidFill>
                  <a:srgbClr val="92D050"/>
                </a:solidFill>
              </a:rPr>
              <a:t>Львів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571876"/>
            <a:ext cx="357190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9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Роман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71605" y="3143248"/>
            <a:ext cx="35719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900" b="1" dirty="0">
                <a:solidFill>
                  <a:srgbClr val="0070C0"/>
                </a:solidFill>
              </a:rPr>
              <a:t>Дмитро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28794" y="2643182"/>
            <a:ext cx="35719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>
                <a:solidFill>
                  <a:schemeClr val="accent3">
                    <a:lumMod val="75000"/>
                  </a:schemeClr>
                </a:solidFill>
              </a:rPr>
              <a:t>Соломон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285985" y="2643182"/>
            <a:ext cx="35718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>
                <a:solidFill>
                  <a:schemeClr val="accent2">
                    <a:lumMod val="75000"/>
                  </a:schemeClr>
                </a:solidFill>
              </a:rPr>
              <a:t>Казимир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714612" y="2214554"/>
            <a:ext cx="3571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/>
              <a:t>Василько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71803" y="1643050"/>
            <a:ext cx="357189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100" b="1" dirty="0">
                <a:solidFill>
                  <a:schemeClr val="tx2">
                    <a:lumMod val="75000"/>
                  </a:schemeClr>
                </a:solidFill>
              </a:rPr>
              <a:t>Перемишль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1643050"/>
            <a:ext cx="285752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100" b="1" dirty="0">
                <a:solidFill>
                  <a:srgbClr val="C00000"/>
                </a:solidFill>
              </a:rPr>
              <a:t>Володимир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786182" y="1285860"/>
            <a:ext cx="357191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Констанція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214811" y="785794"/>
            <a:ext cx="35719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 err="1">
                <a:solidFill>
                  <a:schemeClr val="accent6">
                    <a:lumMod val="75000"/>
                  </a:schemeClr>
                </a:solidFill>
              </a:rPr>
              <a:t>Тмуторокань</a:t>
            </a:r>
            <a:endParaRPr lang="uk-UA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785794"/>
            <a:ext cx="35719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 err="1">
                <a:solidFill>
                  <a:srgbClr val="FFC000"/>
                </a:solidFill>
              </a:rPr>
              <a:t>Володимирко</a:t>
            </a:r>
            <a:endParaRPr lang="uk-UA" sz="3000" b="1" dirty="0">
              <a:solidFill>
                <a:srgbClr val="FFC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89" y="1214422"/>
            <a:ext cx="35719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>
                <a:solidFill>
                  <a:schemeClr val="accent4">
                    <a:lumMod val="75000"/>
                  </a:schemeClr>
                </a:solidFill>
              </a:rPr>
              <a:t>підданство</a:t>
            </a:r>
          </a:p>
        </p:txBody>
      </p:sp>
      <p:sp>
        <p:nvSpPr>
          <p:cNvPr id="18" name="Прямоугольник 17"/>
          <p:cNvSpPr/>
          <p:nvPr/>
        </p:nvSpPr>
        <p:spPr>
          <a:xfrm flipH="1">
            <a:off x="5357817" y="1714488"/>
            <a:ext cx="35718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 err="1">
                <a:solidFill>
                  <a:srgbClr val="009900"/>
                </a:solidFill>
              </a:rPr>
              <a:t>Єфросінія</a:t>
            </a:r>
            <a:endParaRPr lang="uk-UA" sz="3000" b="1" dirty="0">
              <a:solidFill>
                <a:srgbClr val="0099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 flipH="1">
            <a:off x="5715008" y="1643050"/>
            <a:ext cx="35719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 err="1">
                <a:solidFill>
                  <a:srgbClr val="990099"/>
                </a:solidFill>
              </a:rPr>
              <a:t>Дорогичин</a:t>
            </a:r>
            <a:endParaRPr lang="uk-UA" sz="3000" b="1" dirty="0">
              <a:solidFill>
                <a:srgbClr val="990099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6500826" y="2643182"/>
            <a:ext cx="28575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>
                <a:solidFill>
                  <a:srgbClr val="FF0000"/>
                </a:solidFill>
              </a:rPr>
              <a:t>Ярослав</a:t>
            </a:r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6000760" y="2071678"/>
            <a:ext cx="4286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>
                <a:solidFill>
                  <a:srgbClr val="D60093"/>
                </a:solidFill>
              </a:rPr>
              <a:t>Осмомисл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786578" y="2714620"/>
            <a:ext cx="4286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 err="1">
                <a:solidFill>
                  <a:srgbClr val="CCCC00"/>
                </a:solidFill>
              </a:rPr>
              <a:t>Куремса</a:t>
            </a:r>
            <a:endParaRPr lang="uk-UA" sz="3000" b="1" dirty="0">
              <a:solidFill>
                <a:srgbClr val="CCCC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7143768" y="3071810"/>
            <a:ext cx="3571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 err="1">
                <a:solidFill>
                  <a:srgbClr val="0099CC"/>
                </a:solidFill>
              </a:rPr>
              <a:t>Любарт</a:t>
            </a:r>
            <a:endParaRPr lang="uk-UA" sz="3000" b="1" dirty="0">
              <a:solidFill>
                <a:srgbClr val="0099CC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572396" y="3643314"/>
            <a:ext cx="28575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>
                <a:solidFill>
                  <a:srgbClr val="990099"/>
                </a:solidFill>
              </a:rPr>
              <a:t>Ольга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929586" y="3643314"/>
            <a:ext cx="35719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>
                <a:solidFill>
                  <a:srgbClr val="996633"/>
                </a:solidFill>
              </a:rPr>
              <a:t>Батий</a:t>
            </a:r>
          </a:p>
        </p:txBody>
      </p:sp>
      <p:sp>
        <p:nvSpPr>
          <p:cNvPr id="26" name="Прямоугольник 25"/>
          <p:cNvSpPr/>
          <p:nvPr/>
        </p:nvSpPr>
        <p:spPr>
          <a:xfrm flipH="1">
            <a:off x="8286774" y="3982998"/>
            <a:ext cx="3571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000" b="1" dirty="0" err="1">
                <a:solidFill>
                  <a:srgbClr val="008000"/>
                </a:solidFill>
              </a:rPr>
              <a:t>Холм</a:t>
            </a:r>
            <a:endParaRPr lang="uk-UA" sz="30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Serg\Рабочий стол\відкритий урок\малюнки\i (1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4929222"/>
          </a:xfrm>
        </p:spPr>
        <p:txBody>
          <a:bodyPr/>
          <a:lstStyle/>
          <a:p>
            <a:r>
              <a:rPr lang="uk-UA" b="1" dirty="0">
                <a:solidFill>
                  <a:srgbClr val="008000"/>
                </a:solidFill>
              </a:rPr>
              <a:t>«</a:t>
            </a:r>
            <a:r>
              <a:rPr lang="uk-UA" b="1" dirty="0" err="1">
                <a:solidFill>
                  <a:srgbClr val="008000"/>
                </a:solidFill>
              </a:rPr>
              <a:t>Галицько–Волинська</a:t>
            </a:r>
            <a:r>
              <a:rPr lang="uk-UA" b="1" dirty="0">
                <a:solidFill>
                  <a:srgbClr val="008000"/>
                </a:solidFill>
              </a:rPr>
              <a:t> держава за наступників </a:t>
            </a:r>
            <a:r>
              <a:rPr lang="uk-UA" b="1" dirty="0" smtClean="0">
                <a:solidFill>
                  <a:srgbClr val="008000"/>
                </a:solidFill>
              </a:rPr>
              <a:t/>
            </a:r>
            <a:br>
              <a:rPr lang="uk-UA" b="1" dirty="0" smtClean="0">
                <a:solidFill>
                  <a:srgbClr val="008000"/>
                </a:solidFill>
              </a:rPr>
            </a:br>
            <a:r>
              <a:rPr lang="uk-UA" b="1" dirty="0" smtClean="0">
                <a:solidFill>
                  <a:srgbClr val="008000"/>
                </a:solidFill>
              </a:rPr>
              <a:t>Данила </a:t>
            </a:r>
            <a:r>
              <a:rPr lang="uk-UA" b="1" dirty="0">
                <a:solidFill>
                  <a:srgbClr val="008000"/>
                </a:solidFill>
              </a:rPr>
              <a:t>Романовича»</a:t>
            </a:r>
            <a:endParaRPr lang="uk-UA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7410" name="Picture 2" descr="C:\Documents and Settings\Serg\Рабочий стол\відкритий урок\малюнки\i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692945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dirty="0" err="1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lang="ru-RU" sz="3000" dirty="0" err="1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ізнатися</a:t>
            </a:r>
            <a:r>
              <a:rPr lang="ru-RU" sz="3000" dirty="0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основні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напрямки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діяльності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нащадків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Данила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Галицького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причини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занепаду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Галицько-Волинської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держави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dirty="0" err="1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Вчитися</a:t>
            </a:r>
            <a:r>
              <a:rPr lang="ru-RU" sz="3000" dirty="0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самостійної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роботи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розвивати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критичне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мислення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dirty="0" err="1" smtClean="0">
                <a:solidFill>
                  <a:srgbClr val="FF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мати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уявлення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 роль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особистості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історичному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процесі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уміти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аналізувати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історичні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факти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події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дати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оцінку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діяльності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галицько-волинських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правителів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erg\Рабочий стол\відкритий урок\малюнки\i (2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План уроку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71604" y="1688306"/>
            <a:ext cx="6000792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1.   Політика наступників Данила Романовича.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2.   Правління останніх Романовичів.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3.   Припинення існування Галицько-Волинської держави.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4.   Історичне значення Галицько-Волинської держави.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8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8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482" name="Picture 2" descr="C:\Documents and Settings\Serg\Рабочий стол\відкритий урок\малюнки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5-конечная звезда 3"/>
          <p:cNvSpPr/>
          <p:nvPr/>
        </p:nvSpPr>
        <p:spPr>
          <a:xfrm>
            <a:off x="2143108" y="2285992"/>
            <a:ext cx="214314" cy="214314"/>
          </a:xfrm>
          <a:prstGeom prst="star5">
            <a:avLst>
              <a:gd name="adj" fmla="val 50000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Овал 4"/>
          <p:cNvSpPr/>
          <p:nvPr/>
        </p:nvSpPr>
        <p:spPr>
          <a:xfrm>
            <a:off x="2285984" y="328612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Стрелка влево 7"/>
          <p:cNvSpPr/>
          <p:nvPr/>
        </p:nvSpPr>
        <p:spPr>
          <a:xfrm>
            <a:off x="714348" y="1571612"/>
            <a:ext cx="1214446" cy="92869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Documents and Settings\Serg\Рабочий стол\відкритий урок\малюнки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0971" y="-214338"/>
            <a:ext cx="9524971" cy="73580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r>
              <a:rPr lang="uk-UA" sz="2400" dirty="0"/>
              <a:t>1264 р. помер Данило Галицький</a:t>
            </a: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572296"/>
          </a:xfrm>
        </p:spPr>
        <p:txBody>
          <a:bodyPr/>
          <a:lstStyle/>
          <a:p>
            <a:pPr lvl="0" algn="ctr">
              <a:buNone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ГАЛИЦЬКО – ВОЛИНСЬКА ДЕРЖАВА</a:t>
            </a: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571472" y="1500174"/>
            <a:ext cx="80010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1428750" algn="l"/>
                <a:tab pos="2457450" algn="l"/>
                <a:tab pos="2970213" algn="ctr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Брат Василько          Син Лев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Син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Шварно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   Син Мстислав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1428750" algn="l"/>
                <a:tab pos="2457450" algn="l"/>
                <a:tab pos="2970213" algn="ctr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1238-1270рр.	     1264-1301рр.	                   1264 – 1269р.	   1264-1289рр.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1428750" algn="l"/>
                <a:tab pos="2457450" algn="l"/>
                <a:tab pos="2970213" algn="ctr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Волинь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         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Галичина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             Холм                        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Требовль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                               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rot="5400000">
            <a:off x="750067" y="282177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88" name="Rectangle 32"/>
          <p:cNvSpPr>
            <a:spLocks noChangeArrowheads="1"/>
          </p:cNvSpPr>
          <p:nvPr/>
        </p:nvSpPr>
        <p:spPr bwMode="auto">
          <a:xfrm>
            <a:off x="500034" y="3000373"/>
            <a:ext cx="121444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970213" algn="ctr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 Володимир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428750" algn="l"/>
                <a:tab pos="2970213" algn="ctr"/>
                <a:tab pos="417195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1270-1289рр.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970213" algn="ctr"/>
                <a:tab pos="4171950" algn="l"/>
              </a:tabLst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3286116" y="3071810"/>
            <a:ext cx="221457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970213" algn="ctr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Мстислав Данилович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970213" algn="ctr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1289-1292рр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970213" algn="ctr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Волинь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970213" algn="ctr"/>
                <a:tab pos="4171950" algn="l"/>
              </a:tabLst>
            </a:pP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5" name="Прямая со стрелкой 54"/>
          <p:cNvCxnSpPr/>
          <p:nvPr/>
        </p:nvCxnSpPr>
        <p:spPr>
          <a:xfrm>
            <a:off x="1571604" y="3571876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10800000" flipV="1">
            <a:off x="5500694" y="2357430"/>
            <a:ext cx="121444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19490" idx="0"/>
            <a:endCxn id="19480" idx="2"/>
          </p:cNvCxnSpPr>
          <p:nvPr/>
        </p:nvCxnSpPr>
        <p:spPr>
          <a:xfrm rot="5400000" flipH="1" flipV="1">
            <a:off x="4066216" y="2566027"/>
            <a:ext cx="832972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91" name="Rectangle 35"/>
          <p:cNvSpPr>
            <a:spLocks noChangeArrowheads="1"/>
          </p:cNvSpPr>
          <p:nvPr/>
        </p:nvSpPr>
        <p:spPr bwMode="auto">
          <a:xfrm>
            <a:off x="3143240" y="4143380"/>
            <a:ext cx="242889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145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Син Лева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I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145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Юрій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I 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Левович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145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1301-1308 (1315р.)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14575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Галицько-Волинська держава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62" name="Стрелка вниз 61"/>
          <p:cNvSpPr/>
          <p:nvPr/>
        </p:nvSpPr>
        <p:spPr>
          <a:xfrm>
            <a:off x="4214810" y="3714752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492" name="Rectangle 36"/>
          <p:cNvSpPr>
            <a:spLocks noChangeArrowheads="1"/>
          </p:cNvSpPr>
          <p:nvPr/>
        </p:nvSpPr>
        <p:spPr bwMode="auto">
          <a:xfrm>
            <a:off x="2928926" y="5786454"/>
            <a:ext cx="285752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14575" algn="l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Сини Юрія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I 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Левовича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14575" algn="l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Андрій, Лев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II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(1308-1323рр.)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14575" algn="l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Галицько-Волинська держава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64" name="Стрелка вниз 63"/>
          <p:cNvSpPr/>
          <p:nvPr/>
        </p:nvSpPr>
        <p:spPr>
          <a:xfrm flipH="1">
            <a:off x="4214811" y="5286388"/>
            <a:ext cx="357190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6429388" y="5929330"/>
            <a:ext cx="228601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14575" algn="l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Times New Roman" pitchFamily="18" charset="0"/>
              </a:rPr>
              <a:t>Племінник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14575" algn="l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Times New Roman" pitchFamily="18" charset="0"/>
              </a:rPr>
              <a:t>Юрій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Times New Roman" pitchFamily="18" charset="0"/>
              </a:rPr>
              <a:t>II 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Times New Roman" pitchFamily="18" charset="0"/>
              </a:rPr>
              <a:t>Болеслав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14575" algn="l"/>
                <a:tab pos="417195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Times New Roman" pitchFamily="18" charset="0"/>
              </a:rPr>
              <a:t>1323-1340рр.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sp>
        <p:nvSpPr>
          <p:cNvPr id="66" name="Стрелка вправо 65"/>
          <p:cNvSpPr/>
          <p:nvPr/>
        </p:nvSpPr>
        <p:spPr>
          <a:xfrm>
            <a:off x="5715008" y="6072206"/>
            <a:ext cx="857256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76" name="Прямая со стрелкой 75"/>
          <p:cNvCxnSpPr/>
          <p:nvPr/>
        </p:nvCxnSpPr>
        <p:spPr>
          <a:xfrm rot="10800000" flipV="1">
            <a:off x="1928794" y="785794"/>
            <a:ext cx="257176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 rot="10800000" flipV="1">
            <a:off x="3428992" y="785794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rot="16200000" flipH="1">
            <a:off x="4286248" y="1000108"/>
            <a:ext cx="64294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>
            <a:off x="4572000" y="785794"/>
            <a:ext cx="192882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3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3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3000"/>
                                        <p:tgtEl>
                                          <p:spTgt spid="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3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300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30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3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19480" grpId="0"/>
      <p:bldP spid="19488" grpId="0"/>
      <p:bldP spid="19490" grpId="0"/>
      <p:bldP spid="19491" grpId="0"/>
      <p:bldP spid="62" grpId="0" animBg="1"/>
      <p:bldP spid="19492" grpId="0"/>
      <p:bldP spid="64" grpId="0" animBg="1"/>
      <p:bldP spid="19493" grpId="0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485" name="Picture 5" descr="C:\Documents and Settings\Serg\Рабочий стол\відкритий урок\малюнки\isss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572000" y="285728"/>
            <a:ext cx="4357718" cy="6215106"/>
          </a:xfrm>
        </p:spPr>
        <p:txBody>
          <a:bodyPr/>
          <a:lstStyle/>
          <a:p>
            <a:r>
              <a:rPr lang="uk-UA" sz="3000" dirty="0" smtClean="0">
                <a:solidFill>
                  <a:srgbClr val="002060"/>
                </a:solidFill>
              </a:rPr>
              <a:t>князь володимирський, син волинсько-галицького князя Романа </a:t>
            </a:r>
            <a:r>
              <a:rPr lang="uk-UA" sz="3000" dirty="0" smtClean="0">
                <a:solidFill>
                  <a:srgbClr val="002060"/>
                </a:solidFill>
              </a:rPr>
              <a:t> Мстиславича, брат Данила Галицького.</a:t>
            </a:r>
            <a:r>
              <a:rPr lang="uk-UA" sz="3000" dirty="0" smtClean="0">
                <a:solidFill>
                  <a:srgbClr val="002060"/>
                </a:solidFill>
              </a:rPr>
              <a:t> </a:t>
            </a:r>
            <a:r>
              <a:rPr lang="uk-UA" sz="3000" dirty="0" smtClean="0">
                <a:solidFill>
                  <a:srgbClr val="002060"/>
                </a:solidFill>
              </a:rPr>
              <a:t> </a:t>
            </a:r>
            <a:r>
              <a:rPr lang="uk-UA" sz="3000" dirty="0" smtClean="0">
                <a:solidFill>
                  <a:srgbClr val="002060"/>
                </a:solidFill>
              </a:rPr>
              <a:t>Після смерті в 1264 р. Данила Романовича Галицького фактично правив усім </a:t>
            </a:r>
            <a:r>
              <a:rPr lang="uk-UA" sz="3000" dirty="0" smtClean="0">
                <a:solidFill>
                  <a:srgbClr val="002060"/>
                </a:solidFill>
              </a:rPr>
              <a:t>Галицько-Волинським князівством</a:t>
            </a:r>
            <a:r>
              <a:rPr lang="uk-UA" sz="3000" dirty="0" smtClean="0">
                <a:solidFill>
                  <a:srgbClr val="002060"/>
                </a:solidFill>
              </a:rPr>
              <a:t>.</a:t>
            </a:r>
            <a:endParaRPr lang="ru-RU" sz="3000" dirty="0" smtClean="0">
              <a:solidFill>
                <a:srgbClr val="002060"/>
              </a:solidFill>
            </a:endParaRPr>
          </a:p>
          <a:p>
            <a:endParaRPr lang="uk-UA" dirty="0"/>
          </a:p>
        </p:txBody>
      </p:sp>
      <p:pic>
        <p:nvPicPr>
          <p:cNvPr id="20487" name="Picture 7" descr="C:\Documents and Settings\Serg\Рабочий стол\відкритий урок\малюнки\василько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7166"/>
            <a:ext cx="2643206" cy="3357610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571473" y="3982998"/>
            <a:ext cx="37862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FF0000"/>
                </a:solidFill>
              </a:rPr>
              <a:t>Василько Романович </a:t>
            </a:r>
            <a:endParaRPr lang="uk-UA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Documents and Settings\Serg\Рабочий стол\відкритий урок\малюнки\i (1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Лев </a:t>
            </a:r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uk-UA" dirty="0" smtClean="0">
                <a:solidFill>
                  <a:srgbClr val="FF0000"/>
                </a:solidFill>
              </a:rPr>
              <a:t>Данилович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829048" cy="4108465"/>
          </a:xfrm>
        </p:spPr>
        <p:txBody>
          <a:bodyPr>
            <a:noAutofit/>
          </a:bodyPr>
          <a:lstStyle/>
          <a:p>
            <a:r>
              <a:rPr lang="uk-UA" sz="2600" dirty="0" smtClean="0">
                <a:solidFill>
                  <a:schemeClr val="accent4">
                    <a:lumMod val="50000"/>
                  </a:schemeClr>
                </a:solidFill>
              </a:rPr>
              <a:t>«Лев був талановитим володарем, з незвичайною енергією проводив свої плани, намагався скупчити в своїх руках якнайбільшу територію і вести провід над іншими членами свого роду</a:t>
            </a:r>
            <a:r>
              <a:rPr lang="uk-UA" sz="2600" dirty="0" smtClean="0">
                <a:solidFill>
                  <a:schemeClr val="accent4">
                    <a:lumMod val="50000"/>
                  </a:schemeClr>
                </a:solidFill>
              </a:rPr>
              <a:t>».</a:t>
            </a:r>
            <a:r>
              <a:rPr lang="uk-UA" sz="2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2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uk-UA" sz="2600" dirty="0" smtClean="0">
                <a:solidFill>
                  <a:schemeClr val="accent4">
                    <a:lumMod val="50000"/>
                  </a:schemeClr>
                </a:solidFill>
              </a:rPr>
              <a:t>І</a:t>
            </a:r>
            <a:r>
              <a:rPr lang="uk-UA" sz="2600" dirty="0" smtClean="0">
                <a:solidFill>
                  <a:schemeClr val="accent4">
                    <a:lumMod val="50000"/>
                  </a:schemeClr>
                </a:solidFill>
              </a:rPr>
              <a:t>. Крип’якевич </a:t>
            </a:r>
            <a:endParaRPr lang="uk-UA" sz="2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2532" name="Picture 4" descr="C:\Documents and Settings\Serg\Рабочий стол\відкритий урок\малюнки\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5" y="1428736"/>
            <a:ext cx="4000527" cy="485778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75725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C:\Documents and Settings\Serg\Рабочий стол\відкритий урок\малюнки\i (6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6758006" cy="2725734"/>
          </a:xfrm>
        </p:spPr>
        <p:txBody>
          <a:bodyPr>
            <a:noAutofit/>
          </a:bodyPr>
          <a:lstStyle/>
          <a:p>
            <a: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«Інший </a:t>
            </a:r>
            <a: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тип, як Лев, являв собою волинський князь Володимир </a:t>
            </a:r>
            <a:r>
              <a:rPr lang="uk-UA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Василькович</a:t>
            </a:r>
            <a: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Він неохоче брав участь у війнах, а займався мирною працею, письменством і мистецтвом. Він побудував нові замки для оборони від нападів Литви, між інших Кам’янець Литовський, від якого залишилася оборонна вежа… Володимир побудував на Волині різні церкви і обдаровував їх дорогоцінними іконами та книгами. Сам залюбки переписував книги і </a:t>
            </a:r>
            <a:r>
              <a:rPr lang="uk-UA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розчитувався</a:t>
            </a:r>
            <a: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них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І.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Крип’якевич</a:t>
            </a:r>
            <a:r>
              <a:rPr lang="uk-UA" sz="2000" dirty="0" smtClean="0">
                <a:solidFill>
                  <a:srgbClr val="7030A0"/>
                </a:solidFill>
              </a:rPr>
              <a:t/>
            </a:r>
            <a:br>
              <a:rPr lang="uk-UA" sz="2000" dirty="0" smtClean="0">
                <a:solidFill>
                  <a:srgbClr val="7030A0"/>
                </a:solidFill>
              </a:rPr>
            </a:br>
            <a:endParaRPr lang="uk-UA" sz="2000" dirty="0">
              <a:solidFill>
                <a:srgbClr val="7030A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2714620"/>
            <a:ext cx="5757874" cy="3857652"/>
          </a:xfrm>
        </p:spPr>
        <p:txBody>
          <a:bodyPr>
            <a:noAutofit/>
          </a:bodyPr>
          <a:lstStyle/>
          <a:p>
            <a:r>
              <a:rPr lang="uk-UA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</a:p>
          <a:p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Володимир </a:t>
            </a:r>
            <a:r>
              <a:rPr lang="uk-UA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Василькович</a:t>
            </a:r>
            <a:endParaRPr lang="uk-UA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3555" name="Picture 3" descr="C:\Documents and Settings\Serg\Рабочий стол\відкритий урок\малюнки\volodimirko1141-1152 (1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143247"/>
            <a:ext cx="2500330" cy="2982915"/>
          </a:xfrm>
          <a:prstGeom prst="rect">
            <a:avLst/>
          </a:prstGeom>
          <a:noFill/>
        </p:spPr>
      </p:pic>
      <p:pic>
        <p:nvPicPr>
          <p:cNvPr id="23557" name="Picture 5" descr="C:\Documents and Settings\Serg\Рабочий стол\відкритий урок\малюнки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7" y="3071810"/>
            <a:ext cx="4714909" cy="3000396"/>
          </a:xfrm>
          <a:prstGeom prst="rect">
            <a:avLst/>
          </a:prstGeom>
          <a:noFill/>
        </p:spPr>
      </p:pic>
      <p:pic>
        <p:nvPicPr>
          <p:cNvPr id="23558" name="Picture 6" descr="C:\Documents and Settings\Serg\Рабочий стол\відкритий урок\малюнки\вежа яку збудував в.василь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500042"/>
            <a:ext cx="1628775" cy="20478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209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«Галицько–Волинська держава за наступників  Данила Романовича»</vt:lpstr>
      <vt:lpstr>Слайд 3</vt:lpstr>
      <vt:lpstr>План уроку</vt:lpstr>
      <vt:lpstr>Слайд 5</vt:lpstr>
      <vt:lpstr>1264 р. помер Данило Галицький</vt:lpstr>
      <vt:lpstr>Слайд 7</vt:lpstr>
      <vt:lpstr>Лев I Данилович</vt:lpstr>
      <vt:lpstr> «Інший тип, як Лев, являв собою волинський князь Володимир Василькович. Він неохоче брав участь у війнах, а займався мирною працею, письменством і мистецтвом. Він побудував нові замки для оборони від нападів Литви, між інших Кам’янець Литовський, від якого залишилася оборонна вежа… Володимир побудував на Волині різні церкви і обдаровував їх дорогоцінними іконами та книгами. Сам залюбки переписував книги і розчитувався в них”               І. Крип’якевич </vt:lpstr>
      <vt:lpstr>   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cp:lastModifiedBy>Valued Acer Customer</cp:lastModifiedBy>
  <cp:revision>25</cp:revision>
  <dcterms:created xsi:type="dcterms:W3CDTF">2017-03-08T19:10:44Z</dcterms:created>
  <dcterms:modified xsi:type="dcterms:W3CDTF">2017-03-09T20:36:05Z</dcterms:modified>
</cp:coreProperties>
</file>