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8" r:id="rId14"/>
    <p:sldId id="269" r:id="rId15"/>
    <p:sldId id="271" r:id="rId16"/>
    <p:sldId id="272" r:id="rId17"/>
    <p:sldId id="273" r:id="rId18"/>
    <p:sldId id="274" r:id="rId19"/>
    <p:sldId id="276" r:id="rId20"/>
    <p:sldId id="278" r:id="rId21"/>
    <p:sldId id="277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81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5CD059-DC60-4103-A38A-113EC410DC8E}" type="doc">
      <dgm:prSet loTypeId="urn:microsoft.com/office/officeart/2005/8/layout/cycle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E83A243C-BF82-4458-908E-6F07B971E1C1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Урок -</a:t>
          </a:r>
        </a:p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подорож</a:t>
          </a:r>
          <a:endParaRPr lang="uk-UA" sz="2000" b="1" dirty="0">
            <a:latin typeface="Times New Roman" pitchFamily="18" charset="0"/>
            <a:cs typeface="Times New Roman" pitchFamily="18" charset="0"/>
          </a:endParaRPr>
        </a:p>
      </dgm:t>
    </dgm:pt>
    <dgm:pt modelId="{5A1BA300-351A-4781-8FC6-F1F71A949B45}" type="parTrans" cxnId="{0FFC8D9F-98B5-41F6-91E1-6F64C2F43319}">
      <dgm:prSet/>
      <dgm:spPr/>
      <dgm:t>
        <a:bodyPr/>
        <a:lstStyle/>
        <a:p>
          <a:endParaRPr lang="uk-UA"/>
        </a:p>
      </dgm:t>
    </dgm:pt>
    <dgm:pt modelId="{FBEB130C-83F3-4F28-81ED-54D100379AE2}" type="sibTrans" cxnId="{0FFC8D9F-98B5-41F6-91E1-6F64C2F43319}">
      <dgm:prSet/>
      <dgm:spPr/>
      <dgm:t>
        <a:bodyPr/>
        <a:lstStyle/>
        <a:p>
          <a:endParaRPr lang="uk-UA"/>
        </a:p>
      </dgm:t>
    </dgm:pt>
    <dgm:pt modelId="{2F983813-5B04-47C3-BB32-5074048E52C1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Урок - гра</a:t>
          </a:r>
          <a:endParaRPr lang="uk-UA" sz="2000" b="1" dirty="0">
            <a:latin typeface="Times New Roman" pitchFamily="18" charset="0"/>
            <a:cs typeface="Times New Roman" pitchFamily="18" charset="0"/>
          </a:endParaRPr>
        </a:p>
      </dgm:t>
    </dgm:pt>
    <dgm:pt modelId="{8BDA24D0-567C-401B-ACA8-686035097383}" type="parTrans" cxnId="{E70F6427-4004-4422-92F4-7F20C6EF6602}">
      <dgm:prSet/>
      <dgm:spPr/>
      <dgm:t>
        <a:bodyPr/>
        <a:lstStyle/>
        <a:p>
          <a:endParaRPr lang="uk-UA"/>
        </a:p>
      </dgm:t>
    </dgm:pt>
    <dgm:pt modelId="{6F993086-871D-49C4-97E3-BA440952949B}" type="sibTrans" cxnId="{E70F6427-4004-4422-92F4-7F20C6EF6602}">
      <dgm:prSet/>
      <dgm:spPr/>
      <dgm:t>
        <a:bodyPr/>
        <a:lstStyle/>
        <a:p>
          <a:endParaRPr lang="uk-UA"/>
        </a:p>
      </dgm:t>
    </dgm:pt>
    <dgm:pt modelId="{43F0BE91-12E7-4AEA-8A74-8491ABE58FA0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Урок - проект</a:t>
          </a:r>
          <a:endParaRPr lang="uk-UA" sz="2000" b="1" dirty="0">
            <a:latin typeface="Times New Roman" pitchFamily="18" charset="0"/>
            <a:cs typeface="Times New Roman" pitchFamily="18" charset="0"/>
          </a:endParaRPr>
        </a:p>
      </dgm:t>
    </dgm:pt>
    <dgm:pt modelId="{ABD8622C-E50C-4BEC-B081-156D9926DCFE}" type="parTrans" cxnId="{8E505E4E-5507-4B99-B691-E7E9BB46EDEB}">
      <dgm:prSet/>
      <dgm:spPr/>
      <dgm:t>
        <a:bodyPr/>
        <a:lstStyle/>
        <a:p>
          <a:endParaRPr lang="uk-UA"/>
        </a:p>
      </dgm:t>
    </dgm:pt>
    <dgm:pt modelId="{15AA2C86-D6AF-4993-9971-90C2810A0003}" type="sibTrans" cxnId="{8E505E4E-5507-4B99-B691-E7E9BB46EDEB}">
      <dgm:prSet/>
      <dgm:spPr/>
      <dgm:t>
        <a:bodyPr/>
        <a:lstStyle/>
        <a:p>
          <a:endParaRPr lang="uk-UA"/>
        </a:p>
      </dgm:t>
    </dgm:pt>
    <dgm:pt modelId="{7F0D7C0D-9D43-4585-9930-2AE8FFF7976B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Урок - телепередача</a:t>
          </a:r>
          <a:endParaRPr lang="uk-UA" sz="2000" b="1" dirty="0">
            <a:latin typeface="Times New Roman" pitchFamily="18" charset="0"/>
            <a:cs typeface="Times New Roman" pitchFamily="18" charset="0"/>
          </a:endParaRPr>
        </a:p>
      </dgm:t>
    </dgm:pt>
    <dgm:pt modelId="{B2611B65-E5C6-4999-BC62-7F8B0F623FF0}" type="parTrans" cxnId="{18EBAEE3-E42D-47CB-A778-FCE96961BB62}">
      <dgm:prSet/>
      <dgm:spPr/>
      <dgm:t>
        <a:bodyPr/>
        <a:lstStyle/>
        <a:p>
          <a:endParaRPr lang="uk-UA"/>
        </a:p>
      </dgm:t>
    </dgm:pt>
    <dgm:pt modelId="{B0A9CC69-4F4A-4C97-8B53-30C45E704788}" type="sibTrans" cxnId="{18EBAEE3-E42D-47CB-A778-FCE96961BB62}">
      <dgm:prSet/>
      <dgm:spPr/>
      <dgm:t>
        <a:bodyPr/>
        <a:lstStyle/>
        <a:p>
          <a:endParaRPr lang="uk-UA"/>
        </a:p>
      </dgm:t>
    </dgm:pt>
    <dgm:pt modelId="{EBF0426E-755D-4E37-B4E1-92CE833336C7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Інтегрований</a:t>
          </a:r>
        </a:p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урок</a:t>
          </a:r>
          <a:endParaRPr lang="uk-UA" sz="2000" b="1" dirty="0">
            <a:latin typeface="Times New Roman" pitchFamily="18" charset="0"/>
            <a:cs typeface="Times New Roman" pitchFamily="18" charset="0"/>
          </a:endParaRPr>
        </a:p>
      </dgm:t>
    </dgm:pt>
    <dgm:pt modelId="{2C506A76-133C-46FD-B664-A4868D2087AC}" type="parTrans" cxnId="{D6C958C2-F0DA-44D6-A451-561F1EE0BED5}">
      <dgm:prSet/>
      <dgm:spPr/>
      <dgm:t>
        <a:bodyPr/>
        <a:lstStyle/>
        <a:p>
          <a:endParaRPr lang="uk-UA"/>
        </a:p>
      </dgm:t>
    </dgm:pt>
    <dgm:pt modelId="{9DAC7E57-FB51-407E-A5CC-D7D358297F87}" type="sibTrans" cxnId="{D6C958C2-F0DA-44D6-A451-561F1EE0BED5}">
      <dgm:prSet/>
      <dgm:spPr/>
      <dgm:t>
        <a:bodyPr/>
        <a:lstStyle/>
        <a:p>
          <a:endParaRPr lang="uk-UA"/>
        </a:p>
      </dgm:t>
    </dgm:pt>
    <dgm:pt modelId="{89F20AB9-3360-40E6-A6BF-3C058448C837}" type="pres">
      <dgm:prSet presAssocID="{785CD059-DC60-4103-A38A-113EC410DC8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FC6F1BB-0AAE-4CC4-ADB4-4EFED6BC8820}" type="pres">
      <dgm:prSet presAssocID="{E83A243C-BF82-4458-908E-6F07B971E1C1}" presName="node" presStyleLbl="node1" presStyleIdx="0" presStyleCnt="5" custScaleX="118227" custScaleY="11712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F94246-D565-4300-8578-436FDA8B3D5B}" type="pres">
      <dgm:prSet presAssocID="{E83A243C-BF82-4458-908E-6F07B971E1C1}" presName="spNode" presStyleCnt="0"/>
      <dgm:spPr/>
    </dgm:pt>
    <dgm:pt modelId="{1291D192-3324-41B2-B747-25FFC1401092}" type="pres">
      <dgm:prSet presAssocID="{FBEB130C-83F3-4F28-81ED-54D100379AE2}" presName="sibTrans" presStyleLbl="sibTrans1D1" presStyleIdx="0" presStyleCnt="5"/>
      <dgm:spPr/>
      <dgm:t>
        <a:bodyPr/>
        <a:lstStyle/>
        <a:p>
          <a:endParaRPr lang="uk-UA"/>
        </a:p>
      </dgm:t>
    </dgm:pt>
    <dgm:pt modelId="{5363BB2D-B49E-49F6-BCEB-2E535A988219}" type="pres">
      <dgm:prSet presAssocID="{2F983813-5B04-47C3-BB32-5074048E52C1}" presName="node" presStyleLbl="node1" presStyleIdx="1" presStyleCnt="5" custScaleX="117404" custScaleY="126719" custRadScaleRad="111449" custRadScaleInc="1392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B0916C-D4F0-4D12-A2C8-BA5D567B2B3D}" type="pres">
      <dgm:prSet presAssocID="{2F983813-5B04-47C3-BB32-5074048E52C1}" presName="spNode" presStyleCnt="0"/>
      <dgm:spPr/>
    </dgm:pt>
    <dgm:pt modelId="{908E89DF-2EDB-49E8-9B3C-9640DC74E7EC}" type="pres">
      <dgm:prSet presAssocID="{6F993086-871D-49C4-97E3-BA440952949B}" presName="sibTrans" presStyleLbl="sibTrans1D1" presStyleIdx="1" presStyleCnt="5"/>
      <dgm:spPr/>
      <dgm:t>
        <a:bodyPr/>
        <a:lstStyle/>
        <a:p>
          <a:endParaRPr lang="uk-UA"/>
        </a:p>
      </dgm:t>
    </dgm:pt>
    <dgm:pt modelId="{708C273A-3746-448D-99C1-2F72D60938F8}" type="pres">
      <dgm:prSet presAssocID="{43F0BE91-12E7-4AEA-8A74-8491ABE58FA0}" presName="node" presStyleLbl="node1" presStyleIdx="2" presStyleCnt="5" custScaleX="121112" custScaleY="112739" custRadScaleRad="106866" custRadScaleInc="-475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EF35FD-FC45-4273-9FF5-FB9213B0E9B2}" type="pres">
      <dgm:prSet presAssocID="{43F0BE91-12E7-4AEA-8A74-8491ABE58FA0}" presName="spNode" presStyleCnt="0"/>
      <dgm:spPr/>
    </dgm:pt>
    <dgm:pt modelId="{ED33A072-F0E9-457A-AE86-428AB8E74930}" type="pres">
      <dgm:prSet presAssocID="{15AA2C86-D6AF-4993-9971-90C2810A0003}" presName="sibTrans" presStyleLbl="sibTrans1D1" presStyleIdx="2" presStyleCnt="5"/>
      <dgm:spPr/>
      <dgm:t>
        <a:bodyPr/>
        <a:lstStyle/>
        <a:p>
          <a:endParaRPr lang="uk-UA"/>
        </a:p>
      </dgm:t>
    </dgm:pt>
    <dgm:pt modelId="{57D3AA2D-D9D7-4488-B9E2-06A0B739A5AB}" type="pres">
      <dgm:prSet presAssocID="{7F0D7C0D-9D43-4585-9930-2AE8FFF7976B}" presName="node" presStyleLbl="node1" presStyleIdx="3" presStyleCnt="5" custScaleX="134934" custScaleY="113405" custRadScaleRad="108779" custRadScaleInc="5102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24FB44-9788-43E4-8793-9B47844E9FDC}" type="pres">
      <dgm:prSet presAssocID="{7F0D7C0D-9D43-4585-9930-2AE8FFF7976B}" presName="spNode" presStyleCnt="0"/>
      <dgm:spPr/>
    </dgm:pt>
    <dgm:pt modelId="{D757C5BA-573D-4E1F-B826-A63A7DF77CC7}" type="pres">
      <dgm:prSet presAssocID="{B0A9CC69-4F4A-4C97-8B53-30C45E704788}" presName="sibTrans" presStyleLbl="sibTrans1D1" presStyleIdx="3" presStyleCnt="5"/>
      <dgm:spPr/>
      <dgm:t>
        <a:bodyPr/>
        <a:lstStyle/>
        <a:p>
          <a:endParaRPr lang="uk-UA"/>
        </a:p>
      </dgm:t>
    </dgm:pt>
    <dgm:pt modelId="{B1D9343F-E95F-4C96-A1FF-E714CD85A736}" type="pres">
      <dgm:prSet presAssocID="{EBF0426E-755D-4E37-B4E1-92CE833336C7}" presName="node" presStyleLbl="node1" presStyleIdx="4" presStyleCnt="5" custScaleX="125530" custScaleY="119888" custRadScaleRad="115471" custRadScaleInc="-846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D0C72AF-83C0-4CAD-B7CC-870B1BC901D7}" type="pres">
      <dgm:prSet presAssocID="{EBF0426E-755D-4E37-B4E1-92CE833336C7}" presName="spNode" presStyleCnt="0"/>
      <dgm:spPr/>
    </dgm:pt>
    <dgm:pt modelId="{FE6D95A4-1BB0-4C2A-B0D5-8215162FEDA8}" type="pres">
      <dgm:prSet presAssocID="{9DAC7E57-FB51-407E-A5CC-D7D358297F87}" presName="sibTrans" presStyleLbl="sibTrans1D1" presStyleIdx="4" presStyleCnt="5"/>
      <dgm:spPr/>
      <dgm:t>
        <a:bodyPr/>
        <a:lstStyle/>
        <a:p>
          <a:endParaRPr lang="uk-UA"/>
        </a:p>
      </dgm:t>
    </dgm:pt>
  </dgm:ptLst>
  <dgm:cxnLst>
    <dgm:cxn modelId="{801C6353-F12D-4CF5-97AC-6AECB8FD4CA4}" type="presOf" srcId="{9DAC7E57-FB51-407E-A5CC-D7D358297F87}" destId="{FE6D95A4-1BB0-4C2A-B0D5-8215162FEDA8}" srcOrd="0" destOrd="0" presId="urn:microsoft.com/office/officeart/2005/8/layout/cycle6"/>
    <dgm:cxn modelId="{9C1CD23C-A8B0-43FD-9F77-F3F980FEA065}" type="presOf" srcId="{B0A9CC69-4F4A-4C97-8B53-30C45E704788}" destId="{D757C5BA-573D-4E1F-B826-A63A7DF77CC7}" srcOrd="0" destOrd="0" presId="urn:microsoft.com/office/officeart/2005/8/layout/cycle6"/>
    <dgm:cxn modelId="{31C73361-BE6E-4B3B-AEA3-7EC6688B8ADB}" type="presOf" srcId="{785CD059-DC60-4103-A38A-113EC410DC8E}" destId="{89F20AB9-3360-40E6-A6BF-3C058448C837}" srcOrd="0" destOrd="0" presId="urn:microsoft.com/office/officeart/2005/8/layout/cycle6"/>
    <dgm:cxn modelId="{D6C958C2-F0DA-44D6-A451-561F1EE0BED5}" srcId="{785CD059-DC60-4103-A38A-113EC410DC8E}" destId="{EBF0426E-755D-4E37-B4E1-92CE833336C7}" srcOrd="4" destOrd="0" parTransId="{2C506A76-133C-46FD-B664-A4868D2087AC}" sibTransId="{9DAC7E57-FB51-407E-A5CC-D7D358297F87}"/>
    <dgm:cxn modelId="{4FC3F96A-FFA0-43F1-A800-5C8B353A04FF}" type="presOf" srcId="{7F0D7C0D-9D43-4585-9930-2AE8FFF7976B}" destId="{57D3AA2D-D9D7-4488-B9E2-06A0B739A5AB}" srcOrd="0" destOrd="0" presId="urn:microsoft.com/office/officeart/2005/8/layout/cycle6"/>
    <dgm:cxn modelId="{8449B79E-3921-491B-9794-A111EA0BB97C}" type="presOf" srcId="{EBF0426E-755D-4E37-B4E1-92CE833336C7}" destId="{B1D9343F-E95F-4C96-A1FF-E714CD85A736}" srcOrd="0" destOrd="0" presId="urn:microsoft.com/office/officeart/2005/8/layout/cycle6"/>
    <dgm:cxn modelId="{8E505E4E-5507-4B99-B691-E7E9BB46EDEB}" srcId="{785CD059-DC60-4103-A38A-113EC410DC8E}" destId="{43F0BE91-12E7-4AEA-8A74-8491ABE58FA0}" srcOrd="2" destOrd="0" parTransId="{ABD8622C-E50C-4BEC-B081-156D9926DCFE}" sibTransId="{15AA2C86-D6AF-4993-9971-90C2810A0003}"/>
    <dgm:cxn modelId="{B7923E7D-DAFD-451C-A807-2D7D2DD1BA72}" type="presOf" srcId="{E83A243C-BF82-4458-908E-6F07B971E1C1}" destId="{CFC6F1BB-0AAE-4CC4-ADB4-4EFED6BC8820}" srcOrd="0" destOrd="0" presId="urn:microsoft.com/office/officeart/2005/8/layout/cycle6"/>
    <dgm:cxn modelId="{C7D3E3C2-8A56-4A61-A325-971F840FBEC1}" type="presOf" srcId="{15AA2C86-D6AF-4993-9971-90C2810A0003}" destId="{ED33A072-F0E9-457A-AE86-428AB8E74930}" srcOrd="0" destOrd="0" presId="urn:microsoft.com/office/officeart/2005/8/layout/cycle6"/>
    <dgm:cxn modelId="{81771310-1BF1-4A68-82A4-08C22464D1C1}" type="presOf" srcId="{FBEB130C-83F3-4F28-81ED-54D100379AE2}" destId="{1291D192-3324-41B2-B747-25FFC1401092}" srcOrd="0" destOrd="0" presId="urn:microsoft.com/office/officeart/2005/8/layout/cycle6"/>
    <dgm:cxn modelId="{18EBAEE3-E42D-47CB-A778-FCE96961BB62}" srcId="{785CD059-DC60-4103-A38A-113EC410DC8E}" destId="{7F0D7C0D-9D43-4585-9930-2AE8FFF7976B}" srcOrd="3" destOrd="0" parTransId="{B2611B65-E5C6-4999-BC62-7F8B0F623FF0}" sibTransId="{B0A9CC69-4F4A-4C97-8B53-30C45E704788}"/>
    <dgm:cxn modelId="{E1B353CC-1E8D-4FFB-9BD5-315C832E8B9A}" type="presOf" srcId="{6F993086-871D-49C4-97E3-BA440952949B}" destId="{908E89DF-2EDB-49E8-9B3C-9640DC74E7EC}" srcOrd="0" destOrd="0" presId="urn:microsoft.com/office/officeart/2005/8/layout/cycle6"/>
    <dgm:cxn modelId="{E70F6427-4004-4422-92F4-7F20C6EF6602}" srcId="{785CD059-DC60-4103-A38A-113EC410DC8E}" destId="{2F983813-5B04-47C3-BB32-5074048E52C1}" srcOrd="1" destOrd="0" parTransId="{8BDA24D0-567C-401B-ACA8-686035097383}" sibTransId="{6F993086-871D-49C4-97E3-BA440952949B}"/>
    <dgm:cxn modelId="{0FFC8D9F-98B5-41F6-91E1-6F64C2F43319}" srcId="{785CD059-DC60-4103-A38A-113EC410DC8E}" destId="{E83A243C-BF82-4458-908E-6F07B971E1C1}" srcOrd="0" destOrd="0" parTransId="{5A1BA300-351A-4781-8FC6-F1F71A949B45}" sibTransId="{FBEB130C-83F3-4F28-81ED-54D100379AE2}"/>
    <dgm:cxn modelId="{E68C9AF8-220C-428D-A027-DE4FDEF47C44}" type="presOf" srcId="{43F0BE91-12E7-4AEA-8A74-8491ABE58FA0}" destId="{708C273A-3746-448D-99C1-2F72D60938F8}" srcOrd="0" destOrd="0" presId="urn:microsoft.com/office/officeart/2005/8/layout/cycle6"/>
    <dgm:cxn modelId="{F6104DFA-B684-4C19-AA78-903354C27E22}" type="presOf" srcId="{2F983813-5B04-47C3-BB32-5074048E52C1}" destId="{5363BB2D-B49E-49F6-BCEB-2E535A988219}" srcOrd="0" destOrd="0" presId="urn:microsoft.com/office/officeart/2005/8/layout/cycle6"/>
    <dgm:cxn modelId="{CBD3956E-B6E6-4AF6-8C65-9499F60443C2}" type="presParOf" srcId="{89F20AB9-3360-40E6-A6BF-3C058448C837}" destId="{CFC6F1BB-0AAE-4CC4-ADB4-4EFED6BC8820}" srcOrd="0" destOrd="0" presId="urn:microsoft.com/office/officeart/2005/8/layout/cycle6"/>
    <dgm:cxn modelId="{099F5468-AFFF-4661-B6AE-3A5DDDEB96C9}" type="presParOf" srcId="{89F20AB9-3360-40E6-A6BF-3C058448C837}" destId="{A8F94246-D565-4300-8578-436FDA8B3D5B}" srcOrd="1" destOrd="0" presId="urn:microsoft.com/office/officeart/2005/8/layout/cycle6"/>
    <dgm:cxn modelId="{069B2AC9-89AD-4E5D-9F1A-AFED5416451D}" type="presParOf" srcId="{89F20AB9-3360-40E6-A6BF-3C058448C837}" destId="{1291D192-3324-41B2-B747-25FFC1401092}" srcOrd="2" destOrd="0" presId="urn:microsoft.com/office/officeart/2005/8/layout/cycle6"/>
    <dgm:cxn modelId="{A9F4EEC7-F640-4C26-8CFF-FA9DA38106BA}" type="presParOf" srcId="{89F20AB9-3360-40E6-A6BF-3C058448C837}" destId="{5363BB2D-B49E-49F6-BCEB-2E535A988219}" srcOrd="3" destOrd="0" presId="urn:microsoft.com/office/officeart/2005/8/layout/cycle6"/>
    <dgm:cxn modelId="{0B5ABC0E-DBB0-4D0A-B278-0FC7A9300638}" type="presParOf" srcId="{89F20AB9-3360-40E6-A6BF-3C058448C837}" destId="{65B0916C-D4F0-4D12-A2C8-BA5D567B2B3D}" srcOrd="4" destOrd="0" presId="urn:microsoft.com/office/officeart/2005/8/layout/cycle6"/>
    <dgm:cxn modelId="{555A6E62-ABF7-474B-A903-91375A9BBDC5}" type="presParOf" srcId="{89F20AB9-3360-40E6-A6BF-3C058448C837}" destId="{908E89DF-2EDB-49E8-9B3C-9640DC74E7EC}" srcOrd="5" destOrd="0" presId="urn:microsoft.com/office/officeart/2005/8/layout/cycle6"/>
    <dgm:cxn modelId="{E29A132E-D7ED-42D6-9FC2-554D9C8ABC80}" type="presParOf" srcId="{89F20AB9-3360-40E6-A6BF-3C058448C837}" destId="{708C273A-3746-448D-99C1-2F72D60938F8}" srcOrd="6" destOrd="0" presId="urn:microsoft.com/office/officeart/2005/8/layout/cycle6"/>
    <dgm:cxn modelId="{A5613CF4-5997-4FEB-A728-1B852A79239C}" type="presParOf" srcId="{89F20AB9-3360-40E6-A6BF-3C058448C837}" destId="{73EF35FD-FC45-4273-9FF5-FB9213B0E9B2}" srcOrd="7" destOrd="0" presId="urn:microsoft.com/office/officeart/2005/8/layout/cycle6"/>
    <dgm:cxn modelId="{821A5E66-E861-45A5-A6C0-C58B6ACBB83F}" type="presParOf" srcId="{89F20AB9-3360-40E6-A6BF-3C058448C837}" destId="{ED33A072-F0E9-457A-AE86-428AB8E74930}" srcOrd="8" destOrd="0" presId="urn:microsoft.com/office/officeart/2005/8/layout/cycle6"/>
    <dgm:cxn modelId="{88D5E5C2-3F03-4D34-8EA5-71904A234ECB}" type="presParOf" srcId="{89F20AB9-3360-40E6-A6BF-3C058448C837}" destId="{57D3AA2D-D9D7-4488-B9E2-06A0B739A5AB}" srcOrd="9" destOrd="0" presId="urn:microsoft.com/office/officeart/2005/8/layout/cycle6"/>
    <dgm:cxn modelId="{4AD6DACE-03EB-493D-9EA2-225803975E71}" type="presParOf" srcId="{89F20AB9-3360-40E6-A6BF-3C058448C837}" destId="{8D24FB44-9788-43E4-8793-9B47844E9FDC}" srcOrd="10" destOrd="0" presId="urn:microsoft.com/office/officeart/2005/8/layout/cycle6"/>
    <dgm:cxn modelId="{FEB473FE-4538-4935-83FD-9E00AB1F1271}" type="presParOf" srcId="{89F20AB9-3360-40E6-A6BF-3C058448C837}" destId="{D757C5BA-573D-4E1F-B826-A63A7DF77CC7}" srcOrd="11" destOrd="0" presId="urn:microsoft.com/office/officeart/2005/8/layout/cycle6"/>
    <dgm:cxn modelId="{87276CD1-2760-4406-923B-F19DAE6691F5}" type="presParOf" srcId="{89F20AB9-3360-40E6-A6BF-3C058448C837}" destId="{B1D9343F-E95F-4C96-A1FF-E714CD85A736}" srcOrd="12" destOrd="0" presId="urn:microsoft.com/office/officeart/2005/8/layout/cycle6"/>
    <dgm:cxn modelId="{A4BB433C-BD0E-4D3B-810D-CC3DF34AB092}" type="presParOf" srcId="{89F20AB9-3360-40E6-A6BF-3C058448C837}" destId="{3D0C72AF-83C0-4CAD-B7CC-870B1BC901D7}" srcOrd="13" destOrd="0" presId="urn:microsoft.com/office/officeart/2005/8/layout/cycle6"/>
    <dgm:cxn modelId="{93D3C103-36E6-4BA6-84AF-7D53BCB9D14D}" type="presParOf" srcId="{89F20AB9-3360-40E6-A6BF-3C058448C837}" destId="{FE6D95A4-1BB0-4C2A-B0D5-8215162FEDA8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6F1BB-0AAE-4CC4-ADB4-4EFED6BC8820}">
      <dsp:nvSpPr>
        <dsp:cNvPr id="0" name=""/>
        <dsp:cNvSpPr/>
      </dsp:nvSpPr>
      <dsp:spPr>
        <a:xfrm>
          <a:off x="3070282" y="-49929"/>
          <a:ext cx="2141957" cy="13792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Урок 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подорож</a:t>
          </a:r>
          <a:endParaRPr lang="uk-UA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37613" y="17402"/>
        <a:ext cx="2007295" cy="1244620"/>
      </dsp:txXfrm>
    </dsp:sp>
    <dsp:sp modelId="{1291D192-3324-41B2-B747-25FFC1401092}">
      <dsp:nvSpPr>
        <dsp:cNvPr id="0" name=""/>
        <dsp:cNvSpPr/>
      </dsp:nvSpPr>
      <dsp:spPr>
        <a:xfrm>
          <a:off x="2264810" y="821541"/>
          <a:ext cx="4709415" cy="4709415"/>
        </a:xfrm>
        <a:custGeom>
          <a:avLst/>
          <a:gdLst/>
          <a:ahLst/>
          <a:cxnLst/>
          <a:rect l="0" t="0" r="0" b="0"/>
          <a:pathLst>
            <a:path>
              <a:moveTo>
                <a:pt x="2960318" y="79211"/>
              </a:moveTo>
              <a:arcTo wR="2354707" hR="2354707" stAng="17094209" swAng="193384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3BB2D-B49E-49F6-BCEB-2E535A988219}">
      <dsp:nvSpPr>
        <dsp:cNvPr id="0" name=""/>
        <dsp:cNvSpPr/>
      </dsp:nvSpPr>
      <dsp:spPr>
        <a:xfrm>
          <a:off x="5616616" y="1584174"/>
          <a:ext cx="2127046" cy="149227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Урок - гра</a:t>
          </a:r>
          <a:endParaRPr lang="uk-UA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89463" y="1657021"/>
        <a:ext cx="1981352" cy="1346582"/>
      </dsp:txXfrm>
    </dsp:sp>
    <dsp:sp modelId="{908E89DF-2EDB-49E8-9B3C-9640DC74E7EC}">
      <dsp:nvSpPr>
        <dsp:cNvPr id="0" name=""/>
        <dsp:cNvSpPr/>
      </dsp:nvSpPr>
      <dsp:spPr>
        <a:xfrm>
          <a:off x="2070788" y="448335"/>
          <a:ext cx="4709415" cy="4709415"/>
        </a:xfrm>
        <a:custGeom>
          <a:avLst/>
          <a:gdLst/>
          <a:ahLst/>
          <a:cxnLst/>
          <a:rect l="0" t="0" r="0" b="0"/>
          <a:pathLst>
            <a:path>
              <a:moveTo>
                <a:pt x="4692290" y="2638173"/>
              </a:moveTo>
              <a:arcTo wR="2354707" hR="2354707" stAng="414852" swAng="1461058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C273A-3746-448D-99C1-2F72D60938F8}">
      <dsp:nvSpPr>
        <dsp:cNvPr id="0" name=""/>
        <dsp:cNvSpPr/>
      </dsp:nvSpPr>
      <dsp:spPr>
        <a:xfrm>
          <a:off x="4896535" y="4033782"/>
          <a:ext cx="2194225" cy="132764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Урок - проект</a:t>
          </a:r>
          <a:endParaRPr lang="uk-UA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61345" y="4098592"/>
        <a:ext cx="2064605" cy="1198023"/>
      </dsp:txXfrm>
    </dsp:sp>
    <dsp:sp modelId="{ED33A072-F0E9-457A-AE86-428AB8E74930}">
      <dsp:nvSpPr>
        <dsp:cNvPr id="0" name=""/>
        <dsp:cNvSpPr/>
      </dsp:nvSpPr>
      <dsp:spPr>
        <a:xfrm>
          <a:off x="1724322" y="837613"/>
          <a:ext cx="4709415" cy="4709415"/>
        </a:xfrm>
        <a:custGeom>
          <a:avLst/>
          <a:gdLst/>
          <a:ahLst/>
          <a:cxnLst/>
          <a:rect l="0" t="0" r="0" b="0"/>
          <a:pathLst>
            <a:path>
              <a:moveTo>
                <a:pt x="3254254" y="4530819"/>
              </a:moveTo>
              <a:arcTo wR="2354707" hR="2354707" stAng="4052466" swAng="267043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D3AA2D-D9D7-4488-B9E2-06A0B739A5AB}">
      <dsp:nvSpPr>
        <dsp:cNvPr id="0" name=""/>
        <dsp:cNvSpPr/>
      </dsp:nvSpPr>
      <dsp:spPr>
        <a:xfrm>
          <a:off x="1008115" y="4032449"/>
          <a:ext cx="2444643" cy="133548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Урок - телепередача</a:t>
          </a:r>
          <a:endParaRPr lang="uk-UA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73308" y="4097642"/>
        <a:ext cx="2314257" cy="1205100"/>
      </dsp:txXfrm>
    </dsp:sp>
    <dsp:sp modelId="{D757C5BA-573D-4E1F-B826-A63A7DF77CC7}">
      <dsp:nvSpPr>
        <dsp:cNvPr id="0" name=""/>
        <dsp:cNvSpPr/>
      </dsp:nvSpPr>
      <dsp:spPr>
        <a:xfrm>
          <a:off x="1412957" y="384936"/>
          <a:ext cx="4709415" cy="4709415"/>
        </a:xfrm>
        <a:custGeom>
          <a:avLst/>
          <a:gdLst/>
          <a:ahLst/>
          <a:cxnLst/>
          <a:rect l="0" t="0" r="0" b="0"/>
          <a:pathLst>
            <a:path>
              <a:moveTo>
                <a:pt x="380378" y="3637935"/>
              </a:moveTo>
              <a:arcTo wR="2354707" hR="2354707" stAng="8818674" swAng="1653692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D9343F-E95F-4C96-A1FF-E714CD85A736}">
      <dsp:nvSpPr>
        <dsp:cNvPr id="0" name=""/>
        <dsp:cNvSpPr/>
      </dsp:nvSpPr>
      <dsp:spPr>
        <a:xfrm>
          <a:off x="390036" y="1540496"/>
          <a:ext cx="2274267" cy="141183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Інтегрований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урок</a:t>
          </a:r>
          <a:endParaRPr lang="uk-UA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8956" y="1609416"/>
        <a:ext cx="2136427" cy="1273992"/>
      </dsp:txXfrm>
    </dsp:sp>
    <dsp:sp modelId="{FE6D95A4-1BB0-4C2A-B0D5-8215162FEDA8}">
      <dsp:nvSpPr>
        <dsp:cNvPr id="0" name=""/>
        <dsp:cNvSpPr/>
      </dsp:nvSpPr>
      <dsp:spPr>
        <a:xfrm>
          <a:off x="1147302" y="857445"/>
          <a:ext cx="4709415" cy="4709415"/>
        </a:xfrm>
        <a:custGeom>
          <a:avLst/>
          <a:gdLst/>
          <a:ahLst/>
          <a:cxnLst/>
          <a:rect l="0" t="0" r="0" b="0"/>
          <a:pathLst>
            <a:path>
              <a:moveTo>
                <a:pt x="706191" y="673326"/>
              </a:moveTo>
              <a:arcTo wR="2354707" hR="2354707" stAng="13533929" swAng="2011965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3E8-CDDC-41B7-A350-D0EEF35E2D2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9B2E-3FA1-4C30-A214-7EB23993C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9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3E8-CDDC-41B7-A350-D0EEF35E2D2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9B2E-3FA1-4C30-A214-7EB23993C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18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3E8-CDDC-41B7-A350-D0EEF35E2D2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9B2E-3FA1-4C30-A214-7EB23993C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95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3E8-CDDC-41B7-A350-D0EEF35E2D2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9B2E-3FA1-4C30-A214-7EB23993C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7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3E8-CDDC-41B7-A350-D0EEF35E2D2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9B2E-3FA1-4C30-A214-7EB23993C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41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3E8-CDDC-41B7-A350-D0EEF35E2D2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9B2E-3FA1-4C30-A214-7EB23993C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93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3E8-CDDC-41B7-A350-D0EEF35E2D2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9B2E-3FA1-4C30-A214-7EB23993C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593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3E8-CDDC-41B7-A350-D0EEF35E2D2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9B2E-3FA1-4C30-A214-7EB23993C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00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3E8-CDDC-41B7-A350-D0EEF35E2D2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9B2E-3FA1-4C30-A214-7EB23993C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82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3E8-CDDC-41B7-A350-D0EEF35E2D2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9B2E-3FA1-4C30-A214-7EB23993C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3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3E8-CDDC-41B7-A350-D0EEF35E2D2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9B2E-3FA1-4C30-A214-7EB23993C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7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023E8-CDDC-41B7-A350-D0EEF35E2D22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69B2E-3FA1-4C30-A214-7EB23993C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09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0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1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8.png"/><Relationship Id="rId7" Type="http://schemas.openxmlformats.org/officeDocument/2006/relationships/image" Target="../media/image98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8.png"/><Relationship Id="rId7" Type="http://schemas.openxmlformats.org/officeDocument/2006/relationships/image" Target="../media/image103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jpg"/><Relationship Id="rId4" Type="http://schemas.openxmlformats.org/officeDocument/2006/relationships/image" Target="../media/image100.jpg"/><Relationship Id="rId9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ua/url?sa=i&amp;rct=j&amp;q=&amp;esrc=s&amp;source=images&amp;cd=&amp;cad=rja&amp;uact=8&amp;ved=0ahUKEwiv-Nyh0uTQAhUGiCwKHSOpBCUQjRwIBw&amp;url=http://svetik10.blogspot.com/&amp;psig=AFQjCNGFMH3C5XVLbNXgI3gLH4pprZjZjw&amp;ust=1481287808058463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Pictures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812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217" cy="6875801"/>
          </a:xfrm>
        </p:spPr>
      </p:pic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251520" y="1412776"/>
            <a:ext cx="843528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аналіз річного календарного планування;</a:t>
            </a:r>
          </a:p>
          <a:p>
            <a:pPr>
              <a:buFont typeface="Arial" pitchFamily="34" charset="0"/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зіставлення матеріалу різних предметів</a:t>
            </a:r>
          </a:p>
          <a:p>
            <a:pPr>
              <a:buFont typeface="Arial" pitchFamily="34" charset="0"/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визначення споріднених тем;</a:t>
            </a:r>
          </a:p>
          <a:p>
            <a:pPr>
              <a:buFont typeface="Arial" pitchFamily="34" charset="0"/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“ конструювання ” уроку;</a:t>
            </a:r>
          </a:p>
          <a:p>
            <a:pPr>
              <a:buFont typeface="Arial" pitchFamily="34" charset="0"/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4) визначення завдань уроку, написання плану-конспекту.</a:t>
            </a:r>
            <a:endParaRPr 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mtClean="0">
                <a:solidFill>
                  <a:srgbClr val="FF3300"/>
                </a:solidFill>
                <a:latin typeface="Monotype Corsiva" pitchFamily="66" charset="0"/>
              </a:rPr>
              <a:t>Підготовка інтегрованого уроку</a:t>
            </a:r>
            <a:br>
              <a:rPr lang="uk-UA" b="1" smtClean="0">
                <a:solidFill>
                  <a:srgbClr val="FF3300"/>
                </a:solidFill>
                <a:latin typeface="Monotype Corsiva" pitchFamily="66" charset="0"/>
              </a:rPr>
            </a:br>
            <a:r>
              <a:rPr lang="uk-UA" b="1" smtClean="0">
                <a:solidFill>
                  <a:srgbClr val="FF3300"/>
                </a:solidFill>
                <a:latin typeface="Monotype Corsiva" pitchFamily="66" charset="0"/>
              </a:rPr>
              <a:t>передбачає:</a:t>
            </a:r>
            <a:endParaRPr lang="uk-UA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66" y="4293096"/>
            <a:ext cx="4285134" cy="227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9142857" cy="685714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111534" cy="4525963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3568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mtClean="0">
                <a:solidFill>
                  <a:srgbClr val="990099"/>
                </a:solidFill>
                <a:latin typeface="Monotype Corsiva" pitchFamily="66" charset="0"/>
              </a:rPr>
              <a:t>Напрямки роботи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1735827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FF3300"/>
                </a:solidFill>
                <a:latin typeface="Monotype Corsiva" pitchFamily="66" charset="0"/>
              </a:rPr>
              <a:t>Принципи роботи</a:t>
            </a:r>
            <a:endParaRPr lang="uk-UA" sz="54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sp>
        <p:nvSpPr>
          <p:cNvPr id="12" name="Виноска-хмарка 11"/>
          <p:cNvSpPr/>
          <p:nvPr/>
        </p:nvSpPr>
        <p:spPr>
          <a:xfrm>
            <a:off x="750526" y="1790942"/>
            <a:ext cx="2448272" cy="1584176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FF0066"/>
              </a:solidFill>
            </a:endParaRPr>
          </a:p>
        </p:txBody>
      </p:sp>
      <p:sp>
        <p:nvSpPr>
          <p:cNvPr id="14" name="Виноска-хмарка 13"/>
          <p:cNvSpPr/>
          <p:nvPr/>
        </p:nvSpPr>
        <p:spPr>
          <a:xfrm>
            <a:off x="683568" y="3861048"/>
            <a:ext cx="1944216" cy="144016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Виноска-хмарка 14"/>
          <p:cNvSpPr/>
          <p:nvPr/>
        </p:nvSpPr>
        <p:spPr>
          <a:xfrm>
            <a:off x="5940152" y="4725144"/>
            <a:ext cx="2232248" cy="1224136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Виноска-хмарка 15"/>
          <p:cNvSpPr/>
          <p:nvPr/>
        </p:nvSpPr>
        <p:spPr>
          <a:xfrm>
            <a:off x="6084168" y="2852936"/>
            <a:ext cx="2232248" cy="1296144"/>
          </a:xfrm>
          <a:prstGeom prst="cloud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Виноска-хмарка 16"/>
          <p:cNvSpPr/>
          <p:nvPr/>
        </p:nvSpPr>
        <p:spPr>
          <a:xfrm>
            <a:off x="5508104" y="1196752"/>
            <a:ext cx="2376264" cy="1296144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Виноска-хмарка 17"/>
          <p:cNvSpPr/>
          <p:nvPr/>
        </p:nvSpPr>
        <p:spPr>
          <a:xfrm>
            <a:off x="2483768" y="4869160"/>
            <a:ext cx="3096344" cy="144016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/>
          <p:cNvSpPr/>
          <p:nvPr/>
        </p:nvSpPr>
        <p:spPr>
          <a:xfrm>
            <a:off x="2987824" y="5157192"/>
            <a:ext cx="21039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Систематичність</a:t>
            </a:r>
          </a:p>
          <a:p>
            <a:pPr algn="ctr"/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 єдність вимог</a:t>
            </a:r>
            <a:endParaRPr lang="uk-UA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989106" y="4437112"/>
            <a:ext cx="13292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Наочність</a:t>
            </a:r>
            <a:endParaRPr lang="uk-U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6383646" y="5085184"/>
            <a:ext cx="14389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Науковість</a:t>
            </a:r>
            <a:endParaRPr lang="uk-UA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6212219" y="3140968"/>
            <a:ext cx="20435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Індивідуальний</a:t>
            </a:r>
          </a:p>
          <a:p>
            <a:pPr algn="ctr"/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характер</a:t>
            </a:r>
            <a:endParaRPr lang="uk-UA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652120" y="1484784"/>
            <a:ext cx="2011833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Різноманітність</a:t>
            </a:r>
          </a:p>
          <a:p>
            <a:pPr algn="ctr"/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 методів</a:t>
            </a:r>
            <a:endParaRPr lang="uk-UA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899592" y="2348880"/>
            <a:ext cx="2315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Диференційований </a:t>
            </a:r>
          </a:p>
          <a:p>
            <a:pPr algn="ctr"/>
            <a:r>
              <a:rPr lang="uk-UA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підхід</a:t>
            </a:r>
            <a:endParaRPr lang="uk-UA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Виноска-хмарка 12"/>
          <p:cNvSpPr/>
          <p:nvPr/>
        </p:nvSpPr>
        <p:spPr>
          <a:xfrm>
            <a:off x="3275856" y="1052736"/>
            <a:ext cx="2016224" cy="1368152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3491880" y="1484784"/>
            <a:ext cx="15649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Доступність</a:t>
            </a:r>
            <a:endParaRPr lang="uk-UA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27" y="2756299"/>
            <a:ext cx="3084321" cy="196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74515142"/>
              </p:ext>
            </p:extLst>
          </p:nvPr>
        </p:nvGraphicFramePr>
        <p:xfrm>
          <a:off x="467544" y="1196752"/>
          <a:ext cx="8208912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580123" y="1165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dirty="0" smtClean="0">
                <a:solidFill>
                  <a:srgbClr val="008000"/>
                </a:solidFill>
                <a:latin typeface="Monotype Corsiva" pitchFamily="66" charset="0"/>
              </a:rPr>
              <a:t>Форми уроків</a:t>
            </a:r>
            <a:endParaRPr lang="uk-UA" sz="6000" b="1" dirty="0">
              <a:solidFill>
                <a:srgbClr val="008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418" y="3140968"/>
            <a:ext cx="2755164" cy="19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0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"/>
            <a:ext cx="9144000" cy="6858000"/>
          </a:xfr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03648" y="590733"/>
            <a:ext cx="684076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 smtClean="0">
                <a:solidFill>
                  <a:srgbClr val="FF3300"/>
                </a:solidFill>
                <a:latin typeface="Monotype Corsiva" pitchFamily="66" charset="0"/>
              </a:rPr>
              <a:t>Правила педагогічної майстерності</a:t>
            </a:r>
            <a:endParaRPr lang="uk-UA" sz="48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74" y="2132856"/>
            <a:ext cx="7509651" cy="42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5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91942" y="260648"/>
            <a:ext cx="75711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mtClean="0">
                <a:solidFill>
                  <a:srgbClr val="FF3300"/>
                </a:solidFill>
                <a:latin typeface="Monotype Corsiva" pitchFamily="66" charset="0"/>
              </a:rPr>
              <a:t>Відкриті уроки</a:t>
            </a:r>
            <a:endParaRPr lang="uk-UA" sz="54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sp>
        <p:nvSpPr>
          <p:cNvPr id="7" name="Місце для вмісту 2"/>
          <p:cNvSpPr txBox="1">
            <a:spLocks/>
          </p:cNvSpPr>
          <p:nvPr/>
        </p:nvSpPr>
        <p:spPr>
          <a:xfrm>
            <a:off x="539552" y="1600200"/>
            <a:ext cx="81472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Відкритий інтегрований урок з  математики і природознавства </a:t>
            </a:r>
          </a:p>
          <a:p>
            <a:pPr marL="0" indent="0">
              <a:buFont typeface="Arial" pitchFamily="34" charset="0"/>
              <a:buNone/>
            </a:pPr>
            <a:r>
              <a:rPr lang="uk-UA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Ліс – природне угруповання. Письмове ділення трицифрових чисел на двоцифрові. Розв'язування задач.»</a:t>
            </a:r>
            <a:endParaRPr lang="uk-UA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73" y="4377720"/>
            <a:ext cx="3005328" cy="2072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3788"/>
            <a:ext cx="3450336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6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" y="0"/>
            <a:ext cx="9144000" cy="6858000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14400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err="1" smtClean="0">
                <a:solidFill>
                  <a:srgbClr val="FF0000"/>
                </a:solidFill>
                <a:latin typeface="Monotype Corsiva" pitchFamily="66" charset="0"/>
              </a:rPr>
              <a:t>Міні</a:t>
            </a: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 – проект                                           “Як </a:t>
            </a:r>
            <a:r>
              <a:rPr lang="ru-RU" sz="4800" b="1" dirty="0" err="1" smtClean="0">
                <a:solidFill>
                  <a:srgbClr val="FF0000"/>
                </a:solidFill>
                <a:latin typeface="Monotype Corsiva" pitchFamily="66" charset="0"/>
              </a:rPr>
              <a:t>готуються</a:t>
            </a: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4800" b="1" dirty="0" err="1" smtClean="0">
                <a:solidFill>
                  <a:srgbClr val="FF0000"/>
                </a:solidFill>
                <a:latin typeface="Monotype Corsiva" pitchFamily="66" charset="0"/>
              </a:rPr>
              <a:t>бджоли</a:t>
            </a: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 до </a:t>
            </a:r>
            <a:r>
              <a:rPr lang="ru-RU" sz="4800" b="1" dirty="0" err="1" smtClean="0">
                <a:solidFill>
                  <a:srgbClr val="FF0000"/>
                </a:solidFill>
                <a:latin typeface="Monotype Corsiva" pitchFamily="66" charset="0"/>
              </a:rPr>
              <a:t>зими</a:t>
            </a: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?”</a:t>
            </a:r>
            <a:endParaRPr lang="uk-UA" sz="4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76695"/>
            <a:ext cx="1975432" cy="165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27" y="1720365"/>
            <a:ext cx="2834406" cy="1968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3777760"/>
            <a:ext cx="3600399" cy="2631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09559"/>
            <a:ext cx="3456146" cy="25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17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15616" y="274638"/>
            <a:ext cx="75711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mtClean="0">
                <a:solidFill>
                  <a:srgbClr val="FF3300"/>
                </a:solidFill>
                <a:latin typeface="Monotype Corsiva" pitchFamily="66" charset="0"/>
              </a:rPr>
              <a:t>Відкриті уроки</a:t>
            </a:r>
            <a:endParaRPr lang="uk-UA" sz="54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539552" y="1600200"/>
            <a:ext cx="81472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Відкритий урок з навчання грамоти </a:t>
            </a:r>
          </a:p>
          <a:p>
            <a:pPr marL="0" indent="0">
              <a:buFont typeface="Arial" pitchFamily="34" charset="0"/>
              <a:buNone/>
            </a:pPr>
            <a:r>
              <a:rPr lang="uk-UA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Звуки [ д ], [ д' ]. Позначення їх буквами «Д», «д» ( де). »</a:t>
            </a:r>
            <a:endParaRPr lang="uk-UA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1008"/>
            <a:ext cx="2255333" cy="2980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73" y="2852936"/>
            <a:ext cx="2852692" cy="2322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00" y="4076213"/>
            <a:ext cx="3194040" cy="24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21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555776" y="332656"/>
            <a:ext cx="56886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 smtClean="0">
                <a:solidFill>
                  <a:srgbClr val="FF0000"/>
                </a:solidFill>
                <a:latin typeface="Monotype Corsiva" pitchFamily="66" charset="0"/>
              </a:rPr>
              <a:t>«Великдень всіх нас</a:t>
            </a:r>
          </a:p>
          <a:p>
            <a:r>
              <a:rPr lang="uk-UA" sz="4800" b="1" dirty="0" smtClean="0">
                <a:solidFill>
                  <a:srgbClr val="FF0000"/>
                </a:solidFill>
                <a:latin typeface="Monotype Corsiva" pitchFamily="66" charset="0"/>
              </a:rPr>
              <a:t> на гостини просить»</a:t>
            </a:r>
            <a:endParaRPr lang="uk-UA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16" y="1844824"/>
            <a:ext cx="1950720" cy="1365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7" y="3356992"/>
            <a:ext cx="4242465" cy="2962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55" y="4293096"/>
            <a:ext cx="3145536" cy="2359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99" y="1713033"/>
            <a:ext cx="2974848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274638"/>
            <a:ext cx="7067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smtClean="0">
                <a:solidFill>
                  <a:srgbClr val="FF3300"/>
                </a:solidFill>
                <a:latin typeface="Monotype Corsiva" pitchFamily="66" charset="0"/>
              </a:rPr>
              <a:t>Виступи на засіданнях МК</a:t>
            </a:r>
            <a:endParaRPr lang="uk-UA" sz="48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11627" y="1124744"/>
            <a:ext cx="32421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«Суть методу проектів.</a:t>
            </a:r>
          </a:p>
          <a:p>
            <a:pPr algn="ctr"/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Проекти з</a:t>
            </a:r>
          </a:p>
          <a:p>
            <a:pPr algn="ctr"/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природознавства.»</a:t>
            </a:r>
            <a:endParaRPr lang="uk-UA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43747" y="4422569"/>
            <a:ext cx="285648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«Удосконалення </a:t>
            </a:r>
            <a:endParaRPr lang="uk-UA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навчально-виховного </a:t>
            </a:r>
          </a:p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процесу</a:t>
            </a:r>
          </a:p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шляхом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впровадження</a:t>
            </a:r>
          </a:p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нових педагогічних </a:t>
            </a:r>
            <a:endParaRPr lang="uk-UA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технологій </a:t>
            </a:r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71281"/>
            <a:ext cx="3942173" cy="3742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03" y="1459280"/>
            <a:ext cx="3456432" cy="28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Pictures\Рисунок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smtClean="0">
                <a:solidFill>
                  <a:srgbClr val="FF0000"/>
                </a:solidFill>
                <a:latin typeface="Monotype Corsiva" pitchFamily="66" charset="0"/>
              </a:rPr>
              <a:t>Климів Оксана Богданівна</a:t>
            </a:r>
            <a:endParaRPr lang="uk-UA" sz="6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C:\Users\User\Pictures\Рисунок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54" y="1552260"/>
            <a:ext cx="4535487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4322666" y="4815827"/>
            <a:ext cx="4536504" cy="160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Дата </a:t>
            </a:r>
            <a:r>
              <a:rPr lang="ru-RU" sz="3600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народження</a:t>
            </a:r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: </a:t>
            </a:r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26.05.1974</a:t>
            </a:r>
          </a:p>
          <a:p>
            <a:pPr rtl="0"/>
            <a:r>
              <a:rPr lang="ru-RU" sz="3600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Освіта</a:t>
            </a:r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: </a:t>
            </a:r>
            <a:r>
              <a:rPr lang="ru-RU" sz="3600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вища</a:t>
            </a:r>
            <a:endParaRPr lang="ru-RU" sz="3600" kern="10" spc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pPr rtl="0"/>
            <a:r>
              <a:rPr lang="ru-RU" sz="3600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Категорія</a:t>
            </a:r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: </a:t>
            </a:r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І</a:t>
            </a:r>
          </a:p>
          <a:p>
            <a:pPr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Стаж </a:t>
            </a:r>
            <a:r>
              <a:rPr lang="ru-RU" sz="3600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роботи</a:t>
            </a:r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: </a:t>
            </a:r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24 р.</a:t>
            </a:r>
            <a:endParaRPr lang="uk-UA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54468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331640" y="260648"/>
            <a:ext cx="78123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smtClean="0">
                <a:solidFill>
                  <a:srgbClr val="FF0000"/>
                </a:solidFill>
                <a:latin typeface="Monotype Corsiva" pitchFamily="66" charset="0"/>
              </a:rPr>
              <a:t>Золоті правила педагога</a:t>
            </a:r>
            <a:endParaRPr lang="uk-UA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7" name="Місце для вмісту 2"/>
          <p:cNvSpPr txBox="1">
            <a:spLocks/>
          </p:cNvSpPr>
          <p:nvPr/>
        </p:nvSpPr>
        <p:spPr>
          <a:xfrm>
            <a:off x="827584" y="1600200"/>
            <a:ext cx="7859216" cy="478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Підтримуй  і допомагай тому, хто цього потребує</a:t>
            </a:r>
          </a:p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Розвивай в дитині допитливість, творчу фантазію</a:t>
            </a:r>
          </a:p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Умій зацікавити</a:t>
            </a:r>
          </a:p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Переймай цікаве з досвіду інших</a:t>
            </a:r>
          </a:p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Люби дітей і вони віддячать тобі тим же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10071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63" y="-26467"/>
            <a:ext cx="9174216" cy="68928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96" y="4864773"/>
            <a:ext cx="2554013" cy="19932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2194" y="476672"/>
            <a:ext cx="75055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Схема моєї професійної діяльності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7" y="1115759"/>
            <a:ext cx="7381646" cy="462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48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0059" cy="68747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1" y="1340768"/>
            <a:ext cx="8375211" cy="519336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smtClean="0">
                <a:solidFill>
                  <a:srgbClr val="FF3300"/>
                </a:solidFill>
                <a:latin typeface="Monotype Corsiva" pitchFamily="66" charset="0"/>
              </a:rPr>
              <a:t>Інновації на уроках</a:t>
            </a:r>
            <a:endParaRPr lang="uk-UA" sz="48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98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3" y="-21286"/>
            <a:ext cx="9154423" cy="6879285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smtClean="0">
                <a:solidFill>
                  <a:srgbClr val="7030A0"/>
                </a:solidFill>
                <a:latin typeface="Monotype Corsiva" pitchFamily="66" charset="0"/>
              </a:rPr>
              <a:t>Робота з батьками</a:t>
            </a:r>
            <a:endParaRPr lang="uk-UA" sz="6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93367"/>
            <a:ext cx="6768752" cy="381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0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773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33" y="4831370"/>
            <a:ext cx="2554013" cy="1993227"/>
          </a:xfrm>
          <a:prstGeom prst="rect">
            <a:avLst/>
          </a:prstGeom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mtClean="0">
                <a:solidFill>
                  <a:srgbClr val="FFC000"/>
                </a:solidFill>
                <a:latin typeface="Monotype Corsiva" pitchFamily="66" charset="0"/>
              </a:rPr>
              <a:t>Наша класна кімната</a:t>
            </a:r>
            <a:endParaRPr lang="uk-UA" sz="54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89" y="1554851"/>
            <a:ext cx="3218688" cy="24018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84348"/>
            <a:ext cx="3072384" cy="228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35" y="4149080"/>
            <a:ext cx="2913647" cy="21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39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" y="0"/>
            <a:ext cx="9127773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33" y="4831370"/>
            <a:ext cx="2554013" cy="1993227"/>
          </a:xfrm>
          <a:prstGeom prst="rect">
            <a:avLst/>
          </a:prstGeom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smtClean="0">
                <a:solidFill>
                  <a:srgbClr val="C00000"/>
                </a:solidFill>
                <a:latin typeface="Monotype Corsiva" pitchFamily="66" charset="0"/>
              </a:rPr>
              <a:t>Знайомство з майбутніми першокласниками</a:t>
            </a:r>
            <a:endParaRPr lang="uk-UA" sz="4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3" y="1865911"/>
            <a:ext cx="2956316" cy="3962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3742634" cy="2803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015456"/>
            <a:ext cx="3169658" cy="236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61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773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33" y="4831370"/>
            <a:ext cx="2554013" cy="1993227"/>
          </a:xfrm>
          <a:prstGeom prst="rect">
            <a:avLst/>
          </a:prstGeom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mtClean="0">
                <a:solidFill>
                  <a:schemeClr val="accent4"/>
                </a:solidFill>
                <a:latin typeface="Monotype Corsiva" pitchFamily="66" charset="0"/>
              </a:rPr>
              <a:t>Юні актори</a:t>
            </a:r>
            <a:endParaRPr lang="uk-UA" sz="5400" b="1" dirty="0">
              <a:solidFill>
                <a:schemeClr val="accent4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47915"/>
            <a:ext cx="4108704" cy="2877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27" y="1547915"/>
            <a:ext cx="4383024" cy="2877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63" y="4581128"/>
            <a:ext cx="3310128" cy="20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18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403"/>
            <a:ext cx="9127773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33" y="4831370"/>
            <a:ext cx="2554013" cy="1993227"/>
          </a:xfrm>
          <a:prstGeom prst="rect">
            <a:avLst/>
          </a:prstGeom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1763688" y="332656"/>
            <a:ext cx="7128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mtClean="0">
                <a:solidFill>
                  <a:srgbClr val="0000FF"/>
                </a:solidFill>
                <a:latin typeface="Monotype Corsiva" pitchFamily="66" charset="0"/>
              </a:rPr>
              <a:t>Свято</a:t>
            </a:r>
            <a:r>
              <a:rPr lang="uk-UA" b="1" smtClean="0">
                <a:solidFill>
                  <a:srgbClr val="00B0F0"/>
                </a:solidFill>
                <a:latin typeface="Monotype Corsiva" pitchFamily="66" charset="0"/>
              </a:rPr>
              <a:t> </a:t>
            </a:r>
            <a:r>
              <a:rPr lang="uk-UA" b="1" smtClean="0">
                <a:solidFill>
                  <a:srgbClr val="FF3300"/>
                </a:solidFill>
                <a:latin typeface="Monotype Corsiva" pitchFamily="66" charset="0"/>
              </a:rPr>
              <a:t>“ Прощавай, Букварику!”</a:t>
            </a:r>
            <a:endParaRPr lang="uk-UA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0" y="447405"/>
            <a:ext cx="1225296" cy="1694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91" y="1294749"/>
            <a:ext cx="3925824" cy="2499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07" y="2708920"/>
            <a:ext cx="4815442" cy="32367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81" y="3975372"/>
            <a:ext cx="1843103" cy="245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59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773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33" y="4831370"/>
            <a:ext cx="2554013" cy="1993227"/>
          </a:xfrm>
          <a:prstGeom prst="rect">
            <a:avLst/>
          </a:prstGeom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smtClean="0">
                <a:solidFill>
                  <a:srgbClr val="0000FF"/>
                </a:solidFill>
                <a:latin typeface="Monotype Corsiva" pitchFamily="66" charset="0"/>
              </a:rPr>
              <a:t>Новий рік</a:t>
            </a:r>
            <a:endParaRPr lang="uk-UA" sz="48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1581845" cy="23227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67006"/>
            <a:ext cx="3815780" cy="2864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03" y="1772816"/>
            <a:ext cx="4291229" cy="286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94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773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33" y="4831370"/>
            <a:ext cx="2554013" cy="1993227"/>
          </a:xfrm>
          <a:prstGeom prst="rect">
            <a:avLst/>
          </a:prstGeom>
        </p:spPr>
      </p:pic>
      <p:sp>
        <p:nvSpPr>
          <p:cNvPr id="7" name="Заголовок 5"/>
          <p:cNvSpPr txBox="1">
            <a:spLocks/>
          </p:cNvSpPr>
          <p:nvPr/>
        </p:nvSpPr>
        <p:spPr>
          <a:xfrm>
            <a:off x="457200" y="2682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mtClean="0">
                <a:solidFill>
                  <a:srgbClr val="FF0066"/>
                </a:solidFill>
                <a:latin typeface="Monotype Corsiva" pitchFamily="66" charset="0"/>
              </a:rPr>
              <a:t>В здоровому тілі-здоровий дух</a:t>
            </a:r>
            <a:endParaRPr lang="uk-UA" sz="5400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92589"/>
            <a:ext cx="3681984" cy="2749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85" y="1362396"/>
            <a:ext cx="3663696" cy="2749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31" y="4217997"/>
            <a:ext cx="3742944" cy="22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5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84" y="2726277"/>
            <a:ext cx="3456432" cy="2273808"/>
          </a:xfrm>
        </p:spPr>
      </p:pic>
      <p:pic>
        <p:nvPicPr>
          <p:cNvPr id="3074" name="Picture 2" descr="C:\Users\User\Pictures\Рисунок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0"/>
            <a:ext cx="8820472" cy="170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1993 рік </a:t>
            </a: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закінчила </a:t>
            </a:r>
            <a:r>
              <a:rPr lang="uk-U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Чортківське</a:t>
            </a: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педагогічне училище</a:t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2002 рік </a:t>
            </a: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випускниця Тернопільського </a:t>
            </a:r>
            <a:r>
              <a:rPr lang="uk-U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педуніверситету</a:t>
            </a:r>
            <a:endParaRPr lang="uk-UA" dirty="0"/>
          </a:p>
        </p:txBody>
      </p:sp>
      <p:pic>
        <p:nvPicPr>
          <p:cNvPr id="3078" name="Picture 6" descr="C:\Users\User\Pictures\Рисунок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7" y="1882582"/>
            <a:ext cx="3455987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Pictures\Рисунок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64" y="1850913"/>
            <a:ext cx="3846513" cy="29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Pictures\Рисунок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80" y="4303101"/>
            <a:ext cx="3382963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87" y="4838588"/>
            <a:ext cx="2554013" cy="19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42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" y="0"/>
            <a:ext cx="9127773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33" y="4831370"/>
            <a:ext cx="2554013" cy="1993227"/>
          </a:xfrm>
          <a:prstGeom prst="rect">
            <a:avLst/>
          </a:prstGeom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mtClean="0">
                <a:solidFill>
                  <a:srgbClr val="0000FF"/>
                </a:solidFill>
                <a:latin typeface="Monotype Corsiva" pitchFamily="66" charset="0"/>
              </a:rPr>
              <a:t>Права дітей</a:t>
            </a:r>
            <a:endParaRPr lang="uk-UA" sz="54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3145536" cy="1999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37630"/>
            <a:ext cx="3145536" cy="2072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45" y="1959989"/>
            <a:ext cx="3998976" cy="30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20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773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33" y="4831370"/>
            <a:ext cx="2554013" cy="199322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mtClean="0">
                <a:solidFill>
                  <a:srgbClr val="00B050"/>
                </a:solidFill>
                <a:latin typeface="Monotype Corsiva" pitchFamily="66" charset="0"/>
              </a:rPr>
              <a:t>«Поклін тобі, Тарасе!»</a:t>
            </a:r>
            <a:endParaRPr lang="uk-UA" sz="54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9" y="1899436"/>
            <a:ext cx="3931595" cy="29319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99194"/>
            <a:ext cx="3669792" cy="29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66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" y="-33403"/>
            <a:ext cx="9127773" cy="6858000"/>
          </a:xfrm>
        </p:spPr>
      </p:pic>
      <p:sp>
        <p:nvSpPr>
          <p:cNvPr id="7" name="Заголовок 5"/>
          <p:cNvSpPr txBox="1">
            <a:spLocks/>
          </p:cNvSpPr>
          <p:nvPr/>
        </p:nvSpPr>
        <p:spPr>
          <a:xfrm>
            <a:off x="457200" y="0"/>
            <a:ext cx="82296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mtClean="0">
                <a:solidFill>
                  <a:srgbClr val="0000FF"/>
                </a:solidFill>
                <a:latin typeface="Monotype Corsiva" pitchFamily="66" charset="0"/>
              </a:rPr>
              <a:t>Мої учні </a:t>
            </a:r>
            <a:r>
              <a:rPr lang="uk-UA" b="1" smtClean="0">
                <a:solidFill>
                  <a:srgbClr val="FF3300"/>
                </a:solidFill>
                <a:latin typeface="Monotype Corsiva" pitchFamily="66" charset="0"/>
              </a:rPr>
              <a:t>– перший і випускний клас</a:t>
            </a:r>
            <a:endParaRPr lang="uk-UA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8" y="908720"/>
            <a:ext cx="8497121" cy="557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76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0059" cy="6874745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285728"/>
            <a:ext cx="7643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smtClean="0">
                <a:solidFill>
                  <a:schemeClr val="accent2"/>
                </a:solidFill>
                <a:latin typeface="Monotype Corsiva" pitchFamily="66" charset="0"/>
              </a:rPr>
              <a:t>День туриста</a:t>
            </a:r>
            <a:endParaRPr lang="uk-UA" sz="6000" b="1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5856"/>
            <a:ext cx="3816096" cy="2950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13688"/>
            <a:ext cx="3785616" cy="2295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3785616" cy="23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2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0059" cy="68747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864773"/>
            <a:ext cx="2554013" cy="199322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73595" y="360577"/>
            <a:ext cx="59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0000FF"/>
                </a:solidFill>
                <a:latin typeface="Monotype Corsiva" pitchFamily="66" charset="0"/>
              </a:rPr>
              <a:t>«Святий Миколай, до нас завітай!»</a:t>
            </a:r>
            <a:endParaRPr lang="uk-UA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5" y="332002"/>
            <a:ext cx="2228850" cy="2343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628800"/>
            <a:ext cx="2535936" cy="1658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13" y="3423762"/>
            <a:ext cx="3478281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04" y="3423762"/>
            <a:ext cx="335822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07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0059" cy="6874745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smtClean="0">
                <a:solidFill>
                  <a:srgbClr val="FF0066"/>
                </a:solidFill>
                <a:latin typeface="Monotype Corsiva" panose="03010101010201010101" pitchFamily="66" charset="0"/>
              </a:rPr>
              <a:t>Перше причастя</a:t>
            </a:r>
            <a:endParaRPr lang="uk-UA" sz="6000" b="1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8" y="2636912"/>
            <a:ext cx="4376566" cy="2907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78" y="1676623"/>
            <a:ext cx="3640342" cy="2415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36" y="4852197"/>
            <a:ext cx="2554013" cy="19932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553567" cy="20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00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0059" cy="687474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41" y="4839183"/>
            <a:ext cx="2554013" cy="199322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2910" y="285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smtClean="0">
                <a:solidFill>
                  <a:srgbClr val="0000FF"/>
                </a:solidFill>
                <a:latin typeface="Monotype Corsiva" panose="03010101010201010101" pitchFamily="66" charset="0"/>
              </a:rPr>
              <a:t>Виховна година</a:t>
            </a:r>
            <a:r>
              <a:rPr lang="uk-UA" sz="6000" b="1" smtClean="0">
                <a:solidFill>
                  <a:srgbClr val="FF0066"/>
                </a:solidFill>
                <a:latin typeface="Monotype Corsiva" panose="03010101010201010101" pitchFamily="66" charset="0"/>
              </a:rPr>
              <a:t/>
            </a:r>
            <a:br>
              <a:rPr lang="uk-UA" sz="6000" b="1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uk-UA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“ Україна – це ми!”</a:t>
            </a:r>
            <a:endParaRPr lang="uk-UA" sz="6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10" y="1556792"/>
            <a:ext cx="2846832" cy="2127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0696"/>
            <a:ext cx="2859024" cy="2133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895785"/>
            <a:ext cx="3304032" cy="24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89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0059" cy="687474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41" y="4839183"/>
            <a:ext cx="2554013" cy="199322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smtClean="0">
                <a:solidFill>
                  <a:srgbClr val="00FF00"/>
                </a:solidFill>
                <a:latin typeface="Monotype Corsiva" panose="03010101010201010101" pitchFamily="66" charset="0"/>
              </a:rPr>
              <a:t>Відпочинок на перерві</a:t>
            </a:r>
            <a:endParaRPr lang="uk-UA" sz="6000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61152"/>
            <a:ext cx="4321707" cy="3218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15" y="2060848"/>
            <a:ext cx="4154098" cy="30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85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0059" cy="687474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41" y="4839183"/>
            <a:ext cx="2554013" cy="199322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mtClean="0">
                <a:solidFill>
                  <a:srgbClr val="0000FF"/>
                </a:solidFill>
                <a:latin typeface="Monotype Corsiva" pitchFamily="66" charset="0"/>
              </a:rPr>
              <a:t>Наші екскурсії</a:t>
            </a:r>
            <a:endParaRPr lang="uk-UA" sz="54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6" name="Прямокутник 9"/>
          <p:cNvSpPr/>
          <p:nvPr/>
        </p:nvSpPr>
        <p:spPr>
          <a:xfrm>
            <a:off x="3707904" y="1628800"/>
            <a:ext cx="28083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Печера</a:t>
            </a:r>
          </a:p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Оптимістична”</a:t>
            </a:r>
            <a:endParaRPr lang="uk-UA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С.</a:t>
            </a:r>
            <a:r>
              <a:rPr lang="uk-UA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Кривче</a:t>
            </a:r>
            <a:endParaRPr lang="uk-UA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683568" y="3356992"/>
            <a:ext cx="16044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Виставка</a:t>
            </a:r>
          </a:p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Тварин</a:t>
            </a:r>
          </a:p>
          <a:p>
            <a:pPr algn="ctr"/>
            <a:r>
              <a:rPr lang="uk-U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С.</a:t>
            </a:r>
            <a:r>
              <a:rPr lang="uk-UA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Торське</a:t>
            </a:r>
            <a:endParaRPr lang="uk-U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кутник 11"/>
          <p:cNvSpPr/>
          <p:nvPr/>
        </p:nvSpPr>
        <p:spPr>
          <a:xfrm>
            <a:off x="6367895" y="4575072"/>
            <a:ext cx="23517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Зарваниця</a:t>
            </a:r>
            <a:endParaRPr lang="uk-U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4" y="1313811"/>
            <a:ext cx="3346704" cy="19446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90" y="3151755"/>
            <a:ext cx="2090928" cy="28102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7" y="4576407"/>
            <a:ext cx="2304288" cy="18531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170" y="1313811"/>
            <a:ext cx="2615184" cy="32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92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0059" cy="687474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41" y="4839183"/>
            <a:ext cx="2554013" cy="199322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smtClean="0">
                <a:solidFill>
                  <a:srgbClr val="00FF00"/>
                </a:solidFill>
                <a:latin typeface="Monotype Corsiva" pitchFamily="66" charset="0"/>
              </a:rPr>
              <a:t>Наші екскурсії</a:t>
            </a:r>
            <a:endParaRPr lang="uk-UA" sz="6000" b="1" dirty="0">
              <a:solidFill>
                <a:srgbClr val="00FF00"/>
              </a:solidFill>
              <a:latin typeface="Monotype Corsiva" pitchFamily="66" charset="0"/>
            </a:endParaRPr>
          </a:p>
        </p:txBody>
      </p:sp>
      <p:sp>
        <p:nvSpPr>
          <p:cNvPr id="6" name="Прямокутник 6"/>
          <p:cNvSpPr/>
          <p:nvPr/>
        </p:nvSpPr>
        <p:spPr>
          <a:xfrm>
            <a:off x="3563888" y="1916832"/>
            <a:ext cx="175682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Похід на</a:t>
            </a:r>
          </a:p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Говерлу</a:t>
            </a:r>
            <a:endParaRPr lang="uk-U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кутник 7"/>
          <p:cNvSpPr/>
          <p:nvPr/>
        </p:nvSpPr>
        <p:spPr>
          <a:xfrm>
            <a:off x="6963929" y="4138549"/>
            <a:ext cx="19301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Пожежна</a:t>
            </a:r>
          </a:p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частина</a:t>
            </a:r>
            <a:endParaRPr lang="uk-U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7" y="1401681"/>
            <a:ext cx="2804160" cy="3742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85" y="3993519"/>
            <a:ext cx="3267456" cy="2444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47" y="1700808"/>
            <a:ext cx="3084576" cy="21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35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326" cy="68689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846118"/>
            <a:ext cx="2554013" cy="199322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i="1" smtClean="0">
                <a:solidFill>
                  <a:srgbClr val="FF3300"/>
                </a:solidFill>
                <a:latin typeface="Monotype Corsiva" pitchFamily="66" charset="0"/>
              </a:rPr>
              <a:t>Професійне зростання</a:t>
            </a:r>
            <a:endParaRPr lang="uk-UA" sz="4800" b="1" i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sp>
        <p:nvSpPr>
          <p:cNvPr id="7" name="Місце для вмісту 2"/>
          <p:cNvSpPr txBox="1">
            <a:spLocks/>
          </p:cNvSpPr>
          <p:nvPr/>
        </p:nvSpPr>
        <p:spPr>
          <a:xfrm>
            <a:off x="251520" y="1340769"/>
            <a:ext cx="8892480" cy="43924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uk-UA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2016 рік - курси</a:t>
            </a:r>
          </a:p>
          <a:p>
            <a:pPr>
              <a:buFont typeface="Arial" pitchFamily="34" charset="0"/>
              <a:buNone/>
            </a:pPr>
            <a:r>
              <a:rPr lang="uk-UA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підвищення</a:t>
            </a:r>
          </a:p>
          <a:p>
            <a:pPr>
              <a:buFont typeface="Arial" pitchFamily="34" charset="0"/>
              <a:buNone/>
            </a:pPr>
            <a:r>
              <a:rPr lang="uk-UA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кваліфікації</a:t>
            </a:r>
          </a:p>
          <a:p>
            <a:pPr>
              <a:buFont typeface="Arial" pitchFamily="34" charset="0"/>
              <a:buNone/>
            </a:pPr>
            <a:endParaRPr lang="uk-UA" smtClean="0"/>
          </a:p>
          <a:p>
            <a:pPr>
              <a:buFont typeface="Arial" pitchFamily="34" charset="0"/>
              <a:buNone/>
            </a:pPr>
            <a:r>
              <a:rPr lang="uk-UA" smtClean="0"/>
              <a:t>                                                     </a:t>
            </a:r>
          </a:p>
          <a:p>
            <a:pPr>
              <a:buFont typeface="Arial" pitchFamily="34" charset="0"/>
              <a:buNone/>
            </a:pPr>
            <a:r>
              <a:rPr lang="uk-UA" smtClean="0"/>
              <a:t>                                             </a:t>
            </a:r>
            <a:r>
              <a:rPr lang="uk-UA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Курс підготовки</a:t>
            </a:r>
          </a:p>
          <a:p>
            <a:pPr>
              <a:buFont typeface="Arial" pitchFamily="34" charset="0"/>
              <a:buNone/>
            </a:pPr>
            <a:r>
              <a:rPr lang="uk-UA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інструкторів для</a:t>
            </a:r>
          </a:p>
          <a:p>
            <a:pPr>
              <a:buFont typeface="Arial" pitchFamily="34" charset="0"/>
              <a:buNone/>
            </a:pPr>
            <a:r>
              <a:rPr lang="uk-UA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проведення ЗНО</a:t>
            </a:r>
            <a:endParaRPr lang="uk-UA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76324"/>
            <a:ext cx="4084320" cy="26944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3602736" cy="257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9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0059" cy="687474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41" y="4839183"/>
            <a:ext cx="2554013" cy="199322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smtClean="0">
                <a:solidFill>
                  <a:srgbClr val="00B050"/>
                </a:solidFill>
                <a:latin typeface="Monotype Corsiva" pitchFamily="66" charset="0"/>
              </a:rPr>
              <a:t>Я у світі людей</a:t>
            </a:r>
            <a:endParaRPr lang="uk-UA" sz="6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4" y="1056189"/>
            <a:ext cx="3456146" cy="2468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9" y="4005064"/>
            <a:ext cx="3384376" cy="21972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52" y="1149497"/>
            <a:ext cx="3669792" cy="22265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04" y="3712456"/>
            <a:ext cx="3291840" cy="23347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92" y="2564904"/>
            <a:ext cx="1975104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25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0059" cy="687474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41" y="4839183"/>
            <a:ext cx="2554013" cy="1993227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315555" y="1099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mtClean="0">
                <a:solidFill>
                  <a:srgbClr val="FF0066"/>
                </a:solidFill>
                <a:latin typeface="Monotype Corsiva" pitchFamily="66" charset="0"/>
              </a:rPr>
              <a:t>Моє хобі</a:t>
            </a:r>
            <a:endParaRPr lang="uk-UA" sz="5400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2323" y="932367"/>
            <a:ext cx="2279535" cy="12311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Люблю </a:t>
            </a:r>
            <a:r>
              <a:rPr lang="ru-RU" sz="2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вишивати</a:t>
            </a:r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36238" y="3327705"/>
            <a:ext cx="1908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подорожувати</a:t>
            </a:r>
            <a:r>
              <a:rPr lang="ru-RU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05034" y="4833664"/>
            <a:ext cx="2234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вирощувати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квіти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21742" y="5802645"/>
            <a:ext cx="1115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в'язати</a:t>
            </a:r>
            <a:r>
              <a:rPr lang="ru-RU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340768"/>
            <a:ext cx="2212848" cy="2487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1352960"/>
            <a:ext cx="2212848" cy="24627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47" y="4007396"/>
            <a:ext cx="1645784" cy="22736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21" y="889194"/>
            <a:ext cx="2048256" cy="25115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55" y="761289"/>
            <a:ext cx="2157984" cy="25664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44" y="3918243"/>
            <a:ext cx="1676261" cy="223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001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" y="0"/>
            <a:ext cx="9131025" cy="6858000"/>
          </a:xfrm>
        </p:spPr>
      </p:pic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Систематично вживайте: </a:t>
            </a:r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бальзам мудрості, коктейль творчості, каву бадьорості, відвар пунктуальності, настій терпимості, екстракт людяності.</a:t>
            </a:r>
          </a:p>
          <a:p>
            <a:pPr algn="ctr">
              <a:buFont typeface="Arial" pitchFamily="34" charset="0"/>
              <a:buNone/>
            </a:pPr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Виконуй все це ретельно і будеш вічно молодим,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Вчителю!</a:t>
            </a:r>
          </a:p>
          <a:p>
            <a:endParaRPr lang="uk-UA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smtClean="0">
                <a:solidFill>
                  <a:srgbClr val="FF0000"/>
                </a:solidFill>
                <a:latin typeface="Monotype Corsiva" pitchFamily="66" charset="0"/>
              </a:rPr>
              <a:t>Рецепт вчительської молодості</a:t>
            </a:r>
            <a:endParaRPr lang="uk-UA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38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6" y="0"/>
            <a:ext cx="9150956" cy="6858000"/>
          </a:xfrm>
        </p:spPr>
      </p:pic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2195736" y="1340768"/>
            <a:ext cx="6768752" cy="4785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Сприяти участі дітей у шкільних конкурсах, олімпіадах</a:t>
            </a:r>
            <a:endParaRPr lang="uk-UA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Надсилати методичні розробки, уроки, виховні заходи до періодичних видань</a:t>
            </a:r>
            <a:endParaRPr lang="uk-UA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метою підвищення педагогічної майстерності займатися самоосвітою</a:t>
            </a:r>
            <a:endParaRPr lang="uk-UA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Поповнювати матеріали уроків, шкільних та позашкільних заходів</a:t>
            </a:r>
            <a:endParaRPr lang="uk-UA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Приймати участь в професійних конкурсах</a:t>
            </a:r>
            <a:endParaRPr lang="uk-UA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Підвищувати професійну категорію </a:t>
            </a:r>
            <a:endParaRPr lang="uk-UA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b="1" smtClean="0">
                <a:solidFill>
                  <a:srgbClr val="FF3300"/>
                </a:solidFill>
                <a:latin typeface="Monotype Corsiva" pitchFamily="66" charset="0"/>
              </a:rPr>
              <a:t>Плани на майбутнє</a:t>
            </a:r>
            <a:endParaRPr lang="uk-UA" sz="60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091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13"/>
            <a:ext cx="9175173" cy="6893613"/>
          </a:xfrm>
        </p:spPr>
      </p:pic>
      <p:sp>
        <p:nvSpPr>
          <p:cNvPr id="6" name="Прямоугольник 5"/>
          <p:cNvSpPr/>
          <p:nvPr/>
        </p:nvSpPr>
        <p:spPr>
          <a:xfrm>
            <a:off x="4139952" y="476672"/>
            <a:ext cx="47699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Дорогу я обрала у житті таку,</a:t>
            </a:r>
          </a:p>
          <a:p>
            <a:r>
              <a:rPr lang="uk-UA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Яку сама </a:t>
            </a:r>
            <a:r>
              <a:rPr lang="uk-UA" sz="28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обрать</a:t>
            </a:r>
            <a:r>
              <a:rPr lang="uk-UA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хотіла.</a:t>
            </a:r>
          </a:p>
          <a:p>
            <a:r>
              <a:rPr lang="uk-UA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І скільки я по цій дорозі йду,</a:t>
            </a:r>
          </a:p>
          <a:p>
            <a:r>
              <a:rPr lang="uk-UA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Ніколи про свій вибір не жаліла.</a:t>
            </a:r>
          </a:p>
          <a:p>
            <a:r>
              <a:rPr lang="uk-UA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І завжди я гордитись буду тим,</a:t>
            </a:r>
          </a:p>
          <a:p>
            <a:r>
              <a:rPr lang="uk-UA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Що доля саме так у мене склалась.</a:t>
            </a:r>
          </a:p>
          <a:p>
            <a:r>
              <a:rPr lang="uk-UA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Якби ще раз прийшлося </a:t>
            </a:r>
            <a:r>
              <a:rPr lang="uk-UA" sz="28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обирать</a:t>
            </a:r>
            <a:r>
              <a:rPr lang="uk-UA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,</a:t>
            </a:r>
          </a:p>
          <a:p>
            <a:r>
              <a:rPr lang="uk-UA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Я б ні хвилини не вагалась…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0" y="476672"/>
            <a:ext cx="3407382" cy="3261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37762"/>
            <a:ext cx="4035218" cy="29989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25" y="1009937"/>
            <a:ext cx="1871472" cy="2194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89" y="4331208"/>
            <a:ext cx="2523744" cy="18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11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55"/>
            <a:ext cx="9177563" cy="6891831"/>
          </a:xfrm>
        </p:spPr>
      </p:pic>
      <p:sp>
        <p:nvSpPr>
          <p:cNvPr id="5" name="Прямоугольник 4"/>
          <p:cNvSpPr/>
          <p:nvPr/>
        </p:nvSpPr>
        <p:spPr>
          <a:xfrm>
            <a:off x="224614" y="2051094"/>
            <a:ext cx="629160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Хай вам щастить!</a:t>
            </a:r>
          </a:p>
          <a:p>
            <a:pPr algn="ctr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Нехай завжди з вами буде  удача! </a:t>
            </a:r>
          </a:p>
          <a:p>
            <a:pPr algn="ctr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 спілкування з дітьми приносить лише задоволення!!!</a:t>
            </a:r>
            <a:endParaRPr lang="uk-UA" sz="32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908720"/>
            <a:ext cx="58533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7200" b="1" smtClean="0">
                <a:solidFill>
                  <a:srgbClr val="FF3300"/>
                </a:solidFill>
                <a:latin typeface="Monotype Corsiva" panose="03010101010201010101" pitchFamily="66" charset="0"/>
              </a:rPr>
              <a:t>Дякую за увагу!</a:t>
            </a:r>
            <a:endParaRPr lang="uk-UA" sz="7200" b="1" dirty="0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Picture 2" descr="Результат пошуку зображень за запитом &quot;портфоліо вчителя&quot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981" y="1340768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51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" y="0"/>
            <a:ext cx="9141449" cy="68580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2634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презентації використано ресурси Інтернету</a:t>
            </a:r>
            <a:endParaRPr lang="uk-UA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865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" y="-20389"/>
            <a:ext cx="9127773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58" y="4827901"/>
            <a:ext cx="2554013" cy="199322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i="1" smtClean="0">
                <a:solidFill>
                  <a:srgbClr val="FF3300"/>
                </a:solidFill>
                <a:latin typeface="Monotype Corsiva" pitchFamily="66" charset="0"/>
              </a:rPr>
              <a:t>Професійне зростання</a:t>
            </a:r>
            <a:endParaRPr lang="uk-UA" sz="4800" b="1" i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8" y="1570038"/>
            <a:ext cx="3120894" cy="4358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091" y="1484784"/>
            <a:ext cx="5156790" cy="377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11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" y="0"/>
            <a:ext cx="9174216" cy="6858000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0497" y="6206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smtClean="0">
                <a:solidFill>
                  <a:srgbClr val="FF3300"/>
                </a:solidFill>
                <a:latin typeface="Monotype Corsiva" pitchFamily="66" charset="0"/>
              </a:rPr>
              <a:t>Моє педагогічне кредо</a:t>
            </a:r>
            <a:endParaRPr lang="uk-UA" sz="54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sp>
        <p:nvSpPr>
          <p:cNvPr id="9" name="Місце для вмісту 2"/>
          <p:cNvSpPr txBox="1">
            <a:spLocks/>
          </p:cNvSpPr>
          <p:nvPr/>
        </p:nvSpPr>
        <p:spPr>
          <a:xfrm>
            <a:off x="323528" y="1600200"/>
            <a:ext cx="83632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uk-UA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 небом синім і високим,</a:t>
            </a:r>
          </a:p>
          <a:p>
            <a:pPr>
              <a:buFont typeface="Arial" pitchFamily="34" charset="0"/>
              <a:buNone/>
            </a:pPr>
            <a:r>
              <a:rPr lang="uk-UA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Стежина в’ється чарівна,</a:t>
            </a:r>
          </a:p>
          <a:p>
            <a:pPr>
              <a:buFont typeface="Arial" pitchFamily="34" charset="0"/>
              <a:buNone/>
            </a:pPr>
            <a:r>
              <a:rPr lang="uk-UA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Через простори, через роки</a:t>
            </a:r>
          </a:p>
          <a:p>
            <a:pPr>
              <a:buFont typeface="Arial" pitchFamily="34" charset="0"/>
              <a:buNone/>
            </a:pPr>
            <a:r>
              <a:rPr lang="uk-UA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Веде до істини вона.</a:t>
            </a:r>
          </a:p>
          <a:p>
            <a:pPr>
              <a:buFont typeface="Arial" pitchFamily="34" charset="0"/>
              <a:buNone/>
            </a:pPr>
            <a:r>
              <a:rPr lang="uk-UA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Туди, де сонце світить ясно,</a:t>
            </a:r>
          </a:p>
          <a:p>
            <a:pPr>
              <a:buFont typeface="Arial" pitchFamily="34" charset="0"/>
              <a:buNone/>
            </a:pPr>
            <a:r>
              <a:rPr lang="uk-UA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мрій, надій і сподівань.</a:t>
            </a:r>
          </a:p>
          <a:p>
            <a:pPr>
              <a:buFont typeface="Arial" pitchFamily="34" charset="0"/>
              <a:buNone/>
            </a:pPr>
            <a:r>
              <a:rPr lang="uk-UA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Велика праця і прекрасна – </a:t>
            </a:r>
          </a:p>
          <a:p>
            <a:pPr>
              <a:buFont typeface="Arial" pitchFamily="34" charset="0"/>
              <a:buNone/>
            </a:pPr>
            <a:r>
              <a:rPr lang="uk-UA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Вести дітей в </a:t>
            </a:r>
            <a:r>
              <a:rPr lang="uk-UA" sz="28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Країну знань.</a:t>
            </a:r>
            <a:endParaRPr lang="ru-RU" sz="28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2" y="190500"/>
            <a:ext cx="1428750" cy="1409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85810"/>
            <a:ext cx="3425669" cy="279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0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4"/>
          <p:cNvSpPr/>
          <p:nvPr/>
        </p:nvSpPr>
        <p:spPr>
          <a:xfrm>
            <a:off x="251520" y="3212976"/>
            <a:ext cx="46085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Все в моїх руках,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тому їх не можна опускати!</a:t>
            </a:r>
            <a:endParaRPr lang="uk-UA" sz="48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45232" y="980728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dirty="0" smtClean="0">
                <a:solidFill>
                  <a:srgbClr val="FF3300"/>
                </a:solidFill>
                <a:latin typeface="Monotype Corsiva" pitchFamily="66" charset="0"/>
              </a:rPr>
              <a:t>Моє життєве кредо</a:t>
            </a:r>
            <a:endParaRPr lang="uk-UA" sz="54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82114"/>
            <a:ext cx="3608832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50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" y="0"/>
            <a:ext cx="9127773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20472" cy="1143000"/>
          </a:xfrm>
        </p:spPr>
        <p:txBody>
          <a:bodyPr>
            <a:normAutofit fontScale="90000"/>
          </a:bodyPr>
          <a:lstStyle/>
          <a:p>
            <a:r>
              <a:rPr lang="uk-UA" sz="6600" b="1" dirty="0" smtClean="0">
                <a:solidFill>
                  <a:srgbClr val="FF3300"/>
                </a:solidFill>
                <a:latin typeface="Monotype Corsiva" pitchFamily="66" charset="0"/>
              </a:rPr>
              <a:t>Науково-методична проблема</a:t>
            </a:r>
            <a:endParaRPr lang="uk-UA" sz="66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sp>
        <p:nvSpPr>
          <p:cNvPr id="6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1412776"/>
            <a:ext cx="6624736" cy="312494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«Підвищення </a:t>
            </a:r>
          </a:p>
          <a:p>
            <a:pPr algn="ctr">
              <a:buNone/>
            </a:pP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ефективності уроку</a:t>
            </a:r>
          </a:p>
          <a:p>
            <a:pPr algn="ctr">
              <a:buNone/>
            </a:pP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шляхом інтеграції </a:t>
            </a:r>
          </a:p>
          <a:p>
            <a:pPr algn="ctr">
              <a:buNone/>
            </a:pP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навчального матеріалу»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2361905" cy="2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8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5"/>
            <a:ext cx="9144000" cy="6870192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51720" y="260648"/>
            <a:ext cx="67687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 smtClean="0">
                <a:solidFill>
                  <a:srgbClr val="FF0000"/>
                </a:solidFill>
                <a:latin typeface="Monotype Corsiva" pitchFamily="66" charset="0"/>
              </a:rPr>
              <a:t>  Чому я обрала цю проблему?</a:t>
            </a:r>
            <a:endParaRPr lang="uk-UA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" y="223296"/>
            <a:ext cx="1969008" cy="2090928"/>
          </a:xfrm>
          <a:prstGeom prst="rect">
            <a:avLst/>
          </a:prstGeom>
        </p:spPr>
      </p:pic>
      <p:sp>
        <p:nvSpPr>
          <p:cNvPr id="8" name="Місце для вмісту 2"/>
          <p:cNvSpPr txBox="1">
            <a:spLocks/>
          </p:cNvSpPr>
          <p:nvPr/>
        </p:nvSpPr>
        <p:spPr>
          <a:xfrm>
            <a:off x="251520" y="1268760"/>
            <a:ext cx="8568952" cy="51845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Діти сприймають навколишній  світ                                           А зі           цілісно. А зі вступом дитини до школи ця цілісність руйнується через кордони між окремими предметами. Інтегровані уроки створюють умови для поглибленого засвоєння навчального матеріалу, розширення загальних понять, які є об'єктом вивчення різних наук. Такі уроки вносять у шкільне життя новизну, допомагають емоційно і системно сприймати   </a:t>
            </a:r>
          </a:p>
          <a:p>
            <a:pPr>
              <a:buFont typeface="Arial" pitchFamily="34" charset="0"/>
              <a:buNone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навчальний матеріал.</a:t>
            </a:r>
          </a:p>
          <a:p>
            <a:pPr>
              <a:buFont typeface="Arial" pitchFamily="34" charset="0"/>
              <a:buNone/>
            </a:pPr>
            <a:endParaRPr lang="uk-UA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None/>
            </a:pPr>
            <a:endParaRPr lang="uk-UA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3287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656</Words>
  <Application>Microsoft Office PowerPoint</Application>
  <PresentationFormat>Экран (4:3)</PresentationFormat>
  <Paragraphs>148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Науково-методична проблема</vt:lpstr>
      <vt:lpstr>Презентация PowerPoint</vt:lpstr>
      <vt:lpstr>Презентация PowerPoint</vt:lpstr>
      <vt:lpstr>Презентация PowerPoint</vt:lpstr>
      <vt:lpstr>Принципи роботи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2017-09-26T14:53:24Z</dcterms:created>
  <dcterms:modified xsi:type="dcterms:W3CDTF">2017-09-26T17:09:19Z</dcterms:modified>
</cp:coreProperties>
</file>