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6" r:id="rId18"/>
    <p:sldId id="271" r:id="rId19"/>
    <p:sldId id="272" r:id="rId20"/>
    <p:sldId id="275" r:id="rId21"/>
    <p:sldId id="274" r:id="rId2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E8E8"/>
    <a:srgbClr val="FFFF99"/>
    <a:srgbClr val="66FF33"/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AF34487-537F-45B5-89BC-980C0AE2BB83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DA4155F-1F12-4BF6-9DEA-B5F4038C67A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  <p:sndAc>
      <p:stSnd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F34487-537F-45B5-89BC-980C0AE2BB83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A4155F-1F12-4BF6-9DEA-B5F4038C67A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wipe dir="r"/>
    <p:sndAc>
      <p:stSnd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AF34487-537F-45B5-89BC-980C0AE2BB83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A4155F-1F12-4BF6-9DEA-B5F4038C67A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wipe dir="r"/>
    <p:sndAc>
      <p:stSnd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F34487-537F-45B5-89BC-980C0AE2BB83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A4155F-1F12-4BF6-9DEA-B5F4038C67A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wipe dir="r"/>
    <p:sndAc>
      <p:stSnd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AF34487-537F-45B5-89BC-980C0AE2BB83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DA4155F-1F12-4BF6-9DEA-B5F4038C67A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 dir="r"/>
    <p:sndAc>
      <p:stSnd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F34487-537F-45B5-89BC-980C0AE2BB83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A4155F-1F12-4BF6-9DEA-B5F4038C67A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wipe dir="r"/>
    <p:sndAc>
      <p:stSnd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F34487-537F-45B5-89BC-980C0AE2BB83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A4155F-1F12-4BF6-9DEA-B5F4038C67A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wipe dir="r"/>
    <p:sndAc>
      <p:stSnd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F34487-537F-45B5-89BC-980C0AE2BB83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A4155F-1F12-4BF6-9DEA-B5F4038C67A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wipe dir="r"/>
    <p:sndAc>
      <p:stSnd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AF34487-537F-45B5-89BC-980C0AE2BB83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A4155F-1F12-4BF6-9DEA-B5F4038C67A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wipe dir="r"/>
    <p:sndAc>
      <p:stSnd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F34487-537F-45B5-89BC-980C0AE2BB83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A4155F-1F12-4BF6-9DEA-B5F4038C67A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wipe dir="r"/>
    <p:sndAc>
      <p:stSnd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F34487-537F-45B5-89BC-980C0AE2BB83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A4155F-1F12-4BF6-9DEA-B5F4038C67A8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  <p:sndAc>
      <p:stSnd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AF34487-537F-45B5-89BC-980C0AE2BB83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DA4155F-1F12-4BF6-9DEA-B5F4038C67A8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ipe dir="r"/>
    <p:sndAc>
      <p:stSnd>
        <p:snd r:embed="rId13" name="coin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9"/>
            <a:ext cx="9072626" cy="928693"/>
          </a:xfrm>
        </p:spPr>
        <p:txBody>
          <a:bodyPr>
            <a:noAutofit/>
          </a:bodyPr>
          <a:lstStyle/>
          <a:p>
            <a:pPr algn="ctr"/>
            <a:r>
              <a:rPr lang="uk-UA" sz="6000" dirty="0" smtClean="0">
                <a:solidFill>
                  <a:srgbClr val="FF0000"/>
                </a:solidFill>
                <a:latin typeface="Bookman Old Style" pitchFamily="18" charset="0"/>
              </a:rPr>
              <a:t>Безпека вдома</a:t>
            </a:r>
            <a:endParaRPr lang="uk-UA" sz="60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46" y="1643050"/>
            <a:ext cx="5929354" cy="3214710"/>
          </a:xfrm>
        </p:spPr>
        <p:txBody>
          <a:bodyPr>
            <a:normAutofit/>
          </a:bodyPr>
          <a:lstStyle/>
          <a:p>
            <a:pPr algn="ctr"/>
            <a:endParaRPr lang="uk-UA" dirty="0" smtClean="0"/>
          </a:p>
          <a:p>
            <a:pPr algn="ctr"/>
            <a:r>
              <a:rPr lang="uk-UA" i="1" dirty="0" smtClean="0">
                <a:solidFill>
                  <a:srgbClr val="0EE8E8"/>
                </a:solidFill>
                <a:latin typeface="Bookman Old Style" pitchFamily="18" charset="0"/>
              </a:rPr>
              <a:t>Підготувала </a:t>
            </a:r>
          </a:p>
          <a:p>
            <a:pPr algn="ctr"/>
            <a:r>
              <a:rPr lang="uk-UA" i="1" dirty="0" smtClean="0">
                <a:solidFill>
                  <a:srgbClr val="0EE8E8"/>
                </a:solidFill>
                <a:latin typeface="Bookman Old Style" pitchFamily="18" charset="0"/>
              </a:rPr>
              <a:t>вчитель початкових класів</a:t>
            </a:r>
          </a:p>
          <a:p>
            <a:pPr algn="ctr"/>
            <a:r>
              <a:rPr lang="uk-UA" i="1" dirty="0" smtClean="0">
                <a:solidFill>
                  <a:srgbClr val="0EE8E8"/>
                </a:solidFill>
                <a:latin typeface="Bookman Old Style" pitchFamily="18" charset="0"/>
              </a:rPr>
              <a:t> ЗОШ № 1 м. Житомира </a:t>
            </a:r>
          </a:p>
          <a:p>
            <a:pPr algn="ctr"/>
            <a:r>
              <a:rPr lang="uk-UA" b="1" dirty="0" err="1" smtClean="0">
                <a:solidFill>
                  <a:srgbClr val="0EE8E8"/>
                </a:solidFill>
                <a:latin typeface="Bookman Old Style" pitchFamily="18" charset="0"/>
              </a:rPr>
              <a:t>Седель</a:t>
            </a:r>
            <a:r>
              <a:rPr lang="uk-UA" b="1" dirty="0" smtClean="0">
                <a:solidFill>
                  <a:srgbClr val="0EE8E8"/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uk-UA" b="1" i="1" dirty="0" smtClean="0">
                <a:solidFill>
                  <a:srgbClr val="0EE8E8"/>
                </a:solidFill>
                <a:latin typeface="Bookman Old Style" pitchFamily="18" charset="0"/>
              </a:rPr>
              <a:t>Тетяна Василівна</a:t>
            </a:r>
          </a:p>
          <a:p>
            <a:pPr algn="ctr"/>
            <a:endParaRPr lang="uk-UA" dirty="0" smtClean="0">
              <a:solidFill>
                <a:srgbClr val="0EE8E8"/>
              </a:solidFill>
            </a:endParaRPr>
          </a:p>
          <a:p>
            <a:pPr algn="ctr"/>
            <a:r>
              <a:rPr lang="uk-UA" sz="1600" dirty="0" smtClean="0">
                <a:solidFill>
                  <a:srgbClr val="0EE8E8"/>
                </a:solidFill>
              </a:rPr>
              <a:t>2016-2017 </a:t>
            </a:r>
            <a:r>
              <a:rPr lang="uk-UA" sz="1600" dirty="0" err="1" smtClean="0">
                <a:solidFill>
                  <a:srgbClr val="0EE8E8"/>
                </a:solidFill>
              </a:rPr>
              <a:t>н.р</a:t>
            </a:r>
            <a:r>
              <a:rPr lang="uk-UA" sz="1600" dirty="0" smtClean="0">
                <a:solidFill>
                  <a:srgbClr val="0EE8E8"/>
                </a:solidFill>
              </a:rPr>
              <a:t>.</a:t>
            </a:r>
            <a:endParaRPr lang="uk-UA" sz="1600" dirty="0">
              <a:solidFill>
                <a:srgbClr val="0EE8E8"/>
              </a:solidFill>
            </a:endParaRPr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0" y="2000240"/>
            <a:ext cx="3929090" cy="3929090"/>
          </a:xfrm>
          <a:prstGeom prst="wedgeRectCallout">
            <a:avLst>
              <a:gd name="adj1" fmla="val -19742"/>
              <a:gd name="adj2" fmla="val 50136"/>
            </a:avLst>
          </a:prstGeom>
          <a:solidFill>
            <a:srgbClr val="0EE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6" name="Рисунок 5" descr="http://s001.radikal.ru/i196/1208/17/7fd0cffe3b0a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00240"/>
            <a:ext cx="392905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wipe dir="r"/>
    <p:sndAc>
      <p:stSnd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1" y="0"/>
            <a:ext cx="5572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ая выноска 2"/>
          <p:cNvSpPr/>
          <p:nvPr/>
        </p:nvSpPr>
        <p:spPr>
          <a:xfrm>
            <a:off x="1214414" y="4429132"/>
            <a:ext cx="5143536" cy="2214578"/>
          </a:xfrm>
          <a:prstGeom prst="wedgeRectCallout">
            <a:avLst>
              <a:gd name="adj1" fmla="val -21100"/>
              <a:gd name="adj2" fmla="val 51072"/>
            </a:avLst>
          </a:prstGeom>
          <a:solidFill>
            <a:srgbClr val="0EE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Inflate">
              <a:avLst/>
            </a:prstTxWarp>
          </a:bodyPr>
          <a:lstStyle/>
          <a:p>
            <a:pPr algn="ctr"/>
            <a:r>
              <a:rPr lang="uk-UA" sz="3200" b="1" dirty="0" smtClean="0">
                <a:solidFill>
                  <a:srgbClr val="002060"/>
                </a:solidFill>
                <a:latin typeface="Bookman Old Style" pitchFamily="18" charset="0"/>
              </a:rPr>
              <a:t>Не можна користуватися гострими предметами без дозволу дорослих</a:t>
            </a:r>
            <a:r>
              <a:rPr lang="uk-UA" sz="3200" b="1" dirty="0" smtClean="0">
                <a:solidFill>
                  <a:srgbClr val="FFFF00"/>
                </a:solidFill>
                <a:latin typeface="Bookman Old Style" pitchFamily="18" charset="0"/>
              </a:rPr>
              <a:t>.</a:t>
            </a:r>
            <a:endParaRPr lang="uk-UA" sz="32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0"/>
            <a:ext cx="55721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ая выноска 2"/>
          <p:cNvSpPr/>
          <p:nvPr/>
        </p:nvSpPr>
        <p:spPr>
          <a:xfrm>
            <a:off x="1285852" y="4643446"/>
            <a:ext cx="5143536" cy="2000264"/>
          </a:xfrm>
          <a:prstGeom prst="wedgeRectCallout">
            <a:avLst>
              <a:gd name="adj1" fmla="val -20833"/>
              <a:gd name="adj2" fmla="val 51072"/>
            </a:avLst>
          </a:prstGeom>
          <a:solidFill>
            <a:srgbClr val="0EE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Wave1">
              <a:avLst/>
            </a:prstTxWarp>
          </a:bodyPr>
          <a:lstStyle/>
          <a:p>
            <a:pPr algn="ctr"/>
            <a:r>
              <a:rPr lang="uk-UA" sz="3200" b="1" dirty="0" smtClean="0">
                <a:solidFill>
                  <a:srgbClr val="002060"/>
                </a:solidFill>
                <a:latin typeface="Bookman Old Style" pitchFamily="18" charset="0"/>
              </a:rPr>
              <a:t>Не можна допускати дотику паперу</a:t>
            </a:r>
          </a:p>
          <a:p>
            <a:pPr algn="ctr"/>
            <a:r>
              <a:rPr lang="uk-UA" sz="3200" b="1" dirty="0" smtClean="0">
                <a:solidFill>
                  <a:srgbClr val="002060"/>
                </a:solidFill>
                <a:latin typeface="Bookman Old Style" pitchFamily="18" charset="0"/>
              </a:rPr>
              <a:t> чи тканини </a:t>
            </a:r>
          </a:p>
          <a:p>
            <a:pPr algn="ctr"/>
            <a:r>
              <a:rPr lang="uk-UA" sz="3200" b="1" dirty="0" smtClean="0">
                <a:solidFill>
                  <a:srgbClr val="002060"/>
                </a:solidFill>
                <a:latin typeface="Bookman Old Style" pitchFamily="18" charset="0"/>
              </a:rPr>
              <a:t>до настільних ламп.</a:t>
            </a:r>
            <a:r>
              <a:rPr lang="uk-UA" sz="3200" b="1" dirty="0" smtClean="0">
                <a:solidFill>
                  <a:srgbClr val="FFFF00"/>
                </a:solidFill>
                <a:latin typeface="Bookman Old Style" pitchFamily="18" charset="0"/>
              </a:rPr>
              <a:t> </a:t>
            </a:r>
            <a:endParaRPr lang="uk-UA" sz="32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0"/>
            <a:ext cx="57150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ая выноска 2"/>
          <p:cNvSpPr/>
          <p:nvPr/>
        </p:nvSpPr>
        <p:spPr>
          <a:xfrm>
            <a:off x="1285852" y="4643446"/>
            <a:ext cx="5286412" cy="2000264"/>
          </a:xfrm>
          <a:prstGeom prst="wedgeRectCallout">
            <a:avLst>
              <a:gd name="adj1" fmla="val -22132"/>
              <a:gd name="adj2" fmla="val 52500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blipFill>
                  <a:blip r:embed="rId4"/>
                  <a:tile tx="0" ty="0" sx="100000" sy="100000" flip="none" algn="tl"/>
                </a:blipFill>
                <a:effectLst>
                  <a:reflection blurRad="6350" stA="50000" endA="300" endPos="50000" dist="29997" dir="5400000" sy="-100000" algn="bl" rotWithShape="0"/>
                </a:effectLst>
                <a:latin typeface="Bookman Old Style" pitchFamily="18" charset="0"/>
              </a:rPr>
              <a:t>Будь  обережним </a:t>
            </a:r>
          </a:p>
          <a:p>
            <a:pPr algn="ctr"/>
            <a:r>
              <a:rPr lang="uk-UA" sz="3600" b="1" dirty="0" smtClean="0">
                <a:blipFill>
                  <a:blip r:embed="rId4"/>
                  <a:tile tx="0" ty="0" sx="100000" sy="100000" flip="none" algn="tl"/>
                </a:blipFill>
                <a:effectLst>
                  <a:reflection blurRad="6350" stA="50000" endA="300" endPos="50000" dist="29997" dir="5400000" sy="-100000" algn="bl" rotWithShape="0"/>
                </a:effectLst>
                <a:latin typeface="Bookman Old Style" pitchFamily="18" charset="0"/>
              </a:rPr>
              <a:t>на  мокрій </a:t>
            </a:r>
          </a:p>
          <a:p>
            <a:pPr algn="ctr"/>
            <a:r>
              <a:rPr lang="uk-UA" sz="3600" b="1" dirty="0" smtClean="0">
                <a:blipFill>
                  <a:blip r:embed="rId4"/>
                  <a:tile tx="0" ty="0" sx="100000" sy="100000" flip="none" algn="tl"/>
                </a:blipFill>
                <a:effectLst>
                  <a:reflection blurRad="6350" stA="50000" endA="300" endPos="50000" dist="29997" dir="5400000" sy="-100000" algn="bl" rotWithShape="0"/>
                </a:effectLst>
                <a:latin typeface="Bookman Old Style" pitchFamily="18" charset="0"/>
              </a:rPr>
              <a:t>та  слизькій підлозі!</a:t>
            </a:r>
            <a:endParaRPr lang="uk-UA" sz="3600" b="1" dirty="0">
              <a:blipFill>
                <a:blip r:embed="rId4"/>
                <a:tile tx="0" ty="0" sx="100000" sy="100000" flip="none" algn="tl"/>
              </a:blipFill>
              <a:effectLst>
                <a:reflection blurRad="6350" stA="50000" endA="300" endPos="50000" dist="29997" dir="5400000" sy="-100000" algn="bl" rotWithShape="0"/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0"/>
            <a:ext cx="550072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ая выноска 2"/>
          <p:cNvSpPr/>
          <p:nvPr/>
        </p:nvSpPr>
        <p:spPr>
          <a:xfrm>
            <a:off x="1428728" y="4714884"/>
            <a:ext cx="5072098" cy="1928826"/>
          </a:xfrm>
          <a:prstGeom prst="wedgeRectCallout">
            <a:avLst>
              <a:gd name="adj1" fmla="val -20292"/>
              <a:gd name="adj2" fmla="val 51389"/>
            </a:avLst>
          </a:prstGeom>
          <a:solidFill>
            <a:srgbClr val="0EE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Wave1">
              <a:avLst/>
            </a:prstTxWarp>
          </a:bodyPr>
          <a:lstStyle/>
          <a:p>
            <a:pPr algn="ctr"/>
            <a:r>
              <a:rPr lang="uk-UA" sz="3200" b="1" dirty="0" smtClean="0">
                <a:solidFill>
                  <a:srgbClr val="002060"/>
                </a:solidFill>
                <a:latin typeface="Bookman Old Style" pitchFamily="18" charset="0"/>
              </a:rPr>
              <a:t>Ніколи не тягни </a:t>
            </a:r>
          </a:p>
          <a:p>
            <a:pPr algn="ctr"/>
            <a:r>
              <a:rPr lang="uk-UA" sz="3200" b="1" dirty="0" smtClean="0">
                <a:solidFill>
                  <a:srgbClr val="002060"/>
                </a:solidFill>
                <a:latin typeface="Bookman Old Style" pitchFamily="18" charset="0"/>
              </a:rPr>
              <a:t>за шнур, виймаючи штепсель з розетки</a:t>
            </a:r>
            <a:r>
              <a:rPr lang="uk-UA" sz="3200" b="1" dirty="0" smtClean="0">
                <a:solidFill>
                  <a:srgbClr val="CCFF66"/>
                </a:solidFill>
                <a:latin typeface="Bookman Old Style" pitchFamily="18" charset="0"/>
              </a:rPr>
              <a:t>!</a:t>
            </a:r>
            <a:endParaRPr lang="uk-UA" sz="3200" b="1" dirty="0">
              <a:solidFill>
                <a:srgbClr val="CCFF66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9" y="-1"/>
            <a:ext cx="5857916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ая выноска 2"/>
          <p:cNvSpPr/>
          <p:nvPr/>
        </p:nvSpPr>
        <p:spPr>
          <a:xfrm>
            <a:off x="1285852" y="4429132"/>
            <a:ext cx="5429288" cy="2286016"/>
          </a:xfrm>
          <a:prstGeom prst="wedgeRectCallout">
            <a:avLst>
              <a:gd name="adj1" fmla="val -21086"/>
              <a:gd name="adj2" fmla="val 50887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Inflate">
              <a:avLst/>
            </a:prstTxWarp>
          </a:bodyPr>
          <a:lstStyle/>
          <a:p>
            <a:pPr algn="ctr"/>
            <a:r>
              <a:rPr lang="uk-UA" sz="3200" b="1" dirty="0" smtClean="0">
                <a:solidFill>
                  <a:srgbClr val="FFFF00"/>
                </a:solidFill>
                <a:latin typeface="Bookman Old Style" pitchFamily="18" charset="0"/>
              </a:rPr>
              <a:t>Аерозольні балончики та запальнички</a:t>
            </a:r>
          </a:p>
          <a:p>
            <a:pPr algn="ctr"/>
            <a:r>
              <a:rPr lang="uk-UA" sz="3200" b="1" dirty="0" smtClean="0">
                <a:solidFill>
                  <a:srgbClr val="FFFF00"/>
                </a:solidFill>
                <a:latin typeface="Bookman Old Style" pitchFamily="18" charset="0"/>
              </a:rPr>
              <a:t> не можна зберігати біля джерел тепла.</a:t>
            </a:r>
            <a:endParaRPr lang="uk-UA" sz="32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9" y="-1"/>
            <a:ext cx="5929353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ая выноска 2"/>
          <p:cNvSpPr/>
          <p:nvPr/>
        </p:nvSpPr>
        <p:spPr>
          <a:xfrm>
            <a:off x="1285852" y="4643446"/>
            <a:ext cx="5500726" cy="2000264"/>
          </a:xfrm>
          <a:prstGeom prst="wedgeRectCallout">
            <a:avLst>
              <a:gd name="adj1" fmla="val -20345"/>
              <a:gd name="adj2" fmla="val 51072"/>
            </a:avLst>
          </a:prstGeom>
          <a:solidFill>
            <a:srgbClr val="0EE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Wave2">
              <a:avLst/>
            </a:prstTxWarp>
          </a:bodyPr>
          <a:lstStyle/>
          <a:p>
            <a:pPr algn="ctr"/>
            <a:r>
              <a:rPr lang="uk-UA" sz="3600" b="1" dirty="0" smtClean="0">
                <a:solidFill>
                  <a:srgbClr val="002060"/>
                </a:solidFill>
                <a:latin typeface="Bookman Old Style" pitchFamily="18" charset="0"/>
              </a:rPr>
              <a:t>Виходячи з дому, закрий водопровідні крани.</a:t>
            </a:r>
            <a:endParaRPr lang="uk-UA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0"/>
            <a:ext cx="56436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ая выноска 2"/>
          <p:cNvSpPr/>
          <p:nvPr/>
        </p:nvSpPr>
        <p:spPr>
          <a:xfrm>
            <a:off x="1357290" y="4643446"/>
            <a:ext cx="5214974" cy="2000264"/>
          </a:xfrm>
          <a:prstGeom prst="wedgeRectCallout">
            <a:avLst>
              <a:gd name="adj1" fmla="val -21107"/>
              <a:gd name="adj2" fmla="val 50357"/>
            </a:avLst>
          </a:prstGeom>
          <a:solidFill>
            <a:srgbClr val="0EE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Deflate">
              <a:avLst/>
            </a:prstTxWarp>
          </a:bodyPr>
          <a:lstStyle/>
          <a:p>
            <a:pPr algn="ctr"/>
            <a:r>
              <a:rPr lang="uk-UA" sz="3200" b="1" dirty="0" smtClean="0">
                <a:solidFill>
                  <a:srgbClr val="002060"/>
                </a:solidFill>
                <a:latin typeface="Bookman Old Style" pitchFamily="18" charset="0"/>
              </a:rPr>
              <a:t>Будь обережним </a:t>
            </a:r>
          </a:p>
          <a:p>
            <a:pPr algn="ctr"/>
            <a:r>
              <a:rPr lang="uk-UA" sz="3200" b="1" dirty="0" smtClean="0">
                <a:solidFill>
                  <a:srgbClr val="002060"/>
                </a:solidFill>
                <a:latin typeface="Bookman Old Style" pitchFamily="18" charset="0"/>
              </a:rPr>
              <a:t>на балконі чи поруч </a:t>
            </a:r>
          </a:p>
          <a:p>
            <a:pPr algn="ctr"/>
            <a:r>
              <a:rPr lang="uk-UA" sz="3200" b="1" dirty="0" smtClean="0">
                <a:solidFill>
                  <a:srgbClr val="002060"/>
                </a:solidFill>
                <a:latin typeface="Bookman Old Style" pitchFamily="18" charset="0"/>
              </a:rPr>
              <a:t>з відчиненим вікном</a:t>
            </a:r>
            <a:r>
              <a:rPr lang="uk-UA" sz="32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.</a:t>
            </a:r>
            <a:endParaRPr lang="uk-UA" sz="3200" b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0.gstatic.com/images?q=tbn:ANd9GcRz6fW5BP8w-gsLahdagRBWGwEcDtA_ODoBz-DQ2_6ZyJkfsa2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188429" cy="54292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5" y="0"/>
            <a:ext cx="53578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ая выноска 2"/>
          <p:cNvSpPr/>
          <p:nvPr/>
        </p:nvSpPr>
        <p:spPr>
          <a:xfrm>
            <a:off x="1643042" y="4572008"/>
            <a:ext cx="5000660" cy="2071702"/>
          </a:xfrm>
          <a:prstGeom prst="wedgeRectCallout">
            <a:avLst>
              <a:gd name="adj1" fmla="val -20547"/>
              <a:gd name="adj2" fmla="val 50776"/>
            </a:avLst>
          </a:prstGeom>
          <a:solidFill>
            <a:srgbClr val="0EE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uk-UA" sz="3200" b="1" dirty="0" smtClean="0">
                <a:solidFill>
                  <a:srgbClr val="002060"/>
                </a:solidFill>
                <a:latin typeface="Bookman Old Style" pitchFamily="18" charset="0"/>
              </a:rPr>
              <a:t>Якщо  треба піднятися  вгору, перевір  надійність опори.</a:t>
            </a:r>
            <a:endParaRPr lang="uk-UA" sz="32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"/>
            <a:ext cx="56436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ая выноска 2"/>
          <p:cNvSpPr/>
          <p:nvPr/>
        </p:nvSpPr>
        <p:spPr>
          <a:xfrm>
            <a:off x="1500166" y="4643446"/>
            <a:ext cx="5214974" cy="2000264"/>
          </a:xfrm>
          <a:prstGeom prst="wedgeRectCallout">
            <a:avLst>
              <a:gd name="adj1" fmla="val -21103"/>
              <a:gd name="adj2" fmla="val 5035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Deflate">
              <a:avLst/>
            </a:prstTxWarp>
          </a:bodyPr>
          <a:lstStyle/>
          <a:p>
            <a:pPr algn="ctr"/>
            <a:r>
              <a:rPr lang="uk-UA" sz="3600" b="1" dirty="0" smtClean="0">
                <a:solidFill>
                  <a:srgbClr val="C00000"/>
                </a:solidFill>
                <a:latin typeface="Bookman Old Style" pitchFamily="18" charset="0"/>
              </a:rPr>
              <a:t>Не можна запалювати вогонь без дорослих.</a:t>
            </a:r>
            <a:endParaRPr lang="uk-UA" sz="36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320040"/>
            <a:ext cx="4357718" cy="1143000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14290"/>
            <a:ext cx="5214973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3143240" y="2786058"/>
            <a:ext cx="4714908" cy="1714512"/>
          </a:xfrm>
          <a:prstGeom prst="wedgeRectCallout">
            <a:avLst>
              <a:gd name="adj1" fmla="val -20530"/>
              <a:gd name="adj2" fmla="val 503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3071802" y="2714620"/>
            <a:ext cx="5643602" cy="1785950"/>
          </a:xfrm>
          <a:prstGeom prst="wedgeRectCallout">
            <a:avLst>
              <a:gd name="adj1" fmla="val -23141"/>
              <a:gd name="adj2" fmla="val 50500"/>
            </a:avLst>
          </a:prstGeom>
          <a:solidFill>
            <a:srgbClr val="FFFF00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Inflate">
              <a:avLst/>
            </a:prstTxWarp>
            <a:scene3d>
              <a:camera prst="orthographicFront"/>
              <a:lightRig rig="threePt" dir="t"/>
            </a:scene3d>
            <a:sp3d extrusionH="57150">
              <a:bevelT w="50800" h="38100" prst="riblet"/>
            </a:sp3d>
          </a:bodyPr>
          <a:lstStyle/>
          <a:p>
            <a:pPr algn="ctr"/>
            <a:r>
              <a:rPr lang="uk-UA" sz="7200" b="1" dirty="0" smtClean="0">
                <a:solidFill>
                  <a:srgbClr val="FF0000"/>
                </a:solidFill>
                <a:latin typeface="Bookman Old Style" pitchFamily="18" charset="0"/>
              </a:rPr>
              <a:t>Безпека вдома</a:t>
            </a:r>
            <a:endParaRPr lang="uk-UA" sz="7200" dirty="0"/>
          </a:p>
        </p:txBody>
      </p:sp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ая выноска 1"/>
          <p:cNvSpPr/>
          <p:nvPr/>
        </p:nvSpPr>
        <p:spPr>
          <a:xfrm>
            <a:off x="0" y="0"/>
            <a:ext cx="9144000" cy="6858000"/>
          </a:xfrm>
          <a:prstGeom prst="wedgeRectCallout">
            <a:avLst>
              <a:gd name="adj1" fmla="val -20833"/>
              <a:gd name="adj2" fmla="val 50401"/>
            </a:avLst>
          </a:prstGeom>
          <a:solidFill>
            <a:srgbClr val="0EE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9600" b="1" i="1" dirty="0" smtClean="0">
                <a:solidFill>
                  <a:srgbClr val="002060"/>
                </a:solidFill>
                <a:latin typeface="Bookman Old Style" pitchFamily="18" charset="0"/>
              </a:rPr>
              <a:t>Дякую </a:t>
            </a:r>
            <a:endParaRPr lang="uk-UA" sz="9600" b="1" i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uk-UA" sz="9600" b="1" i="1" dirty="0" smtClean="0">
                <a:solidFill>
                  <a:srgbClr val="002060"/>
                </a:solidFill>
                <a:latin typeface="Bookman Old Style" pitchFamily="18" charset="0"/>
              </a:rPr>
              <a:t>за увагу</a:t>
            </a:r>
            <a:endParaRPr lang="uk-UA" sz="9600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ая выноска 1"/>
          <p:cNvSpPr/>
          <p:nvPr/>
        </p:nvSpPr>
        <p:spPr>
          <a:xfrm>
            <a:off x="0" y="0"/>
            <a:ext cx="9144000" cy="6858000"/>
          </a:xfrm>
          <a:prstGeom prst="wedgeRectCallout">
            <a:avLst>
              <a:gd name="adj1" fmla="val -20625"/>
              <a:gd name="adj2" fmla="val 50395"/>
            </a:avLst>
          </a:prstGeom>
          <a:solidFill>
            <a:srgbClr val="0EE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uk-UA" sz="2400" dirty="0" smtClean="0">
              <a:latin typeface="Bookman Old Style" pitchFamily="18" charset="0"/>
            </a:endParaRPr>
          </a:p>
          <a:p>
            <a:pPr algn="ctr"/>
            <a:endParaRPr lang="en-US" sz="2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endParaRPr lang="en-US" sz="2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endParaRPr lang="en-US" sz="2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endParaRPr lang="en-US" sz="2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uk-UA" sz="2400" dirty="0" smtClean="0">
                <a:solidFill>
                  <a:srgbClr val="002060"/>
                </a:solidFill>
                <a:latin typeface="Bookman Old Style" pitchFamily="18" charset="0"/>
              </a:rPr>
              <a:t>В </a:t>
            </a:r>
            <a:r>
              <a:rPr lang="uk-UA" sz="2400" dirty="0" smtClean="0">
                <a:solidFill>
                  <a:srgbClr val="002060"/>
                </a:solidFill>
                <a:latin typeface="Bookman Old Style" pitchFamily="18" charset="0"/>
              </a:rPr>
              <a:t>презентації використано</a:t>
            </a:r>
          </a:p>
          <a:p>
            <a:pPr algn="ctr"/>
            <a:r>
              <a:rPr lang="uk-UA" sz="2400" dirty="0" smtClean="0">
                <a:solidFill>
                  <a:srgbClr val="002060"/>
                </a:solidFill>
                <a:latin typeface="Bookman Old Style" pitchFamily="18" charset="0"/>
              </a:rPr>
              <a:t>картинки за даною темою з </a:t>
            </a:r>
            <a:r>
              <a:rPr lang="uk-UA" sz="2400" dirty="0" err="1" smtClean="0">
                <a:solidFill>
                  <a:srgbClr val="002060"/>
                </a:solidFill>
                <a:latin typeface="Bookman Old Style" pitchFamily="18" charset="0"/>
              </a:rPr>
              <a:t>інтернету</a:t>
            </a:r>
            <a:r>
              <a:rPr lang="uk-UA" sz="2400" dirty="0" smtClean="0">
                <a:solidFill>
                  <a:srgbClr val="002060"/>
                </a:solidFill>
                <a:latin typeface="Bookman Old Style" pitchFamily="18" charset="0"/>
              </a:rPr>
              <a:t>.</a:t>
            </a:r>
            <a:endParaRPr lang="uk-UA" sz="2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20040"/>
            <a:ext cx="5214974" cy="894382"/>
          </a:xfrm>
        </p:spPr>
        <p:txBody>
          <a:bodyPr>
            <a:noAutofit/>
          </a:bodyPr>
          <a:lstStyle/>
          <a:p>
            <a:pPr algn="ctr"/>
            <a:r>
              <a:rPr lang="uk-UA" sz="4000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скляночки без дозволу</a:t>
            </a:r>
            <a:endParaRPr lang="uk-UA" sz="4000" i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0"/>
            <a:ext cx="5357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ая выноска 6"/>
          <p:cNvSpPr/>
          <p:nvPr/>
        </p:nvSpPr>
        <p:spPr>
          <a:xfrm>
            <a:off x="1619672" y="4581128"/>
            <a:ext cx="4929222" cy="2071702"/>
          </a:xfrm>
          <a:prstGeom prst="wedgeRectCallout">
            <a:avLst>
              <a:gd name="adj1" fmla="val -23536"/>
              <a:gd name="adj2" fmla="val 50463"/>
            </a:avLst>
          </a:prstGeom>
          <a:solidFill>
            <a:srgbClr val="0EE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Wave2">
              <a:avLst/>
            </a:prstTxWarp>
          </a:bodyPr>
          <a:lstStyle/>
          <a:p>
            <a:pPr algn="ctr"/>
            <a:r>
              <a:rPr lang="uk-UA" sz="4000" b="1" dirty="0" smtClean="0">
                <a:solidFill>
                  <a:srgbClr val="002060"/>
                </a:solidFill>
                <a:latin typeface="Bookman Old Style" pitchFamily="18" charset="0"/>
              </a:rPr>
              <a:t>Не чіпай скляночки</a:t>
            </a:r>
          </a:p>
          <a:p>
            <a:pPr algn="ctr"/>
            <a:r>
              <a:rPr lang="uk-UA" sz="4000" b="1" dirty="0" smtClean="0">
                <a:solidFill>
                  <a:srgbClr val="002060"/>
                </a:solidFill>
                <a:latin typeface="Bookman Old Style" pitchFamily="18" charset="0"/>
              </a:rPr>
              <a:t> без дозволу.</a:t>
            </a:r>
            <a:endParaRPr lang="uk-UA" sz="4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320040"/>
            <a:ext cx="485778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  <a:latin typeface="Bookman Old Style" pitchFamily="18" charset="0"/>
              </a:rPr>
              <a:t>предметами:</a:t>
            </a:r>
            <a:br>
              <a:rPr lang="uk-UA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uk-UA" i="1" dirty="0" smtClean="0">
                <a:solidFill>
                  <a:srgbClr val="FF0000"/>
                </a:solidFill>
                <a:latin typeface="Bookman Old Style" pitchFamily="18" charset="0"/>
              </a:rPr>
              <a:t>праска, плита, духовка.</a:t>
            </a:r>
            <a:endParaRPr lang="uk-UA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0"/>
            <a:ext cx="5643602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2500298" y="5786454"/>
            <a:ext cx="3500462" cy="684086"/>
          </a:xfrm>
          <a:prstGeom prst="wedgeRectCallout">
            <a:avLst>
              <a:gd name="adj1" fmla="val -21241"/>
              <a:gd name="adj2" fmla="val 49969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1691680" y="4509120"/>
            <a:ext cx="5214974" cy="2071702"/>
          </a:xfrm>
          <a:prstGeom prst="wedgeRectCallout">
            <a:avLst>
              <a:gd name="adj1" fmla="val -21100"/>
              <a:gd name="adj2" fmla="val 50962"/>
            </a:avLst>
          </a:prstGeom>
          <a:solidFill>
            <a:srgbClr val="0EE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uk-UA" sz="3200" b="1" dirty="0" smtClean="0">
                <a:solidFill>
                  <a:srgbClr val="002060"/>
                </a:solidFill>
                <a:latin typeface="Bookman Old Style" pitchFamily="18" charset="0"/>
              </a:rPr>
              <a:t>Будь </a:t>
            </a:r>
            <a:r>
              <a:rPr lang="en-US" sz="32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uk-UA" sz="3200" b="1" dirty="0" smtClean="0">
                <a:solidFill>
                  <a:srgbClr val="002060"/>
                </a:solidFill>
                <a:latin typeface="Bookman Old Style" pitchFamily="18" charset="0"/>
              </a:rPr>
              <a:t>обережним </a:t>
            </a:r>
            <a:br>
              <a:rPr lang="uk-UA" sz="32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uk-UA" sz="3200" b="1" dirty="0" smtClean="0">
                <a:solidFill>
                  <a:srgbClr val="002060"/>
                </a:solidFill>
                <a:latin typeface="Bookman Old Style" pitchFamily="18" charset="0"/>
              </a:rPr>
              <a:t>з </a:t>
            </a:r>
            <a:r>
              <a:rPr lang="en-US" sz="32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uk-UA" sz="3200" b="1" dirty="0" smtClean="0">
                <a:solidFill>
                  <a:srgbClr val="002060"/>
                </a:solidFill>
                <a:latin typeface="Bookman Old Style" pitchFamily="18" charset="0"/>
              </a:rPr>
              <a:t>гарячими предметами:</a:t>
            </a:r>
            <a:r>
              <a:rPr lang="en-US" sz="3200" b="1" dirty="0" smtClean="0">
                <a:solidFill>
                  <a:srgbClr val="002060"/>
                </a:solidFill>
                <a:latin typeface="Bookman Old Style" pitchFamily="18" charset="0"/>
              </a:rPr>
              <a:t>  </a:t>
            </a:r>
            <a:r>
              <a:rPr lang="uk-UA" sz="3200" b="1" i="1" dirty="0" smtClean="0">
                <a:solidFill>
                  <a:srgbClr val="002060"/>
                </a:solidFill>
                <a:latin typeface="Bookman Old Style" pitchFamily="18" charset="0"/>
              </a:rPr>
              <a:t>праска, плита, духовка.</a:t>
            </a:r>
            <a:endParaRPr lang="uk-UA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320040"/>
            <a:ext cx="464347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0" dirty="0" smtClean="0">
                <a:ln w="500">
                  <a:solidFill>
                    <a:srgbClr val="C0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Слідкуй,щоб газові крани були закриті.</a:t>
            </a:r>
            <a:endParaRPr lang="uk-UA" b="0" dirty="0">
              <a:ln w="500">
                <a:solidFill>
                  <a:srgbClr val="C00000"/>
                </a:solidFill>
              </a:ln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0"/>
            <a:ext cx="51435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1857356" y="4286256"/>
            <a:ext cx="4714908" cy="2357454"/>
          </a:xfrm>
          <a:prstGeom prst="wedgeRectCallout">
            <a:avLst>
              <a:gd name="adj1" fmla="val -20833"/>
              <a:gd name="adj2" fmla="val 50129"/>
            </a:avLst>
          </a:prstGeom>
          <a:solidFill>
            <a:srgbClr val="0EE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ChevronInverted">
              <a:avLst/>
            </a:prstTxWarp>
          </a:bodyPr>
          <a:lstStyle/>
          <a:p>
            <a:pPr algn="ctr"/>
            <a:r>
              <a:rPr lang="uk-UA" sz="4800" b="1" dirty="0" smtClean="0">
                <a:ln w="500">
                  <a:solidFill>
                    <a:srgbClr val="C0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Слідкуй,щоб</a:t>
            </a:r>
            <a:r>
              <a:rPr lang="uk-UA" sz="4800" b="1" dirty="0" smtClean="0">
                <a:ln w="500">
                  <a:solidFill>
                    <a:srgbClr val="C00000"/>
                  </a:solidFill>
                </a:ln>
                <a:solidFill>
                  <a:srgbClr val="FFFF00"/>
                </a:solidFill>
                <a:latin typeface="Bookman Old Style" pitchFamily="18" charset="0"/>
              </a:rPr>
              <a:t> </a:t>
            </a:r>
            <a:r>
              <a:rPr lang="uk-UA" sz="4800" b="1" dirty="0" smtClean="0">
                <a:ln w="500">
                  <a:solidFill>
                    <a:srgbClr val="C00000"/>
                  </a:solidFill>
                </a:ln>
                <a:solidFill>
                  <a:srgbClr val="FF0000"/>
                </a:solidFill>
                <a:latin typeface="Bookman Old Style" pitchFamily="18" charset="0"/>
              </a:rPr>
              <a:t>газові крани були закриті.</a:t>
            </a:r>
            <a:endParaRPr lang="uk-UA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428604"/>
            <a:ext cx="5000660" cy="1143000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0"/>
            <a:ext cx="5429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ая выноска 5"/>
          <p:cNvSpPr/>
          <p:nvPr/>
        </p:nvSpPr>
        <p:spPr>
          <a:xfrm>
            <a:off x="1571604" y="4572008"/>
            <a:ext cx="5072098" cy="2071702"/>
          </a:xfrm>
          <a:prstGeom prst="wedgeRectCallout">
            <a:avLst>
              <a:gd name="adj1" fmla="val -19951"/>
              <a:gd name="adj2" fmla="val 53611"/>
            </a:avLst>
          </a:prstGeom>
          <a:solidFill>
            <a:srgbClr val="0EE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CanDown">
              <a:avLst/>
            </a:prstTxWarp>
          </a:bodyPr>
          <a:lstStyle/>
          <a:p>
            <a:pPr algn="ctr"/>
            <a:r>
              <a:rPr lang="uk-UA" sz="3200" b="1" dirty="0" smtClean="0">
                <a:solidFill>
                  <a:srgbClr val="FF0000"/>
                </a:solidFill>
                <a:latin typeface="Bookman Old Style" pitchFamily="18" charset="0"/>
              </a:rPr>
              <a:t>Слідкуй, щоб протяг</a:t>
            </a:r>
          </a:p>
          <a:p>
            <a:pPr algn="ctr"/>
            <a:r>
              <a:rPr lang="uk-UA" sz="3200" b="1" dirty="0" smtClean="0">
                <a:solidFill>
                  <a:srgbClr val="FF0000"/>
                </a:solidFill>
                <a:latin typeface="Bookman Old Style" pitchFamily="18" charset="0"/>
              </a:rPr>
              <a:t> чи вода не потушили </a:t>
            </a:r>
            <a:r>
              <a:rPr lang="uk-UA" sz="3200" b="1" dirty="0" err="1" smtClean="0">
                <a:solidFill>
                  <a:srgbClr val="FF0000"/>
                </a:solidFill>
                <a:latin typeface="Bookman Old Style" pitchFamily="18" charset="0"/>
              </a:rPr>
              <a:t>полум</a:t>
            </a:r>
            <a:r>
              <a:rPr lang="en-US" sz="3200" b="1" dirty="0" smtClean="0">
                <a:solidFill>
                  <a:srgbClr val="FF0000"/>
                </a:solidFill>
                <a:latin typeface="Bookman Old Style" pitchFamily="18" charset="0"/>
              </a:rPr>
              <a:t>`</a:t>
            </a:r>
            <a:r>
              <a:rPr lang="uk-UA" sz="3200" b="1" dirty="0" smtClean="0">
                <a:solidFill>
                  <a:srgbClr val="FF0000"/>
                </a:solidFill>
                <a:latin typeface="Bookman Old Style" pitchFamily="18" charset="0"/>
              </a:rPr>
              <a:t>я  газових горілок.</a:t>
            </a:r>
            <a:endParaRPr lang="uk-UA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320040"/>
            <a:ext cx="4429156" cy="1143000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0"/>
            <a:ext cx="464346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1928794" y="4572008"/>
            <a:ext cx="4286280" cy="2071702"/>
          </a:xfrm>
          <a:prstGeom prst="wedgeRectCallout">
            <a:avLst>
              <a:gd name="adj1" fmla="val -20833"/>
              <a:gd name="adj2" fmla="val 51389"/>
            </a:avLst>
          </a:prstGeom>
          <a:solidFill>
            <a:srgbClr val="0EE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uk-UA" sz="3600" b="1" dirty="0" smtClean="0">
                <a:solidFill>
                  <a:srgbClr val="002060"/>
                </a:solidFill>
                <a:latin typeface="Bookman Old Style" pitchFamily="18" charset="0"/>
              </a:rPr>
              <a:t>Йдучи з дому, виключай </a:t>
            </a:r>
          </a:p>
          <a:p>
            <a:pPr algn="ctr"/>
            <a:r>
              <a:rPr lang="uk-UA" sz="3600" b="1" dirty="0" smtClean="0">
                <a:solidFill>
                  <a:srgbClr val="002060"/>
                </a:solidFill>
                <a:latin typeface="Bookman Old Style" pitchFamily="18" charset="0"/>
              </a:rPr>
              <a:t>усі електричні прибори.</a:t>
            </a:r>
            <a:endParaRPr lang="uk-UA" sz="3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7" y="1"/>
            <a:ext cx="600079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ая выноска 2"/>
          <p:cNvSpPr/>
          <p:nvPr/>
        </p:nvSpPr>
        <p:spPr>
          <a:xfrm>
            <a:off x="1285852" y="4500570"/>
            <a:ext cx="5572164" cy="2214578"/>
          </a:xfrm>
          <a:prstGeom prst="wedgeRectCallout">
            <a:avLst>
              <a:gd name="adj1" fmla="val -20833"/>
              <a:gd name="adj2" fmla="val 49643"/>
            </a:avLst>
          </a:prstGeom>
          <a:solidFill>
            <a:srgbClr val="0EE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CanUp">
              <a:avLst/>
            </a:prstTxWarp>
          </a:bodyPr>
          <a:lstStyle/>
          <a:p>
            <a:pPr algn="ctr"/>
            <a:r>
              <a:rPr lang="uk-UA" sz="3600" b="1" dirty="0" smtClean="0">
                <a:solidFill>
                  <a:srgbClr val="002060"/>
                </a:solidFill>
                <a:latin typeface="Bookman Old Style" pitchFamily="18" charset="0"/>
              </a:rPr>
              <a:t>Не допускай, щоб на електричні прибори попадала вода.</a:t>
            </a:r>
            <a:endParaRPr lang="uk-UA" sz="3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1" y="1"/>
            <a:ext cx="51435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ая выноска 2"/>
          <p:cNvSpPr/>
          <p:nvPr/>
        </p:nvSpPr>
        <p:spPr>
          <a:xfrm>
            <a:off x="1500166" y="4357694"/>
            <a:ext cx="4714908" cy="2286016"/>
          </a:xfrm>
          <a:prstGeom prst="wedgeRectCallout">
            <a:avLst>
              <a:gd name="adj1" fmla="val -20833"/>
              <a:gd name="adj2" fmla="val 51532"/>
            </a:avLst>
          </a:prstGeom>
          <a:solidFill>
            <a:srgbClr val="0EE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HeroicExtremeRightFacing"/>
              <a:lightRig rig="threePt" dir="t"/>
            </a:scene3d>
          </a:bodyPr>
          <a:lstStyle/>
          <a:p>
            <a:pPr algn="ctr"/>
            <a:r>
              <a:rPr lang="uk-UA" sz="3200" b="1" dirty="0" smtClean="0">
                <a:solidFill>
                  <a:srgbClr val="002060"/>
                </a:solidFill>
                <a:latin typeface="Bookman Old Style" pitchFamily="18" charset="0"/>
              </a:rPr>
              <a:t>Не  можна </a:t>
            </a:r>
          </a:p>
          <a:p>
            <a:pPr algn="ctr"/>
            <a:r>
              <a:rPr lang="uk-UA" sz="3200" b="1" dirty="0" smtClean="0">
                <a:solidFill>
                  <a:srgbClr val="002060"/>
                </a:solidFill>
                <a:latin typeface="Bookman Old Style" pitchFamily="18" charset="0"/>
              </a:rPr>
              <a:t>без</a:t>
            </a:r>
            <a:r>
              <a:rPr lang="en-US" sz="32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uk-UA" sz="3200" b="1" dirty="0" smtClean="0">
                <a:solidFill>
                  <a:srgbClr val="002060"/>
                </a:solidFill>
                <a:latin typeface="Bookman Old Style" pitchFamily="18" charset="0"/>
              </a:rPr>
              <a:t> дозволу</a:t>
            </a:r>
            <a:r>
              <a:rPr lang="en-US" sz="32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uk-UA" sz="3200" b="1" dirty="0" smtClean="0">
                <a:solidFill>
                  <a:srgbClr val="002060"/>
                </a:solidFill>
                <a:latin typeface="Bookman Old Style" pitchFamily="18" charset="0"/>
              </a:rPr>
              <a:t>включати електричні прилади.</a:t>
            </a:r>
            <a:endParaRPr lang="uk-UA" sz="32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215</TotalTime>
  <Words>188</Words>
  <Application>Microsoft Office PowerPoint</Application>
  <PresentationFormat>Экран (4:3)</PresentationFormat>
  <Paragraphs>50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Безпека вдома</vt:lpstr>
      <vt:lpstr>Слайд 2</vt:lpstr>
      <vt:lpstr>скляночки без дозволу</vt:lpstr>
      <vt:lpstr>предметами: праска, плита, духовка.</vt:lpstr>
      <vt:lpstr>Слідкуй,щоб газові крани були закриті.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Безпека вдома</dc:title>
  <dc:creator>home</dc:creator>
  <cp:lastModifiedBy>ViP</cp:lastModifiedBy>
  <cp:revision>34</cp:revision>
  <dcterms:created xsi:type="dcterms:W3CDTF">2014-10-27T13:04:08Z</dcterms:created>
  <dcterms:modified xsi:type="dcterms:W3CDTF">2017-09-24T20:35:39Z</dcterms:modified>
</cp:coreProperties>
</file>