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0814" y="1484784"/>
            <a:ext cx="6955558" cy="32932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ДІЄСЛОВО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ПІДГОТУВАЛА: 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ВЧИТЕЛЬ ПОЧАТКОВИХ КЛАСІВ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БОДНАР ЛЮДМИЛА ВАСИЛІВНА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0688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rgbClr val="FF0000"/>
                </a:solidFill>
              </a:rPr>
              <a:t>Безособовими називаються дієслова, що означають дію (або стан), яка реалізується сама по собі, незалежно від діяча (особи чи предмета).</a:t>
            </a:r>
          </a:p>
          <a:p>
            <a:r>
              <a:rPr lang="uk-UA" sz="2800" b="1" i="1" dirty="0" err="1" smtClean="0">
                <a:solidFill>
                  <a:srgbClr val="FF0000"/>
                </a:solidFill>
              </a:rPr>
              <a:t>Н-д</a:t>
            </a:r>
            <a:r>
              <a:rPr lang="uk-UA" sz="2800" b="1" i="1" dirty="0" smtClean="0">
                <a:solidFill>
                  <a:srgbClr val="FF0000"/>
                </a:solidFill>
              </a:rPr>
              <a:t>: вечоріє, смеркає, підмерзає, розвидняється, щастить.</a:t>
            </a:r>
          </a:p>
          <a:p>
            <a:r>
              <a:rPr lang="uk-UA" sz="2800" b="1" i="1" dirty="0" smtClean="0">
                <a:solidFill>
                  <a:srgbClr val="C00000"/>
                </a:solidFill>
              </a:rPr>
              <a:t>Безособові дієслова означають:</a:t>
            </a:r>
          </a:p>
          <a:p>
            <a:r>
              <a:rPr lang="uk-UA" sz="2400" b="1" i="1" dirty="0" smtClean="0">
                <a:solidFill>
                  <a:srgbClr val="7030A0"/>
                </a:solidFill>
              </a:rPr>
              <a:t>    явища природи (розвидняється, підмерзає, світає);</a:t>
            </a:r>
          </a:p>
          <a:p>
            <a:r>
              <a:rPr lang="uk-UA" sz="2400" b="1" i="1" dirty="0" smtClean="0">
                <a:solidFill>
                  <a:srgbClr val="7030A0"/>
                </a:solidFill>
              </a:rPr>
              <a:t>        стихійні явища (замело, занесло, висушило, залило);</a:t>
            </a:r>
          </a:p>
          <a:p>
            <a:r>
              <a:rPr lang="uk-UA" sz="2400" b="1" i="1" dirty="0" smtClean="0">
                <a:solidFill>
                  <a:srgbClr val="7030A0"/>
                </a:solidFill>
              </a:rPr>
              <a:t>            фізичний стан людини або її відчуття (нудить, трусить);</a:t>
            </a:r>
          </a:p>
          <a:p>
            <a:r>
              <a:rPr lang="uk-UA" sz="2400" b="1" i="1" dirty="0" smtClean="0">
                <a:solidFill>
                  <a:srgbClr val="7030A0"/>
                </a:solidFill>
              </a:rPr>
              <a:t>                  психічний стан людини (гнітить, хочеться, не     віриться);</a:t>
            </a:r>
          </a:p>
          <a:p>
            <a:r>
              <a:rPr lang="uk-UA" sz="2400" b="1" i="1" dirty="0" smtClean="0">
                <a:solidFill>
                  <a:srgbClr val="7030A0"/>
                </a:solidFill>
              </a:rPr>
              <a:t>буття, існування, стан або нестачу їх (минулося, не стало);</a:t>
            </a:r>
          </a:p>
          <a:p>
            <a:r>
              <a:rPr lang="uk-UA" sz="2400" b="1" i="1" dirty="0" smtClean="0">
                <a:solidFill>
                  <a:srgbClr val="7030A0"/>
                </a:solidFill>
              </a:rPr>
              <a:t>        випадковість явища, незалежність його від особи (щастить, таланить).</a:t>
            </a:r>
            <a:endParaRPr lang="uk-UA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301208"/>
            <a:ext cx="9144000" cy="15696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b="1" i="1" dirty="0" err="1" smtClean="0"/>
              <a:t>самостійна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частина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мови</a:t>
            </a:r>
            <a:r>
              <a:rPr lang="ru-RU" sz="3200" b="1" i="1" dirty="0" smtClean="0"/>
              <a:t>, </a:t>
            </a:r>
            <a:r>
              <a:rPr lang="ru-RU" sz="3200" b="1" i="1" dirty="0" err="1" smtClean="0"/>
              <a:t>що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вказує</a:t>
            </a:r>
            <a:r>
              <a:rPr lang="ru-RU" sz="3200" b="1" i="1" dirty="0" smtClean="0"/>
              <a:t> на </a:t>
            </a:r>
            <a:r>
              <a:rPr lang="ru-RU" sz="3200" b="1" i="1" dirty="0" err="1" smtClean="0"/>
              <a:t>дію</a:t>
            </a:r>
            <a:r>
              <a:rPr lang="ru-RU" sz="3200" b="1" i="1" dirty="0" smtClean="0"/>
              <a:t> </a:t>
            </a:r>
            <a:r>
              <a:rPr lang="ru-RU" sz="3200" b="1" i="1" dirty="0" err="1" smtClean="0"/>
              <a:t>або</a:t>
            </a:r>
            <a:r>
              <a:rPr lang="ru-RU" sz="3200" b="1" i="1" dirty="0" smtClean="0"/>
              <a:t> стан предмета </a:t>
            </a:r>
            <a:r>
              <a:rPr lang="ru-RU" sz="3200" b="1" i="1" dirty="0" err="1" smtClean="0"/>
              <a:t>і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відповідає</a:t>
            </a:r>
            <a:r>
              <a:rPr lang="ru-RU" sz="3200" b="1" i="1" dirty="0" smtClean="0"/>
              <a:t> на </a:t>
            </a:r>
            <a:r>
              <a:rPr lang="ru-RU" sz="3200" b="1" i="1" dirty="0" err="1" smtClean="0"/>
              <a:t>питання</a:t>
            </a:r>
            <a:r>
              <a:rPr lang="ru-RU" sz="3200" b="1" i="1" dirty="0" smtClean="0"/>
              <a:t> «</a:t>
            </a:r>
            <a:r>
              <a:rPr lang="ru-RU" sz="3200" b="1" i="1" dirty="0" err="1" smtClean="0"/>
              <a:t>що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робити</a:t>
            </a:r>
            <a:r>
              <a:rPr lang="ru-RU" sz="3200" b="1" i="1" dirty="0" smtClean="0"/>
              <a:t>?», «</a:t>
            </a:r>
            <a:r>
              <a:rPr lang="ru-RU" sz="3200" b="1" i="1" dirty="0" err="1" smtClean="0"/>
              <a:t>що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зробити</a:t>
            </a:r>
            <a:r>
              <a:rPr lang="ru-RU" sz="3200" b="1" i="1" dirty="0" smtClean="0"/>
              <a:t>?».</a:t>
            </a:r>
            <a:endParaRPr lang="uk-UA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-1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2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6712"/>
            <a:ext cx="9144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  В українській мові дієслово має 5 типових форм. Ці форми можна розпізнати за характерними закінченнями: </a:t>
            </a:r>
          </a:p>
          <a:p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      неозначена форма (інфінітив): </a:t>
            </a:r>
            <a:r>
              <a:rPr lang="uk-UA" sz="2400" dirty="0" err="1" smtClean="0"/>
              <a:t>писа-ти</a:t>
            </a:r>
            <a:r>
              <a:rPr lang="uk-UA" sz="2400" dirty="0" smtClean="0"/>
              <a:t>, </a:t>
            </a:r>
            <a:r>
              <a:rPr lang="uk-UA" sz="2400" dirty="0" err="1" smtClean="0"/>
              <a:t>говори-ти</a:t>
            </a:r>
            <a:r>
              <a:rPr lang="uk-UA" sz="2400" dirty="0" smtClean="0"/>
              <a:t>, </a:t>
            </a:r>
            <a:r>
              <a:rPr lang="uk-UA" sz="2400" dirty="0" err="1" smtClean="0"/>
              <a:t>літа-ти</a:t>
            </a:r>
            <a:r>
              <a:rPr lang="uk-UA" sz="2400" dirty="0" smtClean="0"/>
              <a:t>, </a:t>
            </a:r>
            <a:r>
              <a:rPr lang="uk-UA" sz="2400" dirty="0" err="1" smtClean="0"/>
              <a:t>гримі-ти</a:t>
            </a:r>
            <a:r>
              <a:rPr lang="uk-UA" sz="2400" dirty="0" smtClean="0"/>
              <a:t>, </a:t>
            </a:r>
            <a:r>
              <a:rPr lang="uk-UA" sz="2400" dirty="0" err="1" smtClean="0"/>
              <a:t>мерзну-ти</a:t>
            </a:r>
            <a:r>
              <a:rPr lang="uk-UA" sz="2400" dirty="0" smtClean="0"/>
              <a:t>, </a:t>
            </a:r>
            <a:r>
              <a:rPr lang="uk-UA" sz="2400" dirty="0" err="1" smtClean="0"/>
              <a:t>дивува-ти</a:t>
            </a:r>
            <a:r>
              <a:rPr lang="uk-UA" sz="2400" dirty="0" smtClean="0"/>
              <a:t>; </a:t>
            </a:r>
            <a:br>
              <a:rPr lang="uk-UA" sz="2400" dirty="0" smtClean="0"/>
            </a:br>
            <a:r>
              <a:rPr lang="uk-UA" sz="2400" dirty="0" smtClean="0"/>
              <a:t>      особова форми: (він) </a:t>
            </a:r>
            <a:r>
              <a:rPr lang="uk-UA" sz="2400" dirty="0" err="1" smtClean="0"/>
              <a:t>пиш-е</a:t>
            </a:r>
            <a:r>
              <a:rPr lang="uk-UA" sz="2400" dirty="0" smtClean="0"/>
              <a:t>, </a:t>
            </a:r>
            <a:r>
              <a:rPr lang="uk-UA" sz="2400" dirty="0" err="1" smtClean="0"/>
              <a:t>писа-в-</a:t>
            </a:r>
            <a:r>
              <a:rPr lang="en-US" sz="2400" dirty="0" smtClean="0"/>
              <a:t>Ø, </a:t>
            </a:r>
            <a:r>
              <a:rPr lang="uk-UA" sz="2400" dirty="0" err="1" smtClean="0"/>
              <a:t>напиш-е</a:t>
            </a:r>
            <a:r>
              <a:rPr lang="uk-UA" sz="2400" dirty="0" smtClean="0"/>
              <a:t>, буде + </a:t>
            </a:r>
            <a:r>
              <a:rPr lang="uk-UA" sz="2400" dirty="0" err="1" smtClean="0"/>
              <a:t>писа-ти</a:t>
            </a:r>
            <a:r>
              <a:rPr lang="uk-UA" sz="2400" dirty="0" smtClean="0"/>
              <a:t>, </a:t>
            </a:r>
            <a:r>
              <a:rPr lang="uk-UA" sz="2400" dirty="0" err="1" smtClean="0"/>
              <a:t>писати-ме</a:t>
            </a:r>
            <a:r>
              <a:rPr lang="uk-UA" sz="2400" dirty="0" smtClean="0"/>
              <a:t>, </a:t>
            </a:r>
            <a:r>
              <a:rPr lang="uk-UA" sz="2400" dirty="0" err="1" smtClean="0"/>
              <a:t>писа-в-</a:t>
            </a:r>
            <a:r>
              <a:rPr lang="en-US" sz="2400" dirty="0" smtClean="0"/>
              <a:t>Ø + </a:t>
            </a:r>
            <a:r>
              <a:rPr lang="uk-UA" sz="2400" dirty="0" smtClean="0"/>
              <a:t>би, хай + </a:t>
            </a:r>
            <a:r>
              <a:rPr lang="uk-UA" sz="2400" dirty="0" err="1" smtClean="0"/>
              <a:t>пиш-е</a:t>
            </a:r>
            <a:r>
              <a:rPr lang="uk-UA" sz="2400" dirty="0" smtClean="0"/>
              <a:t>; </a:t>
            </a:r>
            <a:br>
              <a:rPr lang="uk-UA" sz="2400" dirty="0" smtClean="0"/>
            </a:br>
            <a:r>
              <a:rPr lang="uk-UA" sz="2400" dirty="0" smtClean="0"/>
              <a:t>      дієприкметник: </a:t>
            </a:r>
            <a:r>
              <a:rPr lang="uk-UA" sz="2400" dirty="0" err="1" smtClean="0"/>
              <a:t>пожовті-л-ий</a:t>
            </a:r>
            <a:r>
              <a:rPr lang="uk-UA" sz="2400" dirty="0" smtClean="0"/>
              <a:t>, </a:t>
            </a:r>
            <a:r>
              <a:rPr lang="uk-UA" sz="2400" dirty="0" err="1" smtClean="0"/>
              <a:t>посиві-л-ий</a:t>
            </a:r>
            <a:r>
              <a:rPr lang="uk-UA" sz="2400" dirty="0" smtClean="0"/>
              <a:t>; </a:t>
            </a:r>
            <a:r>
              <a:rPr lang="uk-UA" sz="2400" dirty="0" err="1" smtClean="0"/>
              <a:t>писа-н-ий</a:t>
            </a:r>
            <a:r>
              <a:rPr lang="uk-UA" sz="2400" dirty="0" smtClean="0"/>
              <a:t>, </a:t>
            </a:r>
            <a:r>
              <a:rPr lang="uk-UA" sz="2400" dirty="0" err="1" smtClean="0"/>
              <a:t>підписа-н-ий</a:t>
            </a:r>
            <a:r>
              <a:rPr lang="uk-UA" sz="2400" dirty="0" smtClean="0"/>
              <a:t>; </a:t>
            </a:r>
            <a:r>
              <a:rPr lang="uk-UA" sz="2400" dirty="0" err="1" smtClean="0"/>
              <a:t>залюбл-ен-ий</a:t>
            </a:r>
            <a:r>
              <a:rPr lang="uk-UA" sz="2400" dirty="0" smtClean="0"/>
              <a:t>, </a:t>
            </a:r>
            <a:r>
              <a:rPr lang="uk-UA" sz="2400" dirty="0" err="1" smtClean="0"/>
              <a:t>бач-ен-ий</a:t>
            </a:r>
            <a:r>
              <a:rPr lang="uk-UA" sz="2400" dirty="0" smtClean="0"/>
              <a:t>; </a:t>
            </a:r>
            <a:r>
              <a:rPr lang="uk-UA" sz="2400" dirty="0" err="1" smtClean="0"/>
              <a:t>вими-т-ий</a:t>
            </a:r>
            <a:r>
              <a:rPr lang="uk-UA" sz="2400" dirty="0" smtClean="0"/>
              <a:t>, </a:t>
            </a:r>
            <a:r>
              <a:rPr lang="uk-UA" sz="2400" dirty="0" err="1" smtClean="0"/>
              <a:t>коло-т-ий</a:t>
            </a:r>
            <a:r>
              <a:rPr lang="uk-UA" sz="2400" dirty="0" smtClean="0"/>
              <a:t>; активні           дієприкметники (пишучий) українській мові не притаманні, цю функцію виконують описові конструкції — що (або який) пише. </a:t>
            </a:r>
            <a:br>
              <a:rPr lang="uk-UA" sz="2400" dirty="0" smtClean="0"/>
            </a:br>
            <a:r>
              <a:rPr lang="uk-UA" sz="2400" dirty="0" smtClean="0"/>
              <a:t>безособова на </a:t>
            </a:r>
            <a:r>
              <a:rPr lang="uk-UA" sz="2400" dirty="0" err="1" smtClean="0"/>
              <a:t>-но</a:t>
            </a:r>
            <a:r>
              <a:rPr lang="uk-UA" sz="2400" dirty="0" smtClean="0"/>
              <a:t>/</a:t>
            </a:r>
            <a:r>
              <a:rPr lang="uk-UA" sz="2400" dirty="0" err="1" smtClean="0"/>
              <a:t>-то</a:t>
            </a:r>
            <a:r>
              <a:rPr lang="uk-UA" sz="2400" dirty="0" smtClean="0"/>
              <a:t>: </a:t>
            </a:r>
            <a:r>
              <a:rPr lang="uk-UA" sz="2400" dirty="0" err="1" smtClean="0"/>
              <a:t>написа-но</a:t>
            </a:r>
            <a:r>
              <a:rPr lang="uk-UA" sz="2400" dirty="0" smtClean="0"/>
              <a:t>, </a:t>
            </a:r>
            <a:r>
              <a:rPr lang="uk-UA" sz="2400" dirty="0" err="1" smtClean="0"/>
              <a:t>зробле-но</a:t>
            </a:r>
            <a:r>
              <a:rPr lang="uk-UA" sz="2400" dirty="0" smtClean="0"/>
              <a:t>,</a:t>
            </a:r>
            <a:r>
              <a:rPr lang="uk-UA" sz="2400" dirty="0" err="1" smtClean="0"/>
              <a:t>прожи-то</a:t>
            </a:r>
            <a:r>
              <a:rPr lang="uk-UA" sz="2400" dirty="0" smtClean="0"/>
              <a:t>, </a:t>
            </a:r>
            <a:r>
              <a:rPr lang="uk-UA" sz="2400" dirty="0" err="1" smtClean="0"/>
              <a:t>випи-то</a:t>
            </a:r>
            <a:r>
              <a:rPr lang="uk-UA" sz="2400" dirty="0" smtClean="0"/>
              <a:t>; </a:t>
            </a:r>
            <a:br>
              <a:rPr lang="uk-UA" sz="2400" dirty="0" smtClean="0"/>
            </a:br>
            <a:r>
              <a:rPr lang="uk-UA" sz="2400" dirty="0" smtClean="0"/>
              <a:t>дієприслівник: </a:t>
            </a:r>
            <a:r>
              <a:rPr lang="uk-UA" sz="2400" dirty="0" err="1" smtClean="0"/>
              <a:t>пиш-учи</a:t>
            </a:r>
            <a:r>
              <a:rPr lang="uk-UA" sz="2400" dirty="0" smtClean="0"/>
              <a:t>, </a:t>
            </a:r>
            <a:r>
              <a:rPr lang="uk-UA" sz="2400" dirty="0" err="1" smtClean="0"/>
              <a:t>любл-ячи</a:t>
            </a:r>
            <a:r>
              <a:rPr lang="uk-UA" sz="2400" dirty="0" smtClean="0"/>
              <a:t>, </a:t>
            </a:r>
            <a:r>
              <a:rPr lang="uk-UA" sz="2400" dirty="0" err="1" smtClean="0"/>
              <a:t>підписа-вши</a:t>
            </a:r>
            <a:r>
              <a:rPr lang="uk-UA" sz="2400" dirty="0" smtClean="0"/>
              <a:t>, </a:t>
            </a:r>
            <a:r>
              <a:rPr lang="uk-UA" sz="2400" dirty="0" err="1" smtClean="0"/>
              <a:t>полюби-вши</a:t>
            </a:r>
            <a:r>
              <a:rPr lang="uk-UA" sz="2400" dirty="0" smtClean="0"/>
              <a:t>.</a:t>
            </a:r>
            <a:endParaRPr lang="uk-UA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643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Дієслово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змінюється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1012" y="1988840"/>
            <a:ext cx="552972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асами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родами 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числами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47664" y="2564904"/>
            <a:ext cx="93610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2339752" y="3717032"/>
            <a:ext cx="93610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1403648" y="4725144"/>
            <a:ext cx="936104" cy="415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908720"/>
            <a:ext cx="763284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Дієвідмінювання</a:t>
            </a:r>
          </a:p>
          <a:p>
            <a:pPr algn="ctr"/>
            <a:r>
              <a:rPr lang="uk-UA" sz="2800" dirty="0" smtClean="0"/>
              <a:t>Зміна (відмінювання) дієслів за способами, часами і числами називається </a:t>
            </a:r>
            <a:r>
              <a:rPr lang="uk-UA" sz="2800" b="1" dirty="0" smtClean="0"/>
              <a:t>дієвідмінюванням</a:t>
            </a:r>
            <a:r>
              <a:rPr lang="uk-UA" sz="2800" dirty="0" smtClean="0"/>
              <a:t>.</a:t>
            </a:r>
          </a:p>
          <a:p>
            <a:pPr algn="ctr"/>
            <a:r>
              <a:rPr lang="uk-UA" sz="2800" dirty="0" smtClean="0"/>
              <a:t>До </a:t>
            </a:r>
            <a:r>
              <a:rPr lang="uk-UA" sz="2800" b="1" dirty="0" smtClean="0"/>
              <a:t>І</a:t>
            </a:r>
            <a:r>
              <a:rPr lang="uk-UA" sz="2800" dirty="0" smtClean="0"/>
              <a:t> дієвідміни належать дієслова, які у 3-ій особі множини мають закінчення </a:t>
            </a:r>
            <a:r>
              <a:rPr lang="uk-UA" sz="2800" b="1" dirty="0" err="1" smtClean="0"/>
              <a:t>-уть</a:t>
            </a:r>
            <a:r>
              <a:rPr lang="uk-UA" sz="2800" dirty="0" smtClean="0"/>
              <a:t>, </a:t>
            </a:r>
            <a:r>
              <a:rPr lang="uk-UA" sz="2800" b="1" dirty="0" err="1" smtClean="0"/>
              <a:t>-ють</a:t>
            </a:r>
            <a:r>
              <a:rPr lang="uk-UA" sz="2800" dirty="0" smtClean="0"/>
              <a:t>, до </a:t>
            </a:r>
            <a:r>
              <a:rPr lang="uk-UA" sz="2800" b="1" dirty="0" smtClean="0"/>
              <a:t>ІІ</a:t>
            </a:r>
            <a:r>
              <a:rPr lang="uk-UA" sz="2800" dirty="0" smtClean="0"/>
              <a:t> — з закінченням </a:t>
            </a:r>
            <a:r>
              <a:rPr lang="uk-UA" sz="2800" b="1" dirty="0" err="1" smtClean="0"/>
              <a:t>-ать</a:t>
            </a:r>
            <a:r>
              <a:rPr lang="uk-UA" sz="2800" dirty="0" smtClean="0"/>
              <a:t>, </a:t>
            </a:r>
            <a:r>
              <a:rPr lang="uk-UA" sz="2800" b="1" dirty="0" smtClean="0"/>
              <a:t>-ять</a:t>
            </a:r>
            <a:r>
              <a:rPr lang="uk-UA" sz="2800" dirty="0" smtClean="0"/>
              <a:t>. При дієвідмінювані дієслів можливе чергування приголосних. Дієслово </a:t>
            </a:r>
            <a:r>
              <a:rPr lang="uk-UA" sz="2800" i="1" dirty="0" smtClean="0"/>
              <a:t>бути</a:t>
            </a:r>
            <a:r>
              <a:rPr lang="uk-UA" sz="2800" dirty="0" smtClean="0"/>
              <a:t> у всіх особових формах однини і множини має одну форму — є.</a:t>
            </a:r>
            <a:endParaRPr lang="uk-UA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-7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669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Часи дієслів</a:t>
            </a:r>
          </a:p>
          <a:p>
            <a:pPr algn="ctr"/>
            <a:r>
              <a:rPr lang="uk-UA" b="1" i="1" dirty="0" smtClean="0"/>
              <a:t>В українській мові є чотири часи дієслова: теперішній, минулий і майбутній.</a:t>
            </a:r>
          </a:p>
          <a:p>
            <a:endParaRPr lang="uk-UA" dirty="0" smtClean="0"/>
          </a:p>
          <a:p>
            <a:pPr algn="ctr"/>
            <a:r>
              <a:rPr lang="uk-UA" sz="2800" b="1" i="1" dirty="0" smtClean="0">
                <a:solidFill>
                  <a:schemeClr val="accent3">
                    <a:lumMod val="50000"/>
                  </a:schemeClr>
                </a:solidFill>
              </a:rPr>
              <a:t>Теперішній час означає дію, яка відбувається постійно або в момент мовлення. Дієслова у теперішньому часі завжди недоконаного виду і змінюються за особами й числами.</a:t>
            </a:r>
          </a:p>
          <a:p>
            <a:pPr algn="ctr"/>
            <a:r>
              <a:rPr lang="uk-UA" sz="2800" b="1" i="1" dirty="0" smtClean="0">
                <a:solidFill>
                  <a:schemeClr val="accent6">
                    <a:lumMod val="50000"/>
                  </a:schemeClr>
                </a:solidFill>
              </a:rPr>
              <a:t>Минулий час означає дію, яка відбувалася або відбулася до моменту мовлення про неї. Дієслова минулого часу можуть бути і недоконаного і доконаного виду. Минулий час змінюється за родами і числами.</a:t>
            </a:r>
          </a:p>
          <a:p>
            <a:pPr algn="ctr"/>
            <a:r>
              <a:rPr lang="uk-UA" sz="2800" b="1" i="1" dirty="0" smtClean="0">
                <a:solidFill>
                  <a:srgbClr val="00B050"/>
                </a:solidFill>
              </a:rPr>
              <a:t>Майбутній час означає дію, яка відбувається після мовлення про неї. Майбутній час має три форми: просту доконаного виду (посаджу, зберу), просту недоконаного виду (садитиму, збиратиму) та складену недоконаного виду (буду садити, буду збирати).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285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5</cp:revision>
  <dcterms:created xsi:type="dcterms:W3CDTF">2017-05-08T08:36:51Z</dcterms:created>
  <dcterms:modified xsi:type="dcterms:W3CDTF">2017-05-08T12:52:19Z</dcterms:modified>
</cp:coreProperties>
</file>