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4" r:id="rId8"/>
    <p:sldId id="262" r:id="rId9"/>
    <p:sldId id="263" r:id="rId10"/>
    <p:sldId id="265" r:id="rId11"/>
  </p:sldIdLst>
  <p:sldSz cx="9144000" cy="6858000" type="screen4x3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  <a:srgbClr val="050317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146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1F376-F85A-41E0-927B-5D0C305C3D3A}" type="datetimeFigureOut">
              <a:rPr lang="uk-UA" smtClean="0"/>
              <a:t>25.03.2017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5DA138-2236-4325-9189-6DC3D5B3354F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1F376-F85A-41E0-927B-5D0C305C3D3A}" type="datetimeFigureOut">
              <a:rPr lang="uk-UA" smtClean="0"/>
              <a:t>25.03.2017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5DA138-2236-4325-9189-6DC3D5B3354F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1F376-F85A-41E0-927B-5D0C305C3D3A}" type="datetimeFigureOut">
              <a:rPr lang="uk-UA" smtClean="0"/>
              <a:t>25.03.2017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5DA138-2236-4325-9189-6DC3D5B3354F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1F376-F85A-41E0-927B-5D0C305C3D3A}" type="datetimeFigureOut">
              <a:rPr lang="uk-UA" smtClean="0"/>
              <a:t>25.03.2017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5DA138-2236-4325-9189-6DC3D5B3354F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1F376-F85A-41E0-927B-5D0C305C3D3A}" type="datetimeFigureOut">
              <a:rPr lang="uk-UA" smtClean="0"/>
              <a:t>25.03.2017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5DA138-2236-4325-9189-6DC3D5B3354F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1F376-F85A-41E0-927B-5D0C305C3D3A}" type="datetimeFigureOut">
              <a:rPr lang="uk-UA" smtClean="0"/>
              <a:t>25.03.2017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5DA138-2236-4325-9189-6DC3D5B3354F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1F376-F85A-41E0-927B-5D0C305C3D3A}" type="datetimeFigureOut">
              <a:rPr lang="uk-UA" smtClean="0"/>
              <a:t>25.03.2017</a:t>
            </a:fld>
            <a:endParaRPr lang="uk-UA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5DA138-2236-4325-9189-6DC3D5B3354F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1F376-F85A-41E0-927B-5D0C305C3D3A}" type="datetimeFigureOut">
              <a:rPr lang="uk-UA" smtClean="0"/>
              <a:t>25.03.2017</a:t>
            </a:fld>
            <a:endParaRPr lang="uk-UA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5DA138-2236-4325-9189-6DC3D5B3354F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1F376-F85A-41E0-927B-5D0C305C3D3A}" type="datetimeFigureOut">
              <a:rPr lang="uk-UA" smtClean="0"/>
              <a:t>25.03.2017</a:t>
            </a:fld>
            <a:endParaRPr lang="uk-UA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5DA138-2236-4325-9189-6DC3D5B3354F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1F376-F85A-41E0-927B-5D0C305C3D3A}" type="datetimeFigureOut">
              <a:rPr lang="uk-UA" smtClean="0"/>
              <a:t>25.03.2017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5DA138-2236-4325-9189-6DC3D5B3354F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1F376-F85A-41E0-927B-5D0C305C3D3A}" type="datetimeFigureOut">
              <a:rPr lang="uk-UA" smtClean="0"/>
              <a:t>25.03.2017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5DA138-2236-4325-9189-6DC3D5B3354F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81F376-F85A-41E0-927B-5D0C305C3D3A}" type="datetimeFigureOut">
              <a:rPr lang="uk-UA" smtClean="0"/>
              <a:t>25.03.2017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5DA138-2236-4325-9189-6DC3D5B3354F}" type="slidenum">
              <a:rPr lang="uk-UA" smtClean="0"/>
              <a:t>‹#›</a:t>
            </a:fld>
            <a:endParaRPr lang="uk-U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дощ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3333"/>
            <a:ext cx="9144000" cy="6851336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2204864"/>
            <a:ext cx="7772400" cy="1470025"/>
          </a:xfrm>
        </p:spPr>
        <p:txBody>
          <a:bodyPr/>
          <a:lstStyle/>
          <a:p>
            <a:r>
              <a:rPr lang="uk-UA" dirty="0" smtClean="0">
                <a:solidFill>
                  <a:srgbClr val="FF0000"/>
                </a:solidFill>
                <a:latin typeface="Book Antiqua" pitchFamily="18" charset="0"/>
              </a:rPr>
              <a:t>Історія дощу</a:t>
            </a:r>
            <a:endParaRPr lang="uk-UA" dirty="0">
              <a:solidFill>
                <a:srgbClr val="FF0000"/>
              </a:solidFill>
              <a:latin typeface="Book Antiqua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скачанные файлы (20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068430" cy="6858000"/>
          </a:xfrm>
          <a:prstGeom prst="rect">
            <a:avLst/>
          </a:prstGeom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721499"/>
          </a:xfrm>
        </p:spPr>
        <p:txBody>
          <a:bodyPr>
            <a:normAutofit lnSpcReduction="10000"/>
          </a:bodyPr>
          <a:lstStyle/>
          <a:p>
            <a:pPr fontAlgn="base"/>
            <a:r>
              <a:rPr lang="uk-UA" dirty="0" smtClean="0">
                <a:solidFill>
                  <a:schemeClr val="bg1"/>
                </a:solidFill>
              </a:rPr>
              <a:t>Буває, що замість дощу випадає і град. </a:t>
            </a:r>
          </a:p>
          <a:p>
            <a:pPr fontAlgn="base">
              <a:buNone/>
            </a:pPr>
            <a:r>
              <a:rPr lang="uk-UA" dirty="0" smtClean="0">
                <a:solidFill>
                  <a:schemeClr val="bg1"/>
                </a:solidFill>
              </a:rPr>
              <a:t>    В </a:t>
            </a:r>
            <a:r>
              <a:rPr lang="uk-UA" dirty="0" smtClean="0">
                <a:solidFill>
                  <a:schemeClr val="bg1"/>
                </a:solidFill>
              </a:rPr>
              <a:t> 1986 році в місті </a:t>
            </a:r>
            <a:r>
              <a:rPr lang="uk-UA" dirty="0" err="1" smtClean="0">
                <a:solidFill>
                  <a:schemeClr val="bg1"/>
                </a:solidFill>
              </a:rPr>
              <a:t>Гопалганж</a:t>
            </a:r>
            <a:r>
              <a:rPr lang="uk-UA" dirty="0" smtClean="0">
                <a:solidFill>
                  <a:schemeClr val="bg1"/>
                </a:solidFill>
              </a:rPr>
              <a:t> випав град і став причиною загибелі 92 чоловік, а вага градин досягала одного кілограма і більше.</a:t>
            </a:r>
          </a:p>
          <a:p>
            <a:pPr fontAlgn="base"/>
            <a:r>
              <a:rPr lang="uk-UA" dirty="0" smtClean="0">
                <a:solidFill>
                  <a:schemeClr val="bg1"/>
                </a:solidFill>
              </a:rPr>
              <a:t>Щороку на Землю проливається приблизно 519 000 кубічних кілометрів води у вигляді дощу, а 26460 мм дощу з них падає в  самому дощовому місті світу - </a:t>
            </a:r>
            <a:r>
              <a:rPr lang="uk-UA" dirty="0" err="1" smtClean="0">
                <a:solidFill>
                  <a:schemeClr val="bg1"/>
                </a:solidFill>
              </a:rPr>
              <a:t>Чарапунджі</a:t>
            </a:r>
            <a:r>
              <a:rPr lang="uk-UA" dirty="0" smtClean="0">
                <a:solidFill>
                  <a:schemeClr val="bg1"/>
                </a:solidFill>
              </a:rPr>
              <a:t>.</a:t>
            </a:r>
          </a:p>
          <a:p>
            <a:pPr fontAlgn="base"/>
            <a:r>
              <a:rPr lang="uk-UA" dirty="0" smtClean="0">
                <a:solidFill>
                  <a:schemeClr val="bg1"/>
                </a:solidFill>
              </a:rPr>
              <a:t>Навіть гра в </a:t>
            </a:r>
            <a:r>
              <a:rPr lang="uk-UA" dirty="0" err="1" smtClean="0">
                <a:solidFill>
                  <a:schemeClr val="bg1"/>
                </a:solidFill>
              </a:rPr>
              <a:t>дартс</a:t>
            </a:r>
            <a:r>
              <a:rPr lang="uk-UA" dirty="0" smtClean="0">
                <a:solidFill>
                  <a:schemeClr val="bg1"/>
                </a:solidFill>
              </a:rPr>
              <a:t> з'явилася завдяки дощу.</a:t>
            </a:r>
          </a:p>
          <a:p>
            <a:pPr fontAlgn="base"/>
            <a:r>
              <a:rPr lang="uk-UA" dirty="0" smtClean="0">
                <a:solidFill>
                  <a:schemeClr val="bg1"/>
                </a:solidFill>
              </a:rPr>
              <a:t>В Англії 17 століття синоптика за помилкове передбачення піддавали смертної кари.</a:t>
            </a:r>
          </a:p>
          <a:p>
            <a:endParaRPr lang="uk-UA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23928" y="274638"/>
            <a:ext cx="4762872" cy="6322714"/>
          </a:xfrm>
        </p:spPr>
        <p:txBody>
          <a:bodyPr>
            <a:normAutofit fontScale="90000"/>
          </a:bodyPr>
          <a:lstStyle/>
          <a:p>
            <a:r>
              <a:rPr lang="uk-UA" sz="3600" dirty="0"/>
              <a:t>Дощ - явище природи; опади, що падають з небес у вигляді крапель</a:t>
            </a:r>
            <a:r>
              <a:rPr lang="uk-UA" sz="3600" dirty="0" smtClean="0"/>
              <a:t>.</a:t>
            </a:r>
            <a:r>
              <a:rPr lang="uk-UA" sz="3600" b="1" dirty="0"/>
              <a:t> Дощ</a:t>
            </a:r>
            <a:r>
              <a:rPr lang="uk-UA" sz="3600" dirty="0"/>
              <a:t> - це вода, яка утворюється при конденсації водяної пари, що випадає з хмар і досягає земної поверхні у виді крапель рідини. Діаметр дощових крапель коливається від 0,5 до 6 мм.</a:t>
            </a:r>
          </a:p>
        </p:txBody>
      </p:sp>
      <p:pic>
        <p:nvPicPr>
          <p:cNvPr id="4" name="Содержимое 3" descr="images (16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-1" y="0"/>
            <a:ext cx="3835259" cy="2924944"/>
          </a:xfrm>
        </p:spPr>
      </p:pic>
      <p:pic>
        <p:nvPicPr>
          <p:cNvPr id="5" name="Рисунок 4" descr="скачанные файлы (28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2924944"/>
            <a:ext cx="4032448" cy="3933056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332657"/>
            <a:ext cx="8686800" cy="1944215"/>
          </a:xfrm>
        </p:spPr>
        <p:txBody>
          <a:bodyPr/>
          <a:lstStyle/>
          <a:p>
            <a:r>
              <a:rPr lang="uk-UA" dirty="0"/>
              <a:t>Краплі дрібніше 0,5 мм називаються мрякою. Краплі крупніше 6 мм сильно деформуються і розбиваються при падінні на землю.</a:t>
            </a:r>
          </a:p>
        </p:txBody>
      </p:sp>
      <p:pic>
        <p:nvPicPr>
          <p:cNvPr id="4" name="Рисунок 3" descr="489e18c63b9de8639bf6b7c201af661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2413000"/>
            <a:ext cx="9144000" cy="444500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5865515"/>
          </a:xfrm>
        </p:spPr>
        <p:txBody>
          <a:bodyPr>
            <a:normAutofit fontScale="92500" lnSpcReduction="20000"/>
          </a:bodyPr>
          <a:lstStyle/>
          <a:p>
            <a:pPr algn="ctr">
              <a:buNone/>
            </a:pPr>
            <a:r>
              <a:rPr lang="uk-UA" sz="5800" b="1" dirty="0">
                <a:latin typeface="Book Antiqua" pitchFamily="18" charset="0"/>
              </a:rPr>
              <a:t>Дощ у </a:t>
            </a:r>
            <a:r>
              <a:rPr lang="uk-UA" sz="5800" b="1" dirty="0" smtClean="0">
                <a:latin typeface="Book Antiqua" pitchFamily="18" charset="0"/>
              </a:rPr>
              <a:t>міфології</a:t>
            </a:r>
          </a:p>
          <a:p>
            <a:endParaRPr lang="uk-UA" dirty="0" smtClean="0"/>
          </a:p>
          <a:p>
            <a:pPr>
              <a:buNone/>
            </a:pPr>
            <a:r>
              <a:rPr lang="uk-UA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Згідно </a:t>
            </a:r>
            <a:r>
              <a:rPr lang="uk-UA" dirty="0">
                <a:solidFill>
                  <a:schemeClr val="tx1">
                    <a:lumMod val="85000"/>
                    <a:lumOff val="15000"/>
                  </a:schemeClr>
                </a:solidFill>
              </a:rPr>
              <a:t>з віруваннями різних народів дощ посилають божества дощу (наприклад, для того, щоб вродив врожай). У слов'ян таким богом </a:t>
            </a:r>
            <a:r>
              <a:rPr lang="uk-UA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був Перун, </a:t>
            </a:r>
            <a:r>
              <a:rPr lang="uk-UA" dirty="0">
                <a:solidFill>
                  <a:schemeClr val="tx1">
                    <a:lumMod val="85000"/>
                    <a:lumOff val="15000"/>
                  </a:schemeClr>
                </a:solidFill>
              </a:rPr>
              <a:t>у римській міфології </a:t>
            </a:r>
            <a:r>
              <a:rPr lang="uk-UA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– це Юпітер, </a:t>
            </a:r>
            <a:r>
              <a:rPr lang="uk-UA" dirty="0">
                <a:solidFill>
                  <a:schemeClr val="tx1">
                    <a:lumMod val="85000"/>
                    <a:lumOff val="15000"/>
                  </a:schemeClr>
                </a:solidFill>
              </a:rPr>
              <a:t>у греків - </a:t>
            </a:r>
            <a:r>
              <a:rPr lang="uk-UA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Зевс, </a:t>
            </a:r>
            <a:r>
              <a:rPr lang="uk-UA" dirty="0">
                <a:solidFill>
                  <a:schemeClr val="tx1">
                    <a:lumMod val="85000"/>
                    <a:lumOff val="15000"/>
                  </a:schemeClr>
                </a:solidFill>
              </a:rPr>
              <a:t>у ведичній культурі - </a:t>
            </a:r>
            <a:r>
              <a:rPr lang="uk-UA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Індра</a:t>
            </a:r>
            <a:r>
              <a:rPr lang="uk-UA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. </a:t>
            </a:r>
            <a:r>
              <a:rPr lang="uk-UA" dirty="0">
                <a:solidFill>
                  <a:schemeClr val="tx1">
                    <a:lumMod val="85000"/>
                    <a:lumOff val="15000"/>
                  </a:schemeClr>
                </a:solidFill>
              </a:rPr>
              <a:t>Слід зазначити, що у монотеїстичних релігіях, де поклоняються Верховному </a:t>
            </a:r>
            <a:r>
              <a:rPr lang="uk-UA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Богу над </a:t>
            </a:r>
            <a:r>
              <a:rPr lang="uk-UA" dirty="0">
                <a:solidFill>
                  <a:schemeClr val="tx1">
                    <a:lumMod val="85000"/>
                    <a:lumOff val="15000"/>
                  </a:schemeClr>
                </a:solidFill>
              </a:rPr>
              <a:t>іншими підпорядкованими богами, немає потреби поклонятися богові дощу окремо. Якщо людина поклоняється Верховному Богу, то бог дощу, будучи Його слугою, буде також вдоволений і пошле дощі.</a:t>
            </a:r>
          </a:p>
          <a:p>
            <a:endParaRPr lang="uk-UA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300px-Regnbyg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1" y="0"/>
            <a:ext cx="9144001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>
                <a:solidFill>
                  <a:schemeClr val="bg1"/>
                </a:solidFill>
                <a:latin typeface="Book Antiqua" pitchFamily="18" charset="0"/>
              </a:rPr>
              <a:t>Види дощу</a:t>
            </a:r>
            <a:endParaRPr lang="uk-UA" dirty="0">
              <a:solidFill>
                <a:schemeClr val="bg1"/>
              </a:solidFill>
              <a:latin typeface="Book Antiqu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53136"/>
          </a:xfrm>
        </p:spPr>
        <p:txBody>
          <a:bodyPr>
            <a:normAutofit fontScale="62500" lnSpcReduction="20000"/>
          </a:bodyPr>
          <a:lstStyle/>
          <a:p>
            <a:pPr algn="ctr" fontAlgn="base">
              <a:buNone/>
            </a:pPr>
            <a:r>
              <a:rPr lang="uk-UA" sz="4000" dirty="0">
                <a:solidFill>
                  <a:schemeClr val="bg1"/>
                </a:solidFill>
                <a:latin typeface="Book Antiqua" pitchFamily="18" charset="0"/>
              </a:rPr>
              <a:t>У природі існують різні види дощів</a:t>
            </a:r>
            <a:r>
              <a:rPr lang="uk-UA" sz="4000" dirty="0" smtClean="0">
                <a:latin typeface="Book Antiqua" pitchFamily="18" charset="0"/>
              </a:rPr>
              <a:t>:</a:t>
            </a:r>
          </a:p>
          <a:p>
            <a:pPr fontAlgn="base">
              <a:buFont typeface="Wingdings" pitchFamily="2" charset="2"/>
              <a:buChar char="v"/>
            </a:pPr>
            <a:r>
              <a:rPr lang="uk-UA" sz="4000" dirty="0" smtClean="0">
                <a:solidFill>
                  <a:srgbClr val="FF0000"/>
                </a:solidFill>
                <a:latin typeface="Book Antiqua" pitchFamily="18" charset="0"/>
              </a:rPr>
              <a:t>Звичайний</a:t>
            </a:r>
            <a:r>
              <a:rPr lang="uk-UA" sz="4000" dirty="0">
                <a:solidFill>
                  <a:srgbClr val="FF0000"/>
                </a:solidFill>
                <a:latin typeface="Book Antiqua" pitchFamily="18" charset="0"/>
              </a:rPr>
              <a:t>.</a:t>
            </a:r>
            <a:r>
              <a:rPr lang="uk-UA" sz="4000" dirty="0">
                <a:latin typeface="Book Antiqua" pitchFamily="18" charset="0"/>
              </a:rPr>
              <a:t> </a:t>
            </a:r>
            <a:r>
              <a:rPr lang="uk-UA" sz="4000" dirty="0">
                <a:solidFill>
                  <a:schemeClr val="bg1"/>
                </a:solidFill>
                <a:latin typeface="Book Antiqua" pitchFamily="18" charset="0"/>
              </a:rPr>
              <a:t>Просто дощ без яких-небудь яскраво-виражених ознак. Середня потужність, середня тривалість. Як правило, випадає в теплий період</a:t>
            </a:r>
            <a:r>
              <a:rPr lang="uk-UA" sz="4000" dirty="0">
                <a:latin typeface="Book Antiqua" pitchFamily="18" charset="0"/>
              </a:rPr>
              <a:t>.</a:t>
            </a:r>
          </a:p>
          <a:p>
            <a:pPr fontAlgn="base">
              <a:buFont typeface="Wingdings" pitchFamily="2" charset="2"/>
              <a:buChar char="v"/>
            </a:pPr>
            <a:r>
              <a:rPr lang="uk-UA" sz="4000" dirty="0">
                <a:solidFill>
                  <a:srgbClr val="0070C0"/>
                </a:solidFill>
                <a:latin typeface="Book Antiqua" pitchFamily="18" charset="0"/>
              </a:rPr>
              <a:t>Зливовий</a:t>
            </a:r>
            <a:r>
              <a:rPr lang="uk-UA" sz="4000" dirty="0">
                <a:latin typeface="Book Antiqua" pitchFamily="18" charset="0"/>
              </a:rPr>
              <a:t>. </a:t>
            </a:r>
            <a:r>
              <a:rPr lang="uk-UA" sz="4000" dirty="0">
                <a:solidFill>
                  <a:schemeClr val="bg1">
                    <a:lumMod val="85000"/>
                  </a:schemeClr>
                </a:solidFill>
                <a:latin typeface="Book Antiqua" pitchFamily="18" charset="0"/>
              </a:rPr>
              <a:t>Відрізняється раптовістю і особливої ​​потужністю. За короткий період на землю виливається величезна кількість води. Злива часто супроводжується громом і блискавкою. Зазвичай виникає в кінці весни і влітку.</a:t>
            </a:r>
          </a:p>
          <a:p>
            <a:pPr fontAlgn="base">
              <a:buFont typeface="Wingdings" pitchFamily="2" charset="2"/>
              <a:buChar char="v"/>
            </a:pPr>
            <a:r>
              <a:rPr lang="uk-UA" sz="4000" dirty="0">
                <a:solidFill>
                  <a:schemeClr val="accent6">
                    <a:lumMod val="75000"/>
                  </a:schemeClr>
                </a:solidFill>
                <a:latin typeface="Book Antiqua" pitchFamily="18" charset="0"/>
              </a:rPr>
              <a:t>Затяжний осінній</a:t>
            </a:r>
            <a:r>
              <a:rPr lang="uk-UA" sz="4000" dirty="0">
                <a:latin typeface="Book Antiqua" pitchFamily="18" charset="0"/>
              </a:rPr>
              <a:t>. </a:t>
            </a:r>
            <a:r>
              <a:rPr lang="uk-UA" sz="4000" dirty="0">
                <a:solidFill>
                  <a:schemeClr val="bg1">
                    <a:lumMod val="95000"/>
                  </a:schemeClr>
                </a:solidFill>
                <a:latin typeface="Book Antiqua" pitchFamily="18" charset="0"/>
              </a:rPr>
              <a:t>Такий дощ – ознака осені. Він характеризується винятковою тривалістю – від декількох </a:t>
            </a:r>
            <a:r>
              <a:rPr lang="uk-UA" sz="3800" dirty="0">
                <a:solidFill>
                  <a:schemeClr val="bg1">
                    <a:lumMod val="95000"/>
                  </a:schemeClr>
                </a:solidFill>
                <a:latin typeface="Book Antiqua" pitchFamily="18" charset="0"/>
              </a:rPr>
              <a:t>годин до декількох днів, неквапливістю, зниженою температурою</a:t>
            </a:r>
            <a:r>
              <a:rPr lang="uk-UA" sz="3800" dirty="0" smtClean="0">
                <a:solidFill>
                  <a:schemeClr val="bg1">
                    <a:lumMod val="95000"/>
                  </a:schemeClr>
                </a:solidFill>
                <a:latin typeface="Book Antiqua" pitchFamily="18" charset="0"/>
              </a:rPr>
              <a:t>.</a:t>
            </a:r>
          </a:p>
          <a:p>
            <a:pPr fontAlgn="base">
              <a:buNone/>
            </a:pPr>
            <a:r>
              <a:rPr lang="uk-UA" dirty="0" smtClean="0"/>
              <a:t> </a:t>
            </a:r>
            <a:endParaRPr lang="uk-UA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дощ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52895" cy="6858000"/>
          </a:xfrm>
          <a:prstGeom prst="rect">
            <a:avLst/>
          </a:prstGeom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5793507"/>
          </a:xfrm>
        </p:spPr>
        <p:txBody>
          <a:bodyPr>
            <a:normAutofit fontScale="77500" lnSpcReduction="20000"/>
          </a:bodyPr>
          <a:lstStyle/>
          <a:p>
            <a:pPr fontAlgn="base">
              <a:buFont typeface="Wingdings" pitchFamily="2" charset="2"/>
              <a:buChar char="v"/>
            </a:pPr>
            <a:r>
              <a:rPr lang="uk-UA" sz="3300" dirty="0" smtClean="0">
                <a:solidFill>
                  <a:srgbClr val="C00000"/>
                </a:solidFill>
                <a:latin typeface="Book Antiqua" pitchFamily="18" charset="0"/>
              </a:rPr>
              <a:t>Короткочасний</a:t>
            </a:r>
            <a:r>
              <a:rPr lang="uk-UA" sz="3300" dirty="0" smtClean="0">
                <a:solidFill>
                  <a:srgbClr val="FFFF00"/>
                </a:solidFill>
                <a:latin typeface="Book Antiqua" pitchFamily="18" charset="0"/>
              </a:rPr>
              <a:t>. Основна ознака – швидкоплинність. Різкий  початок і таке ж несподіване закінчення.</a:t>
            </a:r>
          </a:p>
          <a:p>
            <a:pPr fontAlgn="base">
              <a:buFont typeface="Wingdings" pitchFamily="2" charset="2"/>
              <a:buChar char="v"/>
            </a:pPr>
            <a:r>
              <a:rPr lang="uk-UA" sz="3300" dirty="0" smtClean="0">
                <a:solidFill>
                  <a:schemeClr val="accent6">
                    <a:lumMod val="75000"/>
                  </a:schemeClr>
                </a:solidFill>
                <a:latin typeface="Book Antiqua" pitchFamily="18" charset="0"/>
              </a:rPr>
              <a:t>Грибний</a:t>
            </a:r>
            <a:r>
              <a:rPr lang="uk-UA" sz="3300" dirty="0" smtClean="0">
                <a:solidFill>
                  <a:srgbClr val="FFFF00"/>
                </a:solidFill>
                <a:latin typeface="Book Antiqua" pitchFamily="18" charset="0"/>
              </a:rPr>
              <a:t>. Цікаве природне явище – під час дощу продовжує світити сонце. Грибний дощ нетривалий. Вважається, що після нього добре ростуть гриби. У народі такий дощ ще називають «сліпим».</a:t>
            </a:r>
          </a:p>
          <a:p>
            <a:pPr>
              <a:buFont typeface="Wingdings" pitchFamily="2" charset="2"/>
              <a:buChar char="v"/>
            </a:pPr>
            <a:r>
              <a:rPr lang="uk-UA" sz="3300" dirty="0" smtClean="0">
                <a:solidFill>
                  <a:schemeClr val="bg1"/>
                </a:solidFill>
                <a:latin typeface="Book Antiqua" pitchFamily="18" charset="0"/>
              </a:rPr>
              <a:t>Сніговий</a:t>
            </a:r>
            <a:r>
              <a:rPr lang="uk-UA" sz="3300" dirty="0" smtClean="0">
                <a:solidFill>
                  <a:srgbClr val="FFFF00"/>
                </a:solidFill>
                <a:latin typeface="Book Antiqua" pitchFamily="18" charset="0"/>
              </a:rPr>
              <a:t>. Цей дощ часто збігається з першим снігом. Виникає в кінці осені – початку зими.</a:t>
            </a:r>
          </a:p>
          <a:p>
            <a:pPr>
              <a:buFont typeface="Wingdings" pitchFamily="2" charset="2"/>
              <a:buChar char="v"/>
            </a:pPr>
            <a:r>
              <a:rPr lang="uk-UA" sz="3300" dirty="0" smtClean="0">
                <a:solidFill>
                  <a:schemeClr val="accent1">
                    <a:lumMod val="50000"/>
                  </a:schemeClr>
                </a:solidFill>
                <a:latin typeface="Book Antiqua" pitchFamily="18" charset="0"/>
              </a:rPr>
              <a:t>З градом</a:t>
            </a:r>
            <a:r>
              <a:rPr lang="uk-UA" sz="3300" dirty="0" smtClean="0">
                <a:solidFill>
                  <a:srgbClr val="FFFF00"/>
                </a:solidFill>
                <a:latin typeface="Book Antiqua" pitchFamily="18" charset="0"/>
              </a:rPr>
              <a:t>. Незважаючи на крижинки, часом дуже великих розмірів, випадає найчастіше саме влітку, а не взимку. Зазвичай короткочасний, потужний і нерідко небезпечний.</a:t>
            </a:r>
            <a:br>
              <a:rPr lang="uk-UA" sz="3300" dirty="0" smtClean="0">
                <a:solidFill>
                  <a:srgbClr val="FFFF00"/>
                </a:solidFill>
                <a:latin typeface="Book Antiqua" pitchFamily="18" charset="0"/>
              </a:rPr>
            </a:br>
            <a:r>
              <a:rPr lang="uk-UA" sz="3300" dirty="0" smtClean="0">
                <a:solidFill>
                  <a:schemeClr val="tx2">
                    <a:lumMod val="50000"/>
                  </a:schemeClr>
                </a:solidFill>
                <a:latin typeface="Book Antiqua" pitchFamily="18" charset="0"/>
              </a:rPr>
              <a:t>Це основні види дощів, які можна спостерігати щороку в різних регіонах країни</a:t>
            </a:r>
          </a:p>
          <a:p>
            <a:endParaRPr lang="uk-UA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дощ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52895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Різновиди</a:t>
            </a:r>
            <a:endParaRPr lang="uk-UA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5589240"/>
          </a:xfrm>
        </p:spPr>
        <p:txBody>
          <a:bodyPr>
            <a:normAutofit fontScale="92500" lnSpcReduction="10000"/>
          </a:bodyPr>
          <a:lstStyle/>
          <a:p>
            <a:r>
              <a:rPr lang="uk-UA" dirty="0" smtClean="0">
                <a:solidFill>
                  <a:srgbClr val="0000CC"/>
                </a:solidFill>
              </a:rPr>
              <a:t>Дощовиця</a:t>
            </a:r>
          </a:p>
          <a:p>
            <a:r>
              <a:rPr lang="uk-UA" dirty="0" smtClean="0">
                <a:solidFill>
                  <a:srgbClr val="0000CC"/>
                </a:solidFill>
              </a:rPr>
              <a:t>Злива-сильний дощ</a:t>
            </a:r>
          </a:p>
          <a:p>
            <a:r>
              <a:rPr lang="uk-UA" dirty="0" smtClean="0">
                <a:solidFill>
                  <a:srgbClr val="0000CC"/>
                </a:solidFill>
              </a:rPr>
              <a:t>Мряка, мжичка, </a:t>
            </a:r>
            <a:r>
              <a:rPr lang="uk-UA" dirty="0" err="1" smtClean="0">
                <a:solidFill>
                  <a:srgbClr val="0000CC"/>
                </a:solidFill>
              </a:rPr>
              <a:t>мгичка</a:t>
            </a:r>
            <a:r>
              <a:rPr lang="uk-UA" dirty="0" smtClean="0">
                <a:solidFill>
                  <a:srgbClr val="0000CC"/>
                </a:solidFill>
              </a:rPr>
              <a:t>, мрячка, моква, </a:t>
            </a:r>
            <a:r>
              <a:rPr lang="uk-UA" dirty="0" err="1" smtClean="0">
                <a:solidFill>
                  <a:srgbClr val="0000CC"/>
                </a:solidFill>
              </a:rPr>
              <a:t>мжа</a:t>
            </a:r>
            <a:r>
              <a:rPr lang="uk-UA" dirty="0" smtClean="0">
                <a:solidFill>
                  <a:srgbClr val="0000CC"/>
                </a:solidFill>
              </a:rPr>
              <a:t>, </a:t>
            </a:r>
            <a:r>
              <a:rPr lang="uk-UA" dirty="0" err="1" smtClean="0">
                <a:solidFill>
                  <a:srgbClr val="0000CC"/>
                </a:solidFill>
              </a:rPr>
              <a:t>мжиця-дуже</a:t>
            </a:r>
            <a:r>
              <a:rPr lang="uk-UA" dirty="0" smtClean="0">
                <a:solidFill>
                  <a:srgbClr val="0000CC"/>
                </a:solidFill>
              </a:rPr>
              <a:t> дрібний і густий дощ</a:t>
            </a:r>
          </a:p>
          <a:p>
            <a:r>
              <a:rPr lang="uk-UA" sz="3300" dirty="0" err="1" smtClean="0">
                <a:solidFill>
                  <a:srgbClr val="0000CC"/>
                </a:solidFill>
              </a:rPr>
              <a:t>Плова-дощ</a:t>
            </a:r>
            <a:r>
              <a:rPr lang="uk-UA" sz="3300" dirty="0" smtClean="0">
                <a:solidFill>
                  <a:srgbClr val="0000CC"/>
                </a:solidFill>
              </a:rPr>
              <a:t> з бурею</a:t>
            </a:r>
          </a:p>
          <a:p>
            <a:r>
              <a:rPr lang="uk-UA" sz="3300" dirty="0" err="1" smtClean="0">
                <a:solidFill>
                  <a:srgbClr val="0000CC"/>
                </a:solidFill>
              </a:rPr>
              <a:t>Проливень-</a:t>
            </a:r>
            <a:r>
              <a:rPr lang="uk-UA" sz="3300" dirty="0" smtClean="0">
                <a:solidFill>
                  <a:srgbClr val="0000CC"/>
                </a:solidFill>
              </a:rPr>
              <a:t> сильний дощ</a:t>
            </a:r>
          </a:p>
          <a:p>
            <a:r>
              <a:rPr lang="uk-UA" sz="3300" dirty="0" smtClean="0">
                <a:solidFill>
                  <a:srgbClr val="0000CC"/>
                </a:solidFill>
              </a:rPr>
              <a:t>Сльота</a:t>
            </a:r>
          </a:p>
          <a:p>
            <a:r>
              <a:rPr lang="uk-UA" sz="3300" dirty="0" err="1" smtClean="0">
                <a:solidFill>
                  <a:srgbClr val="0000CC"/>
                </a:solidFill>
              </a:rPr>
              <a:t>Хвища</a:t>
            </a:r>
            <a:r>
              <a:rPr lang="uk-UA" sz="3300" dirty="0" smtClean="0">
                <a:solidFill>
                  <a:srgbClr val="0000CC"/>
                </a:solidFill>
              </a:rPr>
              <a:t> </a:t>
            </a:r>
            <a:r>
              <a:rPr lang="uk-UA" sz="3300" dirty="0" err="1" smtClean="0">
                <a:solidFill>
                  <a:srgbClr val="0000CC"/>
                </a:solidFill>
              </a:rPr>
              <a:t>–сильний</a:t>
            </a:r>
            <a:r>
              <a:rPr lang="uk-UA" sz="3300" dirty="0" smtClean="0">
                <a:solidFill>
                  <a:srgbClr val="0000CC"/>
                </a:solidFill>
              </a:rPr>
              <a:t> і холодний дощ</a:t>
            </a:r>
          </a:p>
          <a:p>
            <a:r>
              <a:rPr lang="uk-UA" sz="3300" dirty="0" smtClean="0">
                <a:solidFill>
                  <a:srgbClr val="0000CC"/>
                </a:solidFill>
              </a:rPr>
              <a:t>Хляпавка</a:t>
            </a:r>
          </a:p>
          <a:p>
            <a:r>
              <a:rPr lang="uk-UA" sz="3300" dirty="0" smtClean="0">
                <a:solidFill>
                  <a:srgbClr val="0000CC"/>
                </a:solidFill>
              </a:rPr>
              <a:t>Хлющ,хлюща</a:t>
            </a:r>
          </a:p>
          <a:p>
            <a:r>
              <a:rPr lang="uk-UA" sz="3300" dirty="0" smtClean="0">
                <a:solidFill>
                  <a:srgbClr val="0000CC"/>
                </a:solidFill>
              </a:rPr>
              <a:t>Крижаний дощ</a:t>
            </a:r>
            <a:endParaRPr lang="uk-UA" dirty="0">
              <a:solidFill>
                <a:srgbClr val="0000CC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дощ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30265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>
                <a:solidFill>
                  <a:srgbClr val="7030A0"/>
                </a:solidFill>
                <a:latin typeface="Book Antiqua" pitchFamily="18" charset="0"/>
              </a:rPr>
              <a:t>Вислови про дощ</a:t>
            </a:r>
            <a:endParaRPr lang="uk-UA" dirty="0">
              <a:solidFill>
                <a:srgbClr val="7030A0"/>
              </a:solidFill>
              <a:latin typeface="Book Antiqu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196752"/>
            <a:ext cx="8435280" cy="5328592"/>
          </a:xfrm>
        </p:spPr>
        <p:txBody>
          <a:bodyPr>
            <a:noAutofit/>
          </a:bodyPr>
          <a:lstStyle/>
          <a:p>
            <a:r>
              <a:rPr lang="uk-UA" sz="2000" dirty="0"/>
              <a:t>Сенс життя не в тому, щоб чекати, коли закінчиться гроза, а в тому, щоб вчитися танцювати під дощем. </a:t>
            </a:r>
            <a:r>
              <a:rPr lang="uk-UA" sz="2000" dirty="0" err="1"/>
              <a:t>Vivian</a:t>
            </a:r>
            <a:r>
              <a:rPr lang="uk-UA" sz="2000" dirty="0"/>
              <a:t> </a:t>
            </a:r>
            <a:r>
              <a:rPr lang="uk-UA" sz="2000" dirty="0" err="1"/>
              <a:t>Green</a:t>
            </a:r>
            <a:r>
              <a:rPr lang="uk-UA" sz="2000" dirty="0"/>
              <a:t> </a:t>
            </a:r>
            <a:endParaRPr lang="uk-UA" sz="2000" dirty="0" smtClean="0"/>
          </a:p>
          <a:p>
            <a:r>
              <a:rPr lang="uk-UA" sz="2000" dirty="0" smtClean="0"/>
              <a:t>Дощ </a:t>
            </a:r>
            <a:r>
              <a:rPr lang="uk-UA" sz="2000" dirty="0"/>
              <a:t>не може бути вічним. Ворон (</a:t>
            </a:r>
            <a:r>
              <a:rPr lang="uk-UA" sz="2000" dirty="0" err="1"/>
              <a:t>The</a:t>
            </a:r>
            <a:r>
              <a:rPr lang="uk-UA" sz="2000" dirty="0"/>
              <a:t> </a:t>
            </a:r>
            <a:r>
              <a:rPr lang="uk-UA" sz="2000" dirty="0" err="1"/>
              <a:t>Crow</a:t>
            </a:r>
            <a:r>
              <a:rPr lang="uk-UA" sz="2000" dirty="0"/>
              <a:t>) (1994) </a:t>
            </a:r>
            <a:endParaRPr lang="uk-UA" sz="2000" dirty="0" smtClean="0"/>
          </a:p>
          <a:p>
            <a:r>
              <a:rPr lang="uk-UA" sz="2000" dirty="0" smtClean="0"/>
              <a:t>Коли </a:t>
            </a:r>
            <a:r>
              <a:rPr lang="uk-UA" sz="2000" dirty="0"/>
              <a:t>йде дощ, здається, що ось-ось щось згадається. </a:t>
            </a:r>
            <a:r>
              <a:rPr lang="uk-UA" sz="2000" dirty="0" err="1"/>
              <a:t>Рю</a:t>
            </a:r>
            <a:r>
              <a:rPr lang="uk-UA" sz="2000" dirty="0"/>
              <a:t> </a:t>
            </a:r>
            <a:r>
              <a:rPr lang="uk-UA" sz="2000" dirty="0" err="1"/>
              <a:t>Муракамі</a:t>
            </a:r>
            <a:r>
              <a:rPr lang="uk-UA" sz="2000" dirty="0"/>
              <a:t> </a:t>
            </a:r>
            <a:endParaRPr lang="uk-UA" sz="2000" dirty="0" smtClean="0"/>
          </a:p>
          <a:p>
            <a:r>
              <a:rPr lang="uk-UA" sz="2000" dirty="0" smtClean="0"/>
              <a:t>Якщо </a:t>
            </a:r>
            <a:r>
              <a:rPr lang="uk-UA" sz="2000" dirty="0"/>
              <a:t>б я була дощем, що з'єднує небо і землю, вічно далекі один від одного, змогла б я з'єднати два серця? </a:t>
            </a:r>
            <a:r>
              <a:rPr lang="uk-UA" sz="2000" dirty="0" err="1"/>
              <a:t>Bleach</a:t>
            </a:r>
            <a:r>
              <a:rPr lang="uk-UA" sz="2000" dirty="0"/>
              <a:t> </a:t>
            </a:r>
            <a:endParaRPr lang="uk-UA" sz="2000" dirty="0" smtClean="0"/>
          </a:p>
          <a:p>
            <a:r>
              <a:rPr lang="uk-UA" sz="2000" dirty="0" smtClean="0"/>
              <a:t>Деякі </a:t>
            </a:r>
            <a:r>
              <a:rPr lang="uk-UA" sz="2000" dirty="0"/>
              <a:t>люди насолоджуються дощем, інші просто промокають. Боб </a:t>
            </a:r>
            <a:r>
              <a:rPr lang="uk-UA" sz="2000" dirty="0" err="1"/>
              <a:t>Ділан</a:t>
            </a:r>
            <a:r>
              <a:rPr lang="uk-UA" sz="2000" dirty="0"/>
              <a:t> </a:t>
            </a:r>
            <a:endParaRPr lang="uk-UA" sz="2000" dirty="0" smtClean="0"/>
          </a:p>
          <a:p>
            <a:r>
              <a:rPr lang="uk-UA" sz="2000" dirty="0" smtClean="0"/>
              <a:t>Від </a:t>
            </a:r>
            <a:r>
              <a:rPr lang="uk-UA" sz="2000" dirty="0"/>
              <a:t>дощу ростуть квіти, і він робить равликів щасливими. </a:t>
            </a:r>
            <a:r>
              <a:rPr lang="uk-UA" sz="2000" dirty="0" err="1"/>
              <a:t>Dans</a:t>
            </a:r>
            <a:r>
              <a:rPr lang="uk-UA" sz="2000" dirty="0"/>
              <a:t> </a:t>
            </a:r>
            <a:r>
              <a:rPr lang="uk-UA" sz="2000" dirty="0" err="1" smtClean="0"/>
              <a:t>Paris</a:t>
            </a:r>
            <a:endParaRPr lang="uk-UA" sz="2000" dirty="0" smtClean="0"/>
          </a:p>
          <a:p>
            <a:r>
              <a:rPr lang="uk-UA" sz="2000" dirty="0" smtClean="0"/>
              <a:t> </a:t>
            </a:r>
            <a:r>
              <a:rPr lang="uk-UA" sz="2000" dirty="0"/>
              <a:t>Одного разу почався дощ і не припинявся чотири місяці. За цей час ми дізналися всі види дощу: прямий дощ, косий дощ, горизонтальний дощ, і навіть дощ, який йде знизу вгору. </a:t>
            </a:r>
            <a:r>
              <a:rPr lang="uk-UA" sz="2000" dirty="0" err="1"/>
              <a:t>Форрест</a:t>
            </a:r>
            <a:r>
              <a:rPr lang="uk-UA" sz="2000" dirty="0"/>
              <a:t> </a:t>
            </a:r>
            <a:r>
              <a:rPr lang="uk-UA" sz="2000" dirty="0" err="1"/>
              <a:t>Гамп</a:t>
            </a:r>
            <a:r>
              <a:rPr lang="uk-UA" sz="2000" dirty="0"/>
              <a:t> </a:t>
            </a:r>
            <a:endParaRPr lang="uk-UA" sz="2000" dirty="0" smtClean="0"/>
          </a:p>
          <a:p>
            <a:r>
              <a:rPr lang="uk-UA" sz="2000" dirty="0" smtClean="0"/>
              <a:t>Я</a:t>
            </a:r>
            <a:r>
              <a:rPr lang="uk-UA" sz="2000" dirty="0"/>
              <a:t>, наприклад, дуже люблю, коли в неділю йде дощ. Якось більше відчуваєш затишок. Еріх Марія Ремарк. </a:t>
            </a:r>
            <a:endParaRPr lang="uk-UA" sz="2000" dirty="0" smtClean="0"/>
          </a:p>
          <a:p>
            <a:r>
              <a:rPr lang="uk-UA" sz="2000" dirty="0" smtClean="0"/>
              <a:t>Три </a:t>
            </a:r>
            <a:r>
              <a:rPr lang="uk-UA" sz="2000" dirty="0"/>
              <a:t>товариші Не тулись до стін будівель, щоб уберегтися від дощу. Тебе там наздоженуть самі великі краплі, які зриваються з дахів... Джонатан </a:t>
            </a:r>
            <a:r>
              <a:rPr lang="uk-UA" sz="2000" dirty="0" err="1"/>
              <a:t>Керрол</a:t>
            </a:r>
            <a:endParaRPr lang="uk-UA" sz="20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скачанные файлы (29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8964488" cy="666936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417638"/>
          </a:xfrm>
        </p:spPr>
        <p:txBody>
          <a:bodyPr/>
          <a:lstStyle/>
          <a:p>
            <a:r>
              <a:rPr lang="uk-UA" dirty="0" smtClean="0">
                <a:solidFill>
                  <a:schemeClr val="bg1"/>
                </a:solidFill>
                <a:latin typeface="Book Antiqua" pitchFamily="18" charset="0"/>
              </a:rPr>
              <a:t>Незвичайні історії про дощ</a:t>
            </a:r>
            <a:endParaRPr lang="uk-UA" dirty="0">
              <a:solidFill>
                <a:schemeClr val="bg1"/>
              </a:solidFill>
              <a:latin typeface="Book Antiqu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fontAlgn="base"/>
            <a:r>
              <a:rPr lang="uk-UA" dirty="0" smtClean="0">
                <a:solidFill>
                  <a:schemeClr val="bg1"/>
                </a:solidFill>
              </a:rPr>
              <a:t>В </a:t>
            </a:r>
            <a:r>
              <a:rPr lang="uk-UA" dirty="0">
                <a:solidFill>
                  <a:schemeClr val="bg1"/>
                </a:solidFill>
              </a:rPr>
              <a:t>Таїланді дощі проходять тільки в нічний час, а ось на Кубі тільки під час сієсти</a:t>
            </a:r>
            <a:r>
              <a:rPr lang="uk-UA" dirty="0" smtClean="0">
                <a:solidFill>
                  <a:schemeClr val="bg1"/>
                </a:solidFill>
              </a:rPr>
              <a:t>.</a:t>
            </a:r>
          </a:p>
          <a:p>
            <a:pPr fontAlgn="base"/>
            <a:r>
              <a:rPr lang="uk-UA" dirty="0" smtClean="0"/>
              <a:t> </a:t>
            </a:r>
            <a:r>
              <a:rPr lang="uk-UA" dirty="0">
                <a:solidFill>
                  <a:schemeClr val="bg1"/>
                </a:solidFill>
              </a:rPr>
              <a:t>У штаті Огайо </a:t>
            </a:r>
            <a:r>
              <a:rPr lang="uk-UA" dirty="0"/>
              <a:t>є містечко </a:t>
            </a:r>
            <a:r>
              <a:rPr lang="uk-UA" dirty="0" err="1"/>
              <a:t>Уайнсберг</a:t>
            </a:r>
            <a:r>
              <a:rPr lang="uk-UA" dirty="0"/>
              <a:t>, в якому ось уже протягом ста років саме 29 липня йде дощ. </a:t>
            </a:r>
            <a:r>
              <a:rPr lang="uk-UA" dirty="0" smtClean="0"/>
              <a:t> </a:t>
            </a:r>
          </a:p>
          <a:p>
            <a:pPr fontAlgn="base"/>
            <a:r>
              <a:rPr lang="uk-UA" dirty="0" smtClean="0"/>
              <a:t>У </a:t>
            </a:r>
            <a:r>
              <a:rPr lang="uk-UA" dirty="0"/>
              <a:t>Португалії ж, якщо йде дощ, це вважається поважною причиною не виходити на </a:t>
            </a:r>
            <a:r>
              <a:rPr lang="uk-UA" dirty="0" smtClean="0"/>
              <a:t>роботу.</a:t>
            </a:r>
          </a:p>
          <a:p>
            <a:pPr fontAlgn="base"/>
            <a:r>
              <a:rPr lang="uk-UA" dirty="0" smtClean="0"/>
              <a:t>В </a:t>
            </a:r>
            <a:r>
              <a:rPr lang="uk-UA" dirty="0"/>
              <a:t>Уганді спостерігається 250 грозових днів у році.</a:t>
            </a:r>
          </a:p>
          <a:p>
            <a:pPr fontAlgn="base"/>
            <a:r>
              <a:rPr lang="uk-UA" dirty="0"/>
              <a:t>У Ботсвані </a:t>
            </a:r>
            <a:r>
              <a:rPr lang="uk-UA" dirty="0" smtClean="0"/>
              <a:t>  </a:t>
            </a:r>
            <a:r>
              <a:rPr lang="uk-UA" dirty="0"/>
              <a:t>місцеві гроші мають назву «дощ», а </a:t>
            </a:r>
            <a:r>
              <a:rPr lang="uk-UA" dirty="0">
                <a:solidFill>
                  <a:schemeClr val="bg1"/>
                </a:solidFill>
              </a:rPr>
              <a:t>вітають жителів словом «пулу» - дощ. </a:t>
            </a:r>
            <a:r>
              <a:rPr lang="uk-UA" dirty="0"/>
              <a:t>Але навіть під </a:t>
            </a:r>
            <a:r>
              <a:rPr lang="uk-UA" dirty="0">
                <a:solidFill>
                  <a:schemeClr val="bg1"/>
                </a:solidFill>
              </a:rPr>
              <a:t>дощем можна не виявитися намоченим</a:t>
            </a:r>
            <a:r>
              <a:rPr lang="uk-UA" dirty="0"/>
              <a:t>. І знаєте </a:t>
            </a:r>
            <a:r>
              <a:rPr lang="uk-UA" dirty="0">
                <a:solidFill>
                  <a:schemeClr val="bg1"/>
                </a:solidFill>
              </a:rPr>
              <a:t>де? У пустелі, так як краплі дощу там </a:t>
            </a:r>
            <a:r>
              <a:rPr lang="uk-UA" dirty="0"/>
              <a:t>просто не </a:t>
            </a:r>
            <a:r>
              <a:rPr lang="uk-UA" dirty="0">
                <a:solidFill>
                  <a:schemeClr val="bg1"/>
                </a:solidFill>
              </a:rPr>
              <a:t>долітають до землі, випаровуючись</a:t>
            </a:r>
            <a:r>
              <a:rPr lang="uk-UA" dirty="0"/>
              <a:t> в польоті.</a:t>
            </a:r>
          </a:p>
          <a:p>
            <a:pPr fontAlgn="base"/>
            <a:endParaRPr lang="uk-UA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E1E1E1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</TotalTime>
  <Words>701</Words>
  <Application>Microsoft Office PowerPoint</Application>
  <PresentationFormat>Экран (4:3)</PresentationFormat>
  <Paragraphs>48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Історія дощу</vt:lpstr>
      <vt:lpstr>Дощ - явище природи; опади, що падають з небес у вигляді крапель. Дощ - це вода, яка утворюється при конденсації водяної пари, що випадає з хмар і досягає земної поверхні у виді крапель рідини. Діаметр дощових крапель коливається від 0,5 до 6 мм.</vt:lpstr>
      <vt:lpstr>Слайд 3</vt:lpstr>
      <vt:lpstr>Слайд 4</vt:lpstr>
      <vt:lpstr>Види дощу</vt:lpstr>
      <vt:lpstr>Слайд 6</vt:lpstr>
      <vt:lpstr>Різновиди</vt:lpstr>
      <vt:lpstr>Вислови про дощ</vt:lpstr>
      <vt:lpstr>Незвичайні історії про дощ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Історія дощу</dc:title>
  <dc:creator>RePack by SPecialiST</dc:creator>
  <cp:lastModifiedBy>RePack by SPecialiST</cp:lastModifiedBy>
  <cp:revision>5</cp:revision>
  <dcterms:created xsi:type="dcterms:W3CDTF">2017-03-25T18:51:33Z</dcterms:created>
  <dcterms:modified xsi:type="dcterms:W3CDTF">2017-03-25T19:32:13Z</dcterms:modified>
</cp:coreProperties>
</file>