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64" r:id="rId6"/>
    <p:sldId id="27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EB2C-33B0-49C8-81FA-71143AC0B66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49EA-5F6F-4F4C-8CC2-76B64D2E9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49EA-5F6F-4F4C-8CC2-76B64D2E9B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49EA-5F6F-4F4C-8CC2-76B64D2E9B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1B04-BC34-4FF2-8D58-2D61A119A4E5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1695-9D33-4771-BEC6-F9BED17D58BB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E886-05AF-4018-901F-B42AAAA54C0E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F8DE-503D-466D-A395-6882CA997C9D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B139-748A-4D4D-93EA-26070BBBF9D9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9B7-795E-4724-A48E-66B32FE97AAF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C1E8-37D1-4B88-BFD1-DBFE4F90C1AF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C7B1-00DD-4F31-877A-56EEDB99503C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591-CFF9-4B9C-ADD0-666DAD898F44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6CF-B511-4D03-8ED7-CB943DB91FE3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F77-F1AA-4578-A540-3481CBAB7CE5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0DF6-4AB1-4E00-A93C-EFCC0F0FDC8B}" type="datetime1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5515042" cy="365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984776" cy="23762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АРТ-ТЕРАПІЯ В РОБОТІ </a:t>
            </a:r>
            <a:b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З ПЕРШОКЛАСНИКАМИ </a:t>
            </a:r>
            <a:b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НА ЕТАПІ АДАПТАЦІЇ ДО ШКІЛЬНОГО СЕРЕДОВИЩА</a:t>
            </a:r>
            <a:endParaRPr lang="uk-UA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11960" y="4365104"/>
            <a:ext cx="4608512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Підготувала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учитель початкових класів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Катеринівської ЗОШ І-ІІІ ступенів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Мар’їнського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 району  Донецької області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Кошалковська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Лариса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Іванівна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348880"/>
            <a:ext cx="525658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Казкотерапія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 – метод, що використовує казкову форму для інтеграції особистості, розвитку творчих здібностей, розширення свідомості, вдосконалення взаємодії з навколишнім світом. Тексти казок викликають інтенсивну емоційну реакцію дитини.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07704" y="1556792"/>
            <a:ext cx="4320480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4. КАЗКОТЕРАПІЯ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09120"/>
            <a:ext cx="532859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Казки є основою для формування «морального імунітету» і підтримки «імунної пам'яті». Вони повертають дитину в стан цілісного сприйняття світу. Дають можливість мріяти, активізують творчий потенціал.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2492896"/>
            <a:ext cx="2607943" cy="33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49685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Гра – це одна з форм розвитку психічних функцій і спосіб пізнання дитиною світу дорослих. Дитяча гра забезпечує дитині безпеку, «психічний простір», необхідний для того, щоб проявити і оформити глибинний потенціал душі. Для дитини гра – це природний спосіб </a:t>
            </a: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розповісти про себе, </a:t>
            </a: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свої почуття, думки, </a:t>
            </a: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про свій досвід.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07704" y="1556792"/>
            <a:ext cx="4896544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5. ІГРОВА ТЕРАПІЯ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11</a:t>
            </a:fld>
            <a:endParaRPr lang="ru-RU" sz="20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619" t="12245" r="5130"/>
          <a:stretch>
            <a:fillRect/>
          </a:stretch>
        </p:blipFill>
        <p:spPr bwMode="auto">
          <a:xfrm>
            <a:off x="6012160" y="2276872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3096"/>
            <a:ext cx="3255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2856"/>
            <a:ext cx="80648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БІБЛІОТЕРАПІЯ спрямована на формування особистості читача. Книга - потужний  інструмент, яким  можливо впливати на: мислення дітей,  на їх характер; формування їх поведінки; допомоги у вирішенні проблем.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763688" y="1412776"/>
            <a:ext cx="4896544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6. БІБЛІОТЕРАПІЯ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12</a:t>
            </a:fld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830097" cy="28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4762"/>
          <a:stretch>
            <a:fillRect/>
          </a:stretch>
        </p:blipFill>
        <p:spPr bwMode="auto">
          <a:xfrm>
            <a:off x="4932040" y="3356992"/>
            <a:ext cx="35813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79712" y="1412776"/>
            <a:ext cx="4896544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7. ФОТОТЕРАПІЯ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13</a:t>
            </a:fld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149080"/>
            <a:ext cx="36004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Особливий інтерес викликають слайди, що складаються з фотографій зроблених самими учасниками або членами їх сімей. Як правило, це їхні домашні улюбленці.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1728192" cy="26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060848"/>
            <a:ext cx="828092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Основний зміст фототерапії – створення або сприйняття фотографічних образів, доповнюються їх обговореннями і різними видами творчої діяльності, включаючи образотворче мистецтво, рух, танець, твір історій, казок. Позитивний вплив фотографії на особистість дитини і його відношення з навколишнім світом можуть виявлятися при перегляді і обговоренні фотознімків (слайдів).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065">
            <a:off x="6434388" y="3809173"/>
            <a:ext cx="2285725" cy="257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В арт-терапії діагностичний і власне терапевтичний процеси протікають одночасно за допомогою спонтанної захоплюючої творчості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14</a:t>
            </a:fld>
            <a:endParaRPr lang="ru-RU" sz="20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87824" y="1700808"/>
            <a:ext cx="5832648" cy="214526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Заняття можна проводити не тільки на класних годинах, але і на уроках фізкультури, музики, праці, малювання, а також в групі продовженого дня, враховуючи те, що першокласники майже в повному складі її відвідують. Заняття проводилися раз в тиждень, починаючи з другої чверті.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088232" cy="34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34044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2307838" cy="24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15</a:t>
            </a:fld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ВИСНОВКИ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1520" y="2204864"/>
            <a:ext cx="4320480" cy="418838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Полегшує адаптацію до повсякденного життя та занять у школі.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Знижує пов'язані з навчанням стомлення, негативні емоційні стани та їх прояви.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Сприяє творчому самовираженню, розвитку уяви, естетичного досвіду, практичних навичок образотворчої діяльності, художніх здібностей в цілому.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351"/>
          <a:stretch>
            <a:fillRect/>
          </a:stretch>
        </p:blipFill>
        <p:spPr bwMode="auto">
          <a:xfrm>
            <a:off x="4644008" y="2780928"/>
            <a:ext cx="4176464" cy="318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2123728" y="980728"/>
            <a:ext cx="6768752" cy="122586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002060"/>
                </a:solidFill>
                <a:latin typeface="Arial Narrow" pitchFamily="34" charset="0"/>
              </a:rPr>
              <a:t>Досвід показує ефективність застосування арт-терапії в роботі з дітьми. Про це кажуть наступні позитивні ефекти, які викликає арт-терапія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877272"/>
            <a:ext cx="26106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http://my-files.ru/05zrug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6237312"/>
            <a:ext cx="26314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http://my-files.ru/np27ql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408712" cy="108012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</a:rPr>
              <a:t>АКТУАЛЬНІСТЬ РОБОТИ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628800"/>
            <a:ext cx="8352928" cy="4631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uk-UA" sz="2400" b="1" i="1" dirty="0" smtClean="0">
                <a:solidFill>
                  <a:srgbClr val="002060"/>
                </a:solidFill>
                <a:latin typeface="Arial Narrow" pitchFamily="34" charset="0"/>
              </a:rPr>
              <a:t>Арт-терапія дозволяє вирішити завдання:</a:t>
            </a:r>
            <a:endParaRPr lang="uk-UA" sz="2200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Знижує пов'язані з навчанням стомлення, негативні емоційні стани та їх прояви.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Більш успішно створити позитивний емоційний настрій у класі.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Сприяє створенню відносин взаємного прийняття, </a:t>
            </a:r>
            <a:r>
              <a:rPr lang="uk-UA" sz="2200" b="1" i="1" dirty="0" err="1" smtClean="0">
                <a:solidFill>
                  <a:srgbClr val="002060"/>
                </a:solidFill>
                <a:latin typeface="Arial Narrow" pitchFamily="34" charset="0"/>
              </a:rPr>
              <a:t>емпатії</a:t>
            </a: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 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Сприяє творчому самовираженню, розвитку уяви, естетичного досвіду, практичних навичок діяльності.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Вчить першокласників вибудовувати стосунки, засновані на любові і взаємної прихильності і довірі.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200" b="1" i="1" dirty="0" smtClean="0">
                <a:solidFill>
                  <a:srgbClr val="002060"/>
                </a:solidFill>
                <a:latin typeface="Arial Narrow" pitchFamily="34" charset="0"/>
              </a:rPr>
              <a:t>Полегшує адаптацію до повсякденного життя та занять у школі.</a:t>
            </a:r>
            <a:endParaRPr lang="uk-UA" sz="22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2</a:t>
            </a:fld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408712" cy="100811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</a:rPr>
              <a:t>ПРОГРАМА ЗАНЯТЬ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340768"/>
            <a:ext cx="8352928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МЕТА ПРОГРАМИ: інтеграція особистості першокласників, шляхом вивільнення прихованих енергетичних резервів і знаходження оптимальних способів вирішення емоційних проблем.</a:t>
            </a:r>
            <a:endParaRPr lang="uk-UA" sz="20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492896"/>
            <a:ext cx="8352928" cy="3847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ЗАВДАННЯ ПРОГРАМИ:</a:t>
            </a:r>
          </a:p>
          <a:p>
            <a:pPr marL="457200" indent="-457200" algn="just">
              <a:buAutoNum type="arabicPeriod"/>
            </a:pPr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Сприяти творчому самовираженню.</a:t>
            </a:r>
          </a:p>
          <a:p>
            <a:pPr marL="457200" indent="-457200" algn="just">
              <a:buAutoNum type="arabicPeriod"/>
            </a:pPr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Полегшити адаптацію до повсякденного життя та занять у школі. Знизити пов'язані з навчанням стомлення, негативні емоційні стани та їх прояви.</a:t>
            </a:r>
          </a:p>
          <a:p>
            <a:pPr marL="457200" indent="-457200" algn="just">
              <a:buAutoNum type="arabicPeriod"/>
            </a:pPr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Коригувати різні відхилення і порушення особистісного розвитку, спираючись на здоровий потенціал особистості, внутрішні механізми саморегуляції і зцілення.</a:t>
            </a:r>
          </a:p>
          <a:p>
            <a:pPr marL="457200" indent="-457200" algn="just">
              <a:buAutoNum type="arabicPeriod"/>
            </a:pPr>
            <a:r>
              <a:rPr lang="uk-UA" sz="2000" b="1" i="1" dirty="0" smtClean="0">
                <a:solidFill>
                  <a:srgbClr val="002060"/>
                </a:solidFill>
                <a:latin typeface="Arial Narrow" pitchFamily="34" charset="0"/>
              </a:rPr>
              <a:t>Навчити першокласників вибудовувати стосунки, засновані на любові і взаємної прихильності, і тим самим компенсувати їх можливу відсутність у батьківському домі.</a:t>
            </a:r>
            <a:endParaRPr lang="uk-UA" sz="20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276872"/>
          <a:ext cx="8280918" cy="392772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40755"/>
                <a:gridCol w="3709628"/>
                <a:gridCol w="4030535"/>
              </a:tblGrid>
              <a:tr h="357066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Тема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Вид заняття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«Золота осінь»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ізотерапія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, музикальна 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"Складаємо казку"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казкотерапія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, </a:t>
                      </a:r>
                      <a:r>
                        <a:rPr lang="uk-UA" sz="2000" b="1" i="1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71413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«Вільний танець»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тілесно-орієнтова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терапія, музикальна 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"В час дозвілля" 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«В світі казки»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казкотерапія, бібліотерапія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«Подорож в лісову школу»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ізотерапія, спрямована візуалізація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«Будинок для моїх іграшок»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Кольоротерапія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фототерапія, музикальна </a:t>
                      </a: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3570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"Зимові розваги"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056784" cy="1656184"/>
          </a:xfrm>
          <a:custGeom>
            <a:avLst/>
            <a:gdLst>
              <a:gd name="connsiteX0" fmla="*/ 0 w 7056784"/>
              <a:gd name="connsiteY0" fmla="*/ 0 h 2492896"/>
              <a:gd name="connsiteX1" fmla="*/ 7056784 w 7056784"/>
              <a:gd name="connsiteY1" fmla="*/ 0 h 2492896"/>
              <a:gd name="connsiteX2" fmla="*/ 7056784 w 7056784"/>
              <a:gd name="connsiteY2" fmla="*/ 2492896 h 2492896"/>
              <a:gd name="connsiteX3" fmla="*/ 0 w 7056784"/>
              <a:gd name="connsiteY3" fmla="*/ 2492896 h 2492896"/>
              <a:gd name="connsiteX4" fmla="*/ 0 w 7056784"/>
              <a:gd name="connsiteY4" fmla="*/ 0 h 24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784" h="2492896">
                <a:moveTo>
                  <a:pt x="0" y="0"/>
                </a:moveTo>
                <a:lnTo>
                  <a:pt x="7056784" y="0"/>
                </a:lnTo>
                <a:lnTo>
                  <a:pt x="7056784" y="2492896"/>
                </a:lnTo>
                <a:lnTo>
                  <a:pt x="0" y="24928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smtClean="0">
                <a:solidFill>
                  <a:srgbClr val="002060"/>
                </a:solidFill>
                <a:latin typeface="Bookman Old Style" pitchFamily="18" charset="0"/>
              </a:rPr>
              <a:t>ПЛАН ЗАНЯТЬ З РОЗВИТКУ ІНТЕГРАЦІЇ ТА ГАРМОНІЗАЦІЇ ОСОБИСТОСТІ ПЕРШОКЛАСНИКІВ З ВИКОРИСТАННЯМ АРТ-ТЕРАПІЇ.</a:t>
            </a:r>
            <a:endParaRPr lang="uk-UA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2060848"/>
          <a:ext cx="8352928" cy="42062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45458"/>
                <a:gridCol w="3919039"/>
                <a:gridCol w="3888431"/>
              </a:tblGrid>
              <a:tr h="176696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Тема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Вид заняття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Творча робота "Подарю сердечко"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ізотерапія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, музикальна 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53008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Малювання за мотивами казок, обговорення поведінки і мотивів діючих персонажів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ізотерапія</a:t>
                      </a: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, </a:t>
                      </a: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казкотерапія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"Цей дивовижний світ"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фототерапія, музикальна 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13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"В час дозвілля" 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ігротерапія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"Мої улюблені герої казок"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Казкотерапія, бібліотерапія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286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«Весняна пісня»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тілесно-орієнтова терапія, музикальна 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«Наш клас – дружна родина»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ігратерапія, музикальна терапія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  <a:tr h="1766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17</a:t>
                      </a:r>
                      <a:endParaRPr lang="uk-UA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Малювання мандал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ізотерапія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9387" marR="49387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56784" cy="1656184"/>
          </a:xfrm>
          <a:custGeom>
            <a:avLst/>
            <a:gdLst>
              <a:gd name="connsiteX0" fmla="*/ 0 w 7056784"/>
              <a:gd name="connsiteY0" fmla="*/ 0 h 2492896"/>
              <a:gd name="connsiteX1" fmla="*/ 7056784 w 7056784"/>
              <a:gd name="connsiteY1" fmla="*/ 0 h 2492896"/>
              <a:gd name="connsiteX2" fmla="*/ 7056784 w 7056784"/>
              <a:gd name="connsiteY2" fmla="*/ 2492896 h 2492896"/>
              <a:gd name="connsiteX3" fmla="*/ 0 w 7056784"/>
              <a:gd name="connsiteY3" fmla="*/ 2492896 h 2492896"/>
              <a:gd name="connsiteX4" fmla="*/ 0 w 7056784"/>
              <a:gd name="connsiteY4" fmla="*/ 0 h 24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784" h="2492896">
                <a:moveTo>
                  <a:pt x="0" y="0"/>
                </a:moveTo>
                <a:lnTo>
                  <a:pt x="7056784" y="0"/>
                </a:lnTo>
                <a:lnTo>
                  <a:pt x="7056784" y="2492896"/>
                </a:lnTo>
                <a:lnTo>
                  <a:pt x="0" y="24928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smtClean="0">
                <a:solidFill>
                  <a:srgbClr val="002060"/>
                </a:solidFill>
                <a:latin typeface="Bookman Old Style" pitchFamily="18" charset="0"/>
              </a:rPr>
              <a:t>ПЛАН ЗАНЯТЬ З РОЗВИТКУ ІНТЕГРАЦІЇ ТА ГАРМОНІЗАЦІЇ ОСОБИСТОСТІ ПЕРШОКЛАСНИКІВ З ВИКОРИСТАННЯМ АРТ-ТЕРАПІЇ.</a:t>
            </a:r>
            <a:endParaRPr lang="uk-UA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5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75656" y="1412776"/>
            <a:ext cx="7452320" cy="180474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Налаштування на творчість.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Актуалізація візуальних, </a:t>
            </a: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аудиальных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кінестетичних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 відчуттів.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Індивідуальна образотворча робота.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Активізація вербальної і невербальної комунікації.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Рефлексивний аналіз.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31558"/>
            <a:ext cx="2880320" cy="27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ОСНОВНІ ЕТАПИ </a:t>
            </a:r>
            <a:b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ЗАНЯТТЯ АРТ-ТЕРАПІЇ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717032"/>
            <a:ext cx="511256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000"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ЗАКЛЮЧНИЙ ЕТАП передбачає аналіз в безпечній обстановці. Доброзичливі висловлювання, позитивне програмування, підтримка. Атмосфера емоційної теплоти, турботи дозволяє кожній дитині пережити ситуацію успіху. Від цього залежить результат усієї проведеної роботи.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293096"/>
            <a:ext cx="482453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Орієнтуючись по символу, можна знайти шлях до «психологічно не переробленим» у повній мірі в минулому подіям. Малюнки, колажі є прямими повідомленнями несвідомого, які не можуть бути закамуфльовані з такою ж легкістю, як засоби вербальної комунікації.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8825"/>
          <a:stretch>
            <a:fillRect/>
          </a:stretch>
        </p:blipFill>
        <p:spPr bwMode="auto">
          <a:xfrm>
            <a:off x="5436096" y="4149080"/>
            <a:ext cx="3341105" cy="224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1772816"/>
            <a:ext cx="518457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Діти багато малюють. Творчість тісно пов'язана з життям дитини, наповненої багатою грою фантазії і символічною діяльністю. Почуття і емоції виражаються з допомогою символів. Що дає реальну можливість одночасно діагностувати і коригувати виникаючі проблеми. 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3889" t="10207"/>
          <a:stretch>
            <a:fillRect/>
          </a:stretch>
        </p:blipFill>
        <p:spPr bwMode="auto">
          <a:xfrm>
            <a:off x="467544" y="1844824"/>
            <a:ext cx="3096344" cy="23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3275856" y="1196752"/>
            <a:ext cx="3024336" cy="46166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542 w 21600"/>
              <a:gd name="connsiteY2" fmla="*/ 8827 h 21600"/>
              <a:gd name="connsiteX3" fmla="*/ 21542 w 21600"/>
              <a:gd name="connsiteY3" fmla="*/ 12772 h 21600"/>
              <a:gd name="connsiteX4" fmla="*/ 18125 w 21600"/>
              <a:gd name="connsiteY4" fmla="*/ 21599 h 21600"/>
              <a:gd name="connsiteX5" fmla="*/ 3475 w 21600"/>
              <a:gd name="connsiteY5" fmla="*/ 21600 h 21600"/>
              <a:gd name="connsiteX6" fmla="*/ 58 w 21600"/>
              <a:gd name="connsiteY6" fmla="*/ 12773 h 21600"/>
              <a:gd name="connsiteX7" fmla="*/ 58 w 21600"/>
              <a:gd name="connsiteY7" fmla="*/ 8828 h 21600"/>
              <a:gd name="connsiteX8" fmla="*/ 3475 w 21600"/>
              <a:gd name="connsiteY8" fmla="*/ 1 h 21600"/>
              <a:gd name="connsiteX9" fmla="*/ 3475 w 21600"/>
              <a:gd name="connsiteY9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19799" y="0"/>
                  <a:pt x="21236" y="3711"/>
                  <a:pt x="21542" y="8827"/>
                </a:cubicBezTo>
                <a:cubicBezTo>
                  <a:pt x="21620" y="10131"/>
                  <a:pt x="21620" y="11468"/>
                  <a:pt x="21542" y="12772"/>
                </a:cubicBezTo>
                <a:cubicBezTo>
                  <a:pt x="21236" y="17888"/>
                  <a:pt x="19800" y="21599"/>
                  <a:pt x="18125" y="21599"/>
                </a:cubicBezTo>
                <a:lnTo>
                  <a:pt x="3475" y="21600"/>
                </a:lnTo>
                <a:cubicBezTo>
                  <a:pt x="1801" y="21600"/>
                  <a:pt x="364" y="17889"/>
                  <a:pt x="58" y="12773"/>
                </a:cubicBezTo>
                <a:cubicBezTo>
                  <a:pt x="-20" y="11469"/>
                  <a:pt x="-20" y="10132"/>
                  <a:pt x="58" y="8828"/>
                </a:cubicBezTo>
                <a:cubicBezTo>
                  <a:pt x="364" y="3712"/>
                  <a:pt x="1800" y="1"/>
                  <a:pt x="3475" y="1"/>
                </a:cubicBezTo>
                <a:lnTo>
                  <a:pt x="34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1. ІЗОТЕРАПІЯ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7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9"/>
            <a:ext cx="626469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 Це система психоматичної корекції здоров'я дитини за допомогою музично-акустичних впливів. Музика викликає різні терапевтичні ефекти. Її використовують для впливу на самопочуття людини. Розрізняють групову та індивідуальну музикотерапію. Психологічний контакт є важливим перед проведенням заняття. Дитині роз'яснюють цілі, завдання, можливості МТ. 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509120"/>
            <a:ext cx="576064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 У своїй роботі застосовую музику корифеїв класики: Ф. Мендельсона, А </a:t>
            </a: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Вівальді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, Чайковського П.,            Р. </a:t>
            </a: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Шумана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, та </a:t>
            </a:r>
            <a:r>
              <a:rPr lang="uk-UA" sz="2000" b="1" dirty="0" err="1" smtClean="0">
                <a:solidFill>
                  <a:srgbClr val="002060"/>
                </a:solidFill>
                <a:latin typeface="Arial Narrow" pitchFamily="34" charset="0"/>
              </a:rPr>
              <a:t>ін</a:t>
            </a:r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, а також звуки природи. Як правило, музичну терапію доцільно використовувати в комбінації з іншими видами терапії.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556792"/>
            <a:ext cx="2016224" cy="28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знак завершения 4"/>
          <p:cNvSpPr/>
          <p:nvPr/>
        </p:nvSpPr>
        <p:spPr>
          <a:xfrm>
            <a:off x="251520" y="1412776"/>
            <a:ext cx="3960440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2. МУЗИКОТЕРАПІЯ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2376264" cy="22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8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ПРАКТИКА АРТ-ТЕРАПЕВТИЧНОЇ ДІЯЛЬНОСТІ У РОБОТІ З ПЕРШОКЛАСНИКАМИ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532859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 Narrow" pitchFamily="34" charset="0"/>
              </a:rPr>
              <a:t>Танці з'явилися набагато раніше, ніж членороздільна людська мова. Це означає, що рух і жест є первісним і вихідним мовою людства. Глибоко приховані переживання, що знаходяться в підсвідомості, оформляються в нашому тілі у вигляді психічних блоків і м'язових затисків . Танці, в поєднанні з музикотерапією, допомагають висловити свої почуття через жести, рухи і таким чином позбавитися від пригнічених переживань, а отже, і від м'язових затисків, що сприятливо позначається не тільки на емоційному стані дитини, але і на стані організму в цілому.</a:t>
            </a:r>
            <a:endParaRPr lang="uk-UA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07704" y="1556792"/>
            <a:ext cx="6912768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3. ТІЛЕСНО-ОРІЄНТОВАНА ТЕРАПІЯ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z="2000" smtClean="0"/>
              <a:pPr/>
              <a:t>9</a:t>
            </a:fld>
            <a:endParaRPr lang="ru-RU" sz="2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t="9770"/>
          <a:stretch>
            <a:fillRect/>
          </a:stretch>
        </p:blipFill>
        <p:spPr bwMode="auto">
          <a:xfrm>
            <a:off x="5868144" y="2492896"/>
            <a:ext cx="3007617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1167</Words>
  <Application>Microsoft Office PowerPoint</Application>
  <PresentationFormat>Экран (4:3)</PresentationFormat>
  <Paragraphs>140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АРТ-ТЕРАПІЯ В РОБОТІ  З ПЕРШОКЛАСНИКАМИ  НА ЕТАПІ АДАПТАЦІЇ ДО ШКІЛЬНОГО СЕРЕДОВИЩА</vt:lpstr>
      <vt:lpstr>АКТУАЛЬНІСТЬ РОБОТИ</vt:lpstr>
      <vt:lpstr>ПРОГРАМА ЗАНЯТЬ</vt:lpstr>
      <vt:lpstr>ПЛАН ЗАНЯТЬ З РОЗВИТКУ ІНТЕГРАЦІЇ ТА ГАРМОНІЗАЦІЇ ОСОБИСТОСТІ ПЕРШОКЛАСНИКІВ З ВИКОРИСТАННЯМ АРТ-ТЕРАПІЇ.</vt:lpstr>
      <vt:lpstr>ПЛАН ЗАНЯТЬ З РОЗВИТКУ ІНТЕГРАЦІЇ ТА ГАРМОНІЗАЦІЇ ОСОБИСТОСТІ ПЕРШОКЛАСНИКІВ З ВИКОРИСТАННЯМ АРТ-ТЕРАПІЇ.</vt:lpstr>
      <vt:lpstr>ОСНОВНІ ЕТАПИ  ЗАНЯТТЯ АРТ-ТЕРАПІЇ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ПРАКТИКА АРТ-ТЕРАПЕВТИЧНОЇ ДІЯЛЬНОСТІ У РОБОТІ З ПЕРШОКЛАСНИКАМИ</vt:lpstr>
      <vt:lpstr>В арт-терапії діагностичний і власне терапевтичний процеси протікають одночасно за допомогою спонтанної захоплюючої творчості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Admin</cp:lastModifiedBy>
  <cp:revision>59</cp:revision>
  <dcterms:created xsi:type="dcterms:W3CDTF">2013-08-01T08:17:42Z</dcterms:created>
  <dcterms:modified xsi:type="dcterms:W3CDTF">2017-03-09T14:21:56Z</dcterms:modified>
</cp:coreProperties>
</file>