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62" r:id="rId5"/>
    <p:sldId id="264" r:id="rId6"/>
    <p:sldId id="266" r:id="rId7"/>
    <p:sldId id="271" r:id="rId8"/>
    <p:sldId id="267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2683"/>
    <a:srgbClr val="660066"/>
    <a:srgbClr val="6E0E2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7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20.09.2015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&#1050;&#1086;&#1088;&#1086;&#1083;&#1100;%20&#1051;&#1077;&#1074;%202.mp4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&#1041;&#1086;&#1083;&#1100;&#1096;&#1072;&#1103;%20&#1089;&#1077;&#1084;&#1100;&#1103;.mp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5;&#1088;&#1086;&#1089;&#1090;&#1086;&#1082;&#1074;&#1072;&#1096;&#1080;&#1085;&#1086;%20-%20&#1054;&#1090;&#1076;&#1099;&#1093;.mp4" TargetMode="External"/><Relationship Id="rId5" Type="http://schemas.openxmlformats.org/officeDocument/2006/relationships/image" Target="../media/image7.jpeg"/><Relationship Id="rId4" Type="http://schemas.openxmlformats.org/officeDocument/2006/relationships/hyperlink" Target="&#1050;&#1086;&#1088;&#1086;&#1083;&#1100;%20&#1051;&#1077;&#1074;%201.mp4" TargetMode="Externa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&#1050;&#1086;&#1088;&#1086;&#1083;&#1100;%20&#1051;&#1077;&#1074;%202.mp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7954" cy="7935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14348" y="2714620"/>
            <a:ext cx="7143800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Успішна сім</a:t>
            </a:r>
            <a:r>
              <a:rPr lang="en-US" sz="6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nard MT Condensed" pitchFamily="18" charset="0"/>
              </a:rPr>
              <a:t>`</a:t>
            </a:r>
            <a:r>
              <a:rPr lang="uk-UA" sz="60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я:</a:t>
            </a:r>
            <a:endParaRPr lang="ru-RU" sz="6000" dirty="0"/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142844" y="428604"/>
            <a:ext cx="4429156" cy="107157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спокій і злагода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4357686" y="4286256"/>
            <a:ext cx="4643438" cy="107154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відповідальність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428596" y="4357694"/>
            <a:ext cx="3214710" cy="107154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контроль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142844" y="5857892"/>
            <a:ext cx="4643470" cy="100010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взаємодопомога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5000628" y="5857892"/>
            <a:ext cx="3929058" cy="78581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взаємоповага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5643570" y="357166"/>
            <a:ext cx="3286148" cy="1178739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чистота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2571736" y="1571612"/>
            <a:ext cx="4143404" cy="114298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самостійність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714348" y="2714620"/>
            <a:ext cx="7143800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54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Жахлива </a:t>
            </a:r>
            <a:r>
              <a:rPr lang="uk-UA" sz="54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сім</a:t>
            </a:r>
            <a:r>
              <a:rPr lang="en-US" sz="54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rnard MT Condensed" pitchFamily="18" charset="0"/>
              </a:rPr>
              <a:t>`</a:t>
            </a:r>
            <a:r>
              <a:rPr lang="uk-UA" sz="54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я:</a:t>
            </a:r>
            <a:endParaRPr lang="ru-RU" sz="5400" dirty="0"/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142844" y="428604"/>
            <a:ext cx="4429156" cy="1071570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сварки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5643570" y="357166"/>
            <a:ext cx="3286148" cy="1178739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бруд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2571736" y="1571612"/>
            <a:ext cx="4143404" cy="114298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бійки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428596" y="4357694"/>
            <a:ext cx="3214710" cy="107154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Ніхто нічого не робить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4357686" y="4286256"/>
            <a:ext cx="4643438" cy="107154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безконтрольність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1643042" y="5572140"/>
            <a:ext cx="6072230" cy="100010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9C2683">
                <a:alpha val="72157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002060"/>
                </a:solidFill>
              </a:rPr>
              <a:t>безвідповідальність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9600" b="1" dirty="0" smtClean="0">
                <a:solidFill>
                  <a:srgbClr val="660066"/>
                </a:solidFill>
              </a:rPr>
              <a:t>Кросворд</a:t>
            </a:r>
            <a:endParaRPr lang="ru-RU" sz="9600" b="1" dirty="0">
              <a:solidFill>
                <a:srgbClr val="660066"/>
              </a:solidFill>
            </a:endParaRPr>
          </a:p>
        </p:txBody>
      </p:sp>
      <p:graphicFrame>
        <p:nvGraphicFramePr>
          <p:cNvPr id="7" name="Місце для вмісту 6"/>
          <p:cNvGraphicFramePr>
            <a:graphicFrameLocks noGrp="1"/>
          </p:cNvGraphicFramePr>
          <p:nvPr>
            <p:ph idx="1"/>
          </p:nvPr>
        </p:nvGraphicFramePr>
        <p:xfrm>
          <a:off x="1142975" y="1714488"/>
          <a:ext cx="7572421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417455"/>
                <a:gridCol w="592202"/>
                <a:gridCol w="504828"/>
                <a:gridCol w="504828"/>
                <a:gridCol w="504828"/>
              </a:tblGrid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ь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щ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я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Місце для вмісту 6"/>
          <p:cNvGraphicFramePr>
            <a:graphicFrameLocks/>
          </p:cNvGraphicFramePr>
          <p:nvPr/>
        </p:nvGraphicFramePr>
        <p:xfrm>
          <a:off x="1142976" y="1714488"/>
          <a:ext cx="7572421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417455"/>
                <a:gridCol w="592202"/>
                <a:gridCol w="504828"/>
                <a:gridCol w="504828"/>
                <a:gridCol w="504828"/>
              </a:tblGrid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і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ь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щ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я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Місце для вмісту 6"/>
          <p:cNvGraphicFramePr>
            <a:graphicFrameLocks/>
          </p:cNvGraphicFramePr>
          <p:nvPr/>
        </p:nvGraphicFramePr>
        <p:xfrm>
          <a:off x="1142976" y="1714488"/>
          <a:ext cx="7572421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417455"/>
                <a:gridCol w="592202"/>
                <a:gridCol w="504828"/>
                <a:gridCol w="504828"/>
                <a:gridCol w="504828"/>
              </a:tblGrid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і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і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ч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л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і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с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т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ь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щ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я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Місце для вмісту 6"/>
          <p:cNvGraphicFramePr>
            <a:graphicFrameLocks/>
          </p:cNvGraphicFramePr>
          <p:nvPr/>
        </p:nvGraphicFramePr>
        <p:xfrm>
          <a:off x="1142976" y="1714488"/>
          <a:ext cx="7572421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417455"/>
                <a:gridCol w="592202"/>
                <a:gridCol w="504828"/>
                <a:gridCol w="504828"/>
                <a:gridCol w="504828"/>
              </a:tblGrid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і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і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ч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л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і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с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т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ь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з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є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м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д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п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м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г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щ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я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Місце для вмісту 6"/>
          <p:cNvGraphicFramePr>
            <a:graphicFrameLocks/>
          </p:cNvGraphicFramePr>
          <p:nvPr/>
        </p:nvGraphicFramePr>
        <p:xfrm>
          <a:off x="1142976" y="1714488"/>
          <a:ext cx="7572421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417455"/>
                <a:gridCol w="592202"/>
                <a:gridCol w="504828"/>
                <a:gridCol w="504828"/>
                <a:gridCol w="504828"/>
              </a:tblGrid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і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і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ч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л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і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с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т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ь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з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є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м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д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п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м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г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б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‘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я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з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к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щ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я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Місце для вмісту 6"/>
          <p:cNvGraphicFramePr>
            <a:graphicFrameLocks/>
          </p:cNvGraphicFramePr>
          <p:nvPr/>
        </p:nvGraphicFramePr>
        <p:xfrm>
          <a:off x="1142976" y="1714488"/>
          <a:ext cx="7572421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504828"/>
                <a:gridCol w="417455"/>
                <a:gridCol w="592202"/>
                <a:gridCol w="504828"/>
                <a:gridCol w="504828"/>
                <a:gridCol w="504828"/>
              </a:tblGrid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7030A0"/>
                          </a:solidFill>
                        </a:rPr>
                        <a:t>с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і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й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7030A0"/>
                          </a:solidFill>
                        </a:rPr>
                        <a:t>і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ч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л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і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с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т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ь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з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є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7030A0"/>
                          </a:solidFill>
                        </a:rPr>
                        <a:t>м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д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п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м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г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б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о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в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'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я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з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к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и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щ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а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с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/>
                        <a:t>т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4400" b="1" dirty="0" smtClean="0">
                          <a:solidFill>
                            <a:srgbClr val="7030A0"/>
                          </a:solidFill>
                        </a:rPr>
                        <a:t>я</a:t>
                      </a:r>
                      <a:endParaRPr lang="ru-RU" sz="4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КАРТИНКИ\картинки-семья\653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4682"/>
          <a:stretch/>
        </p:blipFill>
        <p:spPr bwMode="auto">
          <a:xfrm>
            <a:off x="33244" y="5739"/>
            <a:ext cx="9110756" cy="68073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47375" y="5617684"/>
            <a:ext cx="8429684" cy="121444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i="1" dirty="0" smtClean="0"/>
              <a:t>Шанобливе ставлення до старших та інших членів родини</a:t>
            </a:r>
            <a:endParaRPr lang="ru-RU" b="1" i="1" dirty="0"/>
          </a:p>
        </p:txBody>
      </p:sp>
    </p:spTree>
    <p:extLst>
      <p:ext uri="{BB962C8B-B14F-4D97-AF65-F5344CB8AC3E}">
        <p14:creationId xmlns="" xmlns:p14="http://schemas.microsoft.com/office/powerpoint/2010/main" val="10373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ЗОШ\Desktop\Погорєлова\бУКЛЕТ пОГОРЄЛОВА\509295-bab99cd15da06f1b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00"/>
            <a:ext cx="9144000" cy="67748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"/>
            <a:ext cx="7200800" cy="2996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628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КАРТИНКИ\картинки-семья\1748853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74462"/>
            <a:ext cx="2735319" cy="3100487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КАРТИНКИ\картинки-семья\1.jpeg">
            <a:hlinkClick r:id="rId4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09" y="210556"/>
            <a:ext cx="2376264" cy="2945782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КАРТИНКИ\картинки-семья\456924_9149-800x600.jpg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527" y="3374461"/>
            <a:ext cx="3100487" cy="3100487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744" y="65076"/>
            <a:ext cx="2401249" cy="3091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2967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29264"/>
            <a:ext cx="9144000" cy="114300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FFFF00"/>
                </a:solidFill>
              </a:rPr>
              <a:t>Хто шанує родину, той гідна людина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45005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4400" b="1" dirty="0" smtClean="0">
                <a:solidFill>
                  <a:srgbClr val="C00000"/>
                </a:solidFill>
              </a:rPr>
              <a:t>                              </a:t>
            </a:r>
          </a:p>
          <a:p>
            <a:pPr>
              <a:buNone/>
            </a:pPr>
            <a:r>
              <a:rPr lang="uk-UA" sz="4400" b="1" dirty="0" smtClean="0">
                <a:solidFill>
                  <a:srgbClr val="C00000"/>
                </a:solidFill>
              </a:rPr>
              <a:t> Хто </a:t>
            </a:r>
          </a:p>
          <a:p>
            <a:pPr>
              <a:buNone/>
            </a:pPr>
            <a:r>
              <a:rPr lang="uk-UA" sz="4400" b="1" dirty="0" smtClean="0">
                <a:solidFill>
                  <a:srgbClr val="C00000"/>
                </a:solidFill>
              </a:rPr>
              <a:t>                         шанує </a:t>
            </a:r>
          </a:p>
          <a:p>
            <a:pPr>
              <a:buNone/>
            </a:pPr>
            <a:r>
              <a:rPr lang="uk-UA" sz="4400" b="1" dirty="0" smtClean="0">
                <a:solidFill>
                  <a:srgbClr val="C00000"/>
                </a:solidFill>
              </a:rPr>
              <a:t>                                           Родину</a:t>
            </a:r>
          </a:p>
          <a:p>
            <a:pPr>
              <a:buNone/>
            </a:pPr>
            <a:r>
              <a:rPr lang="uk-UA" sz="4400" b="1" dirty="0" smtClean="0">
                <a:solidFill>
                  <a:srgbClr val="C00000"/>
                </a:solidFill>
              </a:rPr>
              <a:t>                   той                                                                      гідна </a:t>
            </a:r>
          </a:p>
          <a:p>
            <a:pPr>
              <a:buNone/>
            </a:pPr>
            <a:r>
              <a:rPr lang="uk-UA" sz="4400" b="1" dirty="0" smtClean="0">
                <a:solidFill>
                  <a:srgbClr val="C00000"/>
                </a:solidFill>
              </a:rPr>
              <a:t>                             людина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Складіть </a:t>
            </a:r>
            <a:r>
              <a:rPr kumimoji="0" lang="uk-U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присл</a:t>
            </a:r>
            <a:r>
              <a:rPr lang="en-US" sz="4400" b="1" dirty="0" smtClean="0">
                <a:solidFill>
                  <a:srgbClr val="7030A0"/>
                </a:solidFill>
              </a:rPr>
              <a:t> </a:t>
            </a:r>
            <a:r>
              <a:rPr lang="en-US" sz="4400" b="1" dirty="0" smtClean="0">
                <a:solidFill>
                  <a:srgbClr val="FFFF00"/>
                </a:solidFill>
              </a:rPr>
              <a:t>‘</a:t>
            </a:r>
            <a:r>
              <a:rPr lang="uk-UA" sz="4400" b="1" dirty="0" smtClean="0">
                <a:solidFill>
                  <a:srgbClr val="FFFF00"/>
                </a:solidFill>
              </a:rPr>
              <a:t> </a:t>
            </a:r>
            <a:r>
              <a:rPr kumimoji="0" lang="uk-UA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івя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9"/>
            <a:ext cx="8558059" cy="3600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Сімя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 – </a:t>
            </a: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це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 дерево </a:t>
            </a: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родинне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,</a:t>
            </a: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З широким </a:t>
            </a: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листям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 на </a:t>
            </a: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гілках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,</a:t>
            </a:r>
          </a:p>
          <a:p>
            <a:pPr marL="0" indent="0" algn="ctr">
              <a:buNone/>
            </a:pP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Це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 – </a:t>
            </a: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роздоріжжя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, де з </a:t>
            </a: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дитинства</a:t>
            </a:r>
            <a:endParaRPr lang="ru-RU" sz="4000" b="1" i="1" dirty="0" smtClean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Життєвий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4000" b="1" i="1" dirty="0" err="1" smtClean="0">
                <a:solidFill>
                  <a:schemeClr val="bg1"/>
                </a:solidFill>
                <a:latin typeface="+mj-lt"/>
              </a:rPr>
              <a:t>починається</a:t>
            </a:r>
            <a:r>
              <a:rPr lang="ru-RU" sz="4000" b="1" i="1" dirty="0" smtClean="0">
                <a:solidFill>
                  <a:schemeClr val="bg1"/>
                </a:solidFill>
                <a:latin typeface="+mj-lt"/>
              </a:rPr>
              <a:t> шлях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6" name="Picture 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79056"/>
            <a:ext cx="4890511" cy="332185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2837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292</Words>
  <Application>Microsoft Office PowerPoint</Application>
  <PresentationFormat>Екран (4:3)</PresentationFormat>
  <Paragraphs>239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Тема Office</vt:lpstr>
      <vt:lpstr> </vt:lpstr>
      <vt:lpstr>Слайд 2</vt:lpstr>
      <vt:lpstr>Кросворд</vt:lpstr>
      <vt:lpstr>Слайд 4</vt:lpstr>
      <vt:lpstr>Слайд 5</vt:lpstr>
      <vt:lpstr>Слайд 6</vt:lpstr>
      <vt:lpstr>Хто шанує родину, той гідна людина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Сім`я</dc:title>
  <cp:lastModifiedBy>вчитель</cp:lastModifiedBy>
  <cp:revision>29</cp:revision>
  <dcterms:modified xsi:type="dcterms:W3CDTF">2015-09-20T14:20:01Z</dcterms:modified>
</cp:coreProperties>
</file>