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87" r:id="rId4"/>
    <p:sldId id="260" r:id="rId5"/>
    <p:sldId id="266" r:id="rId6"/>
    <p:sldId id="264" r:id="rId7"/>
    <p:sldId id="263" r:id="rId8"/>
    <p:sldId id="289" r:id="rId9"/>
    <p:sldId id="290" r:id="rId10"/>
    <p:sldId id="286" r:id="rId11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0000"/>
    <a:srgbClr val="FFFFFF"/>
    <a:srgbClr val="93D393"/>
    <a:srgbClr val="FAA712"/>
    <a:srgbClr val="5FC3D7"/>
    <a:srgbClr val="E45267"/>
    <a:srgbClr val="E9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AF59C10D-4445-4E46-90C8-4A5132CD5A1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46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C69B6EB3-84DA-4C9E-A83D-FBA6ABF1D7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6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Підготувала учитель Бутенко Н.О.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6EB3-84DA-4C9E-A83D-FBA6ABF1D7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9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Метод емпатії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6EB3-84DA-4C9E-A83D-FBA6ABF1D7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1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6EB3-84DA-4C9E-A83D-FBA6ABF1D7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1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C7001-9CE5-4707-8B32-D5C325160A7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r>
              <a:rPr lang="uk-UA" baseline="0" dirty="0" smtClean="0"/>
              <a:t> «Якби…»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5835650"/>
            <a:ext cx="58674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1163"/>
            <a:ext cx="9167813" cy="36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1295400"/>
            <a:ext cx="6324600" cy="1371600"/>
          </a:xfrm>
        </p:spPr>
        <p:txBody>
          <a:bodyPr/>
          <a:lstStyle>
            <a:lvl1pPr>
              <a:defRPr sz="5000" i="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743200"/>
            <a:ext cx="64008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3" y="6156325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 b="0" dirty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6477000"/>
            <a:ext cx="14478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6477000"/>
            <a:ext cx="1600200" cy="24447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6477000"/>
            <a:ext cx="1524000" cy="244475"/>
          </a:xfrm>
        </p:spPr>
        <p:txBody>
          <a:bodyPr/>
          <a:lstStyle>
            <a:lvl1pPr algn="ctr">
              <a:defRPr/>
            </a:lvl1pPr>
          </a:lstStyle>
          <a:p>
            <a:fld id="{2D006B56-F609-46AA-B54E-4ACB5F8BDBCA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401" name="Picture 3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3581400"/>
            <a:ext cx="1295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667000"/>
            <a:ext cx="73152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1093788"/>
            <a:ext cx="100965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512E-7 C 0.13386 0.06591 0.26407 0.2352 0.26754 0.23219 C 0.27101 0.22919 0.35157 -0.05365 0.40677 -0.0555 C 0.46198 -0.05735 0.51059 0.06383 0.5165 0.06591 C 0.52223 0.06776 0.57257 -0.22664 0.6382 -0.22456 C 0.70382 -0.22248 0.74723 -0.07354 0.75434 -0.06938 C 0.76198 -0.06522 0.81424 -0.3994 0.88629 -0.395 C 0.95834 -0.39061 0.99427 -0.21947 0.99896 -0.22155 C 1.12448 -0.38645 1.20261 -0.42923 1.25608 -0.48381 " pathEditMode="relative" rAng="0" ptsTypes="sssssssfs">
                                      <p:cBhvr>
                                        <p:cTn id="13" dur="5000" fill="hold"/>
                                        <p:tgtEl>
                                          <p:spTgt spid="3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95" y="-124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1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0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0C5CD-0570-4E0F-A8F4-B455BEA04B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338"/>
            <a:ext cx="2057400" cy="616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9800" cy="616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98075-6D3D-4D54-A308-D48DB94C4C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1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289EF28-ECF7-416D-86B1-3FC5850B07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1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785B3BD-D99B-4C25-907F-DE455DC8E1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0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1220E5E-D218-4C3C-A926-F7E11DBA6F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81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dirty="0" smtClean="0"/>
              <a:t>Вставка рисунка SmartArt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C96DA43-8D3C-4406-A3CA-EBCF897E78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4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61A28-5289-4D0C-8F9C-95D1BC13F7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AE302-51CE-490B-A956-D9BC4C8FE6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5964C-8A2D-4CC9-AB5C-40672DE2DB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2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A1330-3808-4C84-A142-CFAE6CAB3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5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AE31A-3DB0-475A-8A78-F2B64BC4CE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6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1920E-4F43-49C3-B905-4A1982AA0FB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6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F2189-78EC-478F-A175-AFDC1225F8A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8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7BDB7-E75D-4229-AA08-83DC13EDA6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9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73898AD1-0DC7-4D02-A7FE-1611D301371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400" y="1062038"/>
            <a:ext cx="73136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60338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9.e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5791200" cy="1371600"/>
          </a:xfrm>
        </p:spPr>
        <p:txBody>
          <a:bodyPr/>
          <a:lstStyle/>
          <a:p>
            <a:r>
              <a:rPr lang="ru-RU" sz="2500" dirty="0" smtClean="0"/>
              <a:t>Креативн</a:t>
            </a:r>
            <a:r>
              <a:rPr lang="uk-UA" sz="2500" dirty="0" smtClean="0"/>
              <a:t>і форми та методи навчання на уроках української мови та літератури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22" y="0"/>
            <a:ext cx="2384158" cy="33738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03282" y="5445224"/>
            <a:ext cx="411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Підготувала учитель Бутенко Н.О.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04800" y="1306513"/>
            <a:ext cx="6324600" cy="1371600"/>
          </a:xfrm>
        </p:spPr>
        <p:txBody>
          <a:bodyPr/>
          <a:lstStyle/>
          <a:p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 </a:t>
            </a:r>
            <a:r>
              <a:rPr lang="uk-UA" sz="4000" dirty="0" smtClean="0"/>
              <a:t>Дякую за увагу</a:t>
            </a:r>
            <a:r>
              <a:rPr lang="en-US" sz="4000" dirty="0" smtClean="0"/>
              <a:t>!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Хай щастить!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188640"/>
            <a:ext cx="23844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579296" cy="1066800"/>
          </a:xfrm>
        </p:spPr>
        <p:txBody>
          <a:bodyPr/>
          <a:lstStyle/>
          <a:p>
            <a:r>
              <a:rPr lang="ru-RU" dirty="0" smtClean="0"/>
              <a:t>Креативний </a:t>
            </a:r>
            <a:r>
              <a:rPr lang="ru-RU" sz="3600" dirty="0" smtClean="0"/>
              <a:t>(англ. </a:t>
            </a:r>
            <a:r>
              <a:rPr lang="en-US" sz="3600" dirty="0" smtClean="0"/>
              <a:t>creative- </a:t>
            </a:r>
            <a:r>
              <a:rPr lang="uk-UA" sz="3600" dirty="0" smtClean="0"/>
              <a:t>створювати</a:t>
            </a:r>
            <a:r>
              <a:rPr lang="ru-RU" sz="3600" dirty="0" smtClean="0"/>
              <a:t>)</a:t>
            </a:r>
            <a:endParaRPr lang="en-US" sz="3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84350"/>
            <a:ext cx="7010400" cy="3017838"/>
          </a:xfr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uk-UA" sz="2400" b="1" dirty="0" smtClean="0"/>
              <a:t>Творчий, новаторський;</a:t>
            </a:r>
            <a:r>
              <a:rPr lang="en-US" sz="2400" dirty="0" smtClean="0"/>
              <a:t> </a:t>
            </a:r>
            <a:endParaRPr lang="uk-UA" sz="2400" dirty="0" smtClean="0"/>
          </a:p>
          <a:p>
            <a:pPr>
              <a:buClr>
                <a:schemeClr val="tx1"/>
              </a:buClr>
              <a:buSzPct val="90000"/>
            </a:pPr>
            <a:endParaRPr lang="en-US" sz="2400" dirty="0" smtClean="0"/>
          </a:p>
          <a:p>
            <a:r>
              <a:rPr lang="uk-UA" sz="2400" b="1" dirty="0" smtClean="0"/>
              <a:t>Призначений для пробудження фантазії.</a:t>
            </a:r>
            <a:endParaRPr lang="en-US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/>
        </p:blipFill>
        <p:spPr>
          <a:xfrm>
            <a:off x="4489723" y="3110155"/>
            <a:ext cx="4654277" cy="374784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gray">
          <a:xfrm flipV="1">
            <a:off x="1143000" y="5380038"/>
            <a:ext cx="3306763" cy="487362"/>
          </a:xfrm>
          <a:prstGeom prst="ellipse">
            <a:avLst/>
          </a:prstGeom>
          <a:solidFill>
            <a:srgbClr val="00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gray">
          <a:xfrm flipV="1">
            <a:off x="5076825" y="5353050"/>
            <a:ext cx="3305175" cy="485775"/>
          </a:xfrm>
          <a:prstGeom prst="ellipse">
            <a:avLst/>
          </a:prstGeom>
          <a:solidFill>
            <a:srgbClr val="00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1247775" y="2432050"/>
            <a:ext cx="3106738" cy="3076575"/>
            <a:chOff x="723" y="1673"/>
            <a:chExt cx="1957" cy="1938"/>
          </a:xfrm>
        </p:grpSpPr>
        <p:sp>
          <p:nvSpPr>
            <p:cNvPr id="79877" name="Rectangle 5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9878" name="Rectangle 6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9879" name="AutoShape 7"/>
            <p:cNvSpPr>
              <a:spLocks noChangeArrowheads="1"/>
            </p:cNvSpPr>
            <p:nvPr/>
          </p:nvSpPr>
          <p:spPr bwMode="gray">
            <a:xfrm>
              <a:off x="723" y="1798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b="0" dirty="0">
                  <a:solidFill>
                    <a:srgbClr val="000000"/>
                  </a:solidFill>
                  <a:cs typeface="Arial" charset="0"/>
                </a:rPr>
                <a:t> 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80" name="AutoShape 8"/>
            <p:cNvSpPr>
              <a:spLocks noChangeArrowheads="1"/>
            </p:cNvSpPr>
            <p:nvPr/>
          </p:nvSpPr>
          <p:spPr bwMode="gray">
            <a:xfrm>
              <a:off x="723" y="2134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 Синектики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81" name="AutoShape 9"/>
            <p:cNvSpPr>
              <a:spLocks noChangeArrowheads="1"/>
            </p:cNvSpPr>
            <p:nvPr/>
          </p:nvSpPr>
          <p:spPr bwMode="gray">
            <a:xfrm>
              <a:off x="723" y="2470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 Евристики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82" name="AutoShape 10"/>
            <p:cNvSpPr>
              <a:spLocks noChangeArrowheads="1"/>
            </p:cNvSpPr>
            <p:nvPr/>
          </p:nvSpPr>
          <p:spPr bwMode="gray">
            <a:xfrm>
              <a:off x="723" y="2806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Придумування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83" name="AutoShape 11"/>
            <p:cNvSpPr>
              <a:spLocks noChangeArrowheads="1"/>
            </p:cNvSpPr>
            <p:nvPr/>
          </p:nvSpPr>
          <p:spPr bwMode="gray">
            <a:xfrm>
              <a:off x="723" y="3142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«Якби…»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533400" y="1295400"/>
            <a:ext cx="6553200" cy="8667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C0C0C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0" dirty="0">
              <a:cs typeface="Arial" charset="0"/>
            </a:endParaRPr>
          </a:p>
        </p:txBody>
      </p:sp>
      <p:grpSp>
        <p:nvGrpSpPr>
          <p:cNvPr id="79885" name="Group 13"/>
          <p:cNvGrpSpPr>
            <a:grpSpLocks/>
          </p:cNvGrpSpPr>
          <p:nvPr/>
        </p:nvGrpSpPr>
        <p:grpSpPr bwMode="auto">
          <a:xfrm>
            <a:off x="5133975" y="2427288"/>
            <a:ext cx="3190875" cy="3081337"/>
            <a:chOff x="2941" y="1670"/>
            <a:chExt cx="2010" cy="1941"/>
          </a:xfrm>
        </p:grpSpPr>
        <p:sp>
          <p:nvSpPr>
            <p:cNvPr id="79886" name="Rectangle 14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9887" name="Rectangle 15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9888" name="AutoShape 16"/>
            <p:cNvSpPr>
              <a:spLocks noChangeArrowheads="1"/>
            </p:cNvSpPr>
            <p:nvPr/>
          </p:nvSpPr>
          <p:spPr bwMode="gray">
            <a:xfrm>
              <a:off x="2941" y="1801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b="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Гіперболізації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89" name="AutoShape 17"/>
            <p:cNvSpPr>
              <a:spLocks noChangeArrowheads="1"/>
            </p:cNvSpPr>
            <p:nvPr/>
          </p:nvSpPr>
          <p:spPr bwMode="gray">
            <a:xfrm>
              <a:off x="2941" y="2137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Аглютинації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90" name="AutoShape 18"/>
            <p:cNvSpPr>
              <a:spLocks noChangeArrowheads="1"/>
            </p:cNvSpPr>
            <p:nvPr/>
          </p:nvSpPr>
          <p:spPr bwMode="gray">
            <a:xfrm>
              <a:off x="2941" y="247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Інверсії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91" name="AutoShape 19"/>
            <p:cNvSpPr>
              <a:spLocks noChangeArrowheads="1"/>
            </p:cNvSpPr>
            <p:nvPr/>
          </p:nvSpPr>
          <p:spPr bwMode="gray">
            <a:xfrm>
              <a:off x="2941" y="2809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«Загальної радості»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92" name="AutoShape 20"/>
            <p:cNvSpPr>
              <a:spLocks noChangeArrowheads="1"/>
            </p:cNvSpPr>
            <p:nvPr/>
          </p:nvSpPr>
          <p:spPr bwMode="gray">
            <a:xfrm>
              <a:off x="2941" y="3145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«Шість капелюхів мислення»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9895" name="Rectangle 23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8748464" cy="1756494"/>
          </a:xfrm>
        </p:spPr>
        <p:txBody>
          <a:bodyPr/>
          <a:lstStyle/>
          <a:p>
            <a:r>
              <a:rPr lang="uk-UA" sz="3200" dirty="0" smtClean="0"/>
              <a:t>Креативні методи навчання-</a:t>
            </a:r>
            <a:br>
              <a:rPr lang="uk-UA" sz="3200" dirty="0" smtClean="0"/>
            </a:br>
            <a:r>
              <a:rPr lang="uk-UA" sz="3200" dirty="0" smtClean="0"/>
              <a:t>методи, орієнтовані на</a:t>
            </a:r>
            <a:br>
              <a:rPr lang="uk-UA" sz="3200" dirty="0" smtClean="0"/>
            </a:br>
            <a:r>
              <a:rPr lang="uk-UA" sz="3200" dirty="0" smtClean="0"/>
              <a:t> створення учнями власного освітнього </a:t>
            </a:r>
            <a:r>
              <a:rPr lang="uk-UA" sz="3200" dirty="0" smtClean="0"/>
              <a:t>продукту:</a:t>
            </a:r>
            <a:endParaRPr lang="en-US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51721" y="2646918"/>
            <a:ext cx="1629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333333"/>
                </a:solidFill>
              </a:rPr>
              <a:t> Емпатії</a:t>
            </a:r>
            <a:endParaRPr lang="ru-RU" dirty="0">
              <a:solidFill>
                <a:srgbClr val="33333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69" y="-340880"/>
            <a:ext cx="4501216" cy="360997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024038" cy="1066800"/>
          </a:xfrm>
        </p:spPr>
        <p:txBody>
          <a:bodyPr/>
          <a:lstStyle/>
          <a:p>
            <a:r>
              <a:rPr lang="uk-UA" dirty="0" smtClean="0"/>
              <a:t>Метод емпатії (особиста аналогія)</a:t>
            </a:r>
            <a:endParaRPr lang="en-US" dirty="0"/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6019800" y="2743200"/>
            <a:ext cx="1800225" cy="1711325"/>
            <a:chOff x="144" y="384"/>
            <a:chExt cx="2080" cy="2081"/>
          </a:xfrm>
        </p:grpSpPr>
        <p:sp>
          <p:nvSpPr>
            <p:cNvPr id="41988" name="Oval 4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22353"/>
                    <a:invGamma/>
                    <a:alpha val="71001"/>
                  </a:schemeClr>
                </a:gs>
                <a:gs pos="5000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22353"/>
                    <a:invGamma/>
                    <a:alpha val="71001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1989" name="Picture 5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27" y="392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0" name="Picture 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 flipV="1">
              <a:off x="228" y="1437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991" name="Oval 7"/>
          <p:cNvSpPr>
            <a:spLocks noChangeArrowheads="1"/>
          </p:cNvSpPr>
          <p:nvPr/>
        </p:nvSpPr>
        <p:spPr bwMode="ltGray">
          <a:xfrm>
            <a:off x="3400425" y="4038600"/>
            <a:ext cx="2185988" cy="21859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31765"/>
                  <a:invGamma/>
                  <a:alpha val="71001"/>
                </a:schemeClr>
              </a:gs>
              <a:gs pos="50000">
                <a:schemeClr val="hlink">
                  <a:alpha val="80000"/>
                </a:schemeClr>
              </a:gs>
              <a:gs pos="100000">
                <a:schemeClr val="hlink">
                  <a:gamma/>
                  <a:shade val="31765"/>
                  <a:invGamma/>
                  <a:alpha val="71001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1992" name="Picture 8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487738" y="4046538"/>
            <a:ext cx="2016125" cy="10620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3" name="Picture 9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flipV="1">
            <a:off x="3489325" y="5145088"/>
            <a:ext cx="2014538" cy="10620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4" name="Oval 10"/>
          <p:cNvSpPr>
            <a:spLocks noChangeArrowheads="1"/>
          </p:cNvSpPr>
          <p:nvPr/>
        </p:nvSpPr>
        <p:spPr bwMode="ltGray">
          <a:xfrm>
            <a:off x="649288" y="2243138"/>
            <a:ext cx="2901950" cy="290036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5000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1995" name="Picture 11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5175" y="2254250"/>
            <a:ext cx="26765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flipV="1">
            <a:off x="766763" y="3709988"/>
            <a:ext cx="2674937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7" name="Text Box 4"/>
          <p:cNvSpPr txBox="1">
            <a:spLocks noChangeArrowheads="1"/>
          </p:cNvSpPr>
          <p:nvPr/>
        </p:nvSpPr>
        <p:spPr bwMode="black">
          <a:xfrm>
            <a:off x="1089025" y="2870200"/>
            <a:ext cx="2079625" cy="13234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uk-UA" sz="1600" dirty="0" smtClean="0"/>
              <a:t>Ототожнення людини  з </a:t>
            </a:r>
            <a:r>
              <a:rPr lang="uk-UA" sz="1600" dirty="0"/>
              <a:t>об</a:t>
            </a:r>
            <a:r>
              <a:rPr lang="en-US" sz="1600" dirty="0"/>
              <a:t>’</a:t>
            </a:r>
            <a:r>
              <a:rPr lang="uk-UA" sz="1600" dirty="0"/>
              <a:t>єктом </a:t>
            </a:r>
            <a:r>
              <a:rPr lang="uk-UA" sz="1600" dirty="0" smtClean="0"/>
              <a:t>, процесом, системою.</a:t>
            </a:r>
            <a:endParaRPr lang="en-US" sz="1600" dirty="0"/>
          </a:p>
        </p:txBody>
      </p:sp>
      <p:sp>
        <p:nvSpPr>
          <p:cNvPr id="41998" name="WordArt 14"/>
          <p:cNvSpPr>
            <a:spLocks noChangeArrowheads="1" noChangeShapeType="1" noTextEdit="1"/>
          </p:cNvSpPr>
          <p:nvPr/>
        </p:nvSpPr>
        <p:spPr bwMode="invGray">
          <a:xfrm>
            <a:off x="381000" y="1974850"/>
            <a:ext cx="3416300" cy="3278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589643"/>
              </a:avLst>
            </a:prstTxWarp>
          </a:bodyPr>
          <a:lstStyle/>
          <a:p>
            <a:pPr algn="ctr"/>
            <a:endParaRPr lang="ru-RU" sz="2800" kern="10" dirty="0">
              <a:effectLst>
                <a:outerShdw dist="28398" dir="3806097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999" name="WordArt 15"/>
          <p:cNvSpPr>
            <a:spLocks noChangeArrowheads="1" noChangeShapeType="1" noTextEdit="1"/>
          </p:cNvSpPr>
          <p:nvPr/>
        </p:nvSpPr>
        <p:spPr bwMode="invGray">
          <a:xfrm rot="724573">
            <a:off x="3276600" y="4254500"/>
            <a:ext cx="2425700" cy="218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764996"/>
              </a:avLst>
            </a:prstTxWarp>
          </a:bodyPr>
          <a:lstStyle/>
          <a:p>
            <a:pPr algn="ctr"/>
            <a:endParaRPr lang="ru-RU" sz="2000" kern="10" dirty="0">
              <a:effectLst>
                <a:outerShdw dist="17961" dir="2700000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black">
          <a:xfrm>
            <a:off x="3551238" y="4740275"/>
            <a:ext cx="1743075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dirty="0" smtClean="0"/>
              <a:t>Приписування </a:t>
            </a:r>
            <a:r>
              <a:rPr lang="uk-UA" sz="1600" dirty="0"/>
              <a:t>об</a:t>
            </a:r>
            <a:r>
              <a:rPr lang="en-US" sz="1600" dirty="0"/>
              <a:t>’</a:t>
            </a:r>
            <a:r>
              <a:rPr lang="uk-UA" sz="1600" dirty="0" smtClean="0"/>
              <a:t>єкту емоцій людини.</a:t>
            </a:r>
            <a:endParaRPr lang="en-US" sz="1600" dirty="0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black">
          <a:xfrm>
            <a:off x="6172200" y="3248025"/>
            <a:ext cx="1541463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dirty="0" smtClean="0"/>
              <a:t>Розвиток фантазії та уяви.</a:t>
            </a:r>
            <a:endParaRPr lang="en-US" sz="1600" dirty="0"/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invGray">
          <a:xfrm rot="-24671364">
            <a:off x="5853112" y="2601913"/>
            <a:ext cx="2193925" cy="2165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835695"/>
              </a:avLst>
            </a:prstTxWarp>
          </a:bodyPr>
          <a:lstStyle/>
          <a:p>
            <a:pPr algn="ctr"/>
            <a:endParaRPr lang="ru-RU" sz="2000" kern="10" dirty="0">
              <a:effectLst>
                <a:outerShdw dist="17961" dir="2700000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2003" name="Text Box 4"/>
          <p:cNvSpPr txBox="1">
            <a:spLocks noChangeArrowheads="1"/>
          </p:cNvSpPr>
          <p:nvPr/>
        </p:nvSpPr>
        <p:spPr bwMode="invGray">
          <a:xfrm>
            <a:off x="4572000" y="1676400"/>
            <a:ext cx="39052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uk-UA" sz="2000" dirty="0" smtClean="0"/>
              <a:t>Завдання: злитися з об</a:t>
            </a:r>
            <a:r>
              <a:rPr lang="en-US" sz="2000" dirty="0" smtClean="0"/>
              <a:t>’</a:t>
            </a:r>
            <a:r>
              <a:rPr lang="uk-UA" sz="2000" dirty="0" smtClean="0"/>
              <a:t>єктом дослідження.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60338"/>
            <a:ext cx="8640960" cy="1066800"/>
          </a:xfrm>
        </p:spPr>
        <p:txBody>
          <a:bodyPr/>
          <a:lstStyle/>
          <a:p>
            <a:r>
              <a:rPr lang="uk-UA" sz="3200" dirty="0" smtClean="0"/>
              <a:t>Метод синектики- це стимуляція уяви учнів через поєднання різнорідних елементів</a:t>
            </a:r>
            <a:endParaRPr lang="en-US" sz="3200" dirty="0"/>
          </a:p>
        </p:txBody>
      </p:sp>
      <p:sp>
        <p:nvSpPr>
          <p:cNvPr id="50179" name="Freeform 3"/>
          <p:cNvSpPr>
            <a:spLocks/>
          </p:cNvSpPr>
          <p:nvPr/>
        </p:nvSpPr>
        <p:spPr bwMode="gray">
          <a:xfrm>
            <a:off x="-31750" y="2622550"/>
            <a:ext cx="8467725" cy="4262438"/>
          </a:xfrm>
          <a:custGeom>
            <a:avLst/>
            <a:gdLst>
              <a:gd name="T0" fmla="*/ 20 w 5334"/>
              <a:gd name="T1" fmla="*/ 2393 h 2685"/>
              <a:gd name="T2" fmla="*/ 0 w 5334"/>
              <a:gd name="T3" fmla="*/ 2658 h 2685"/>
              <a:gd name="T4" fmla="*/ 5334 w 5334"/>
              <a:gd name="T5" fmla="*/ 220 h 2685"/>
              <a:gd name="T6" fmla="*/ 4105 w 5334"/>
              <a:gd name="T7" fmla="*/ 0 h 2685"/>
              <a:gd name="T8" fmla="*/ 20 w 5334"/>
              <a:gd name="T9" fmla="*/ 2393 h 2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34" h="2685">
                <a:moveTo>
                  <a:pt x="20" y="2393"/>
                </a:moveTo>
                <a:cubicBezTo>
                  <a:pt x="20" y="2533"/>
                  <a:pt x="0" y="2658"/>
                  <a:pt x="0" y="2658"/>
                </a:cubicBezTo>
                <a:cubicBezTo>
                  <a:pt x="2443" y="2685"/>
                  <a:pt x="4643" y="1996"/>
                  <a:pt x="5334" y="220"/>
                </a:cubicBezTo>
                <a:lnTo>
                  <a:pt x="4105" y="0"/>
                </a:lnTo>
                <a:cubicBezTo>
                  <a:pt x="3414" y="2003"/>
                  <a:pt x="736" y="2272"/>
                  <a:pt x="20" y="2393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1746250" y="5822950"/>
            <a:ext cx="765175" cy="800100"/>
            <a:chOff x="819" y="1243"/>
            <a:chExt cx="454" cy="518"/>
          </a:xfrm>
        </p:grpSpPr>
        <p:grpSp>
          <p:nvGrpSpPr>
            <p:cNvPr id="50181" name="Group 5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50182" name="Picture 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83" name="Picture 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184" name="Oval 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pic>
          <p:nvPicPr>
            <p:cNvPr id="50185" name="Picture 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186" name="AutoShape 10"/>
          <p:cNvSpPr>
            <a:spLocks noChangeArrowheads="1"/>
          </p:cNvSpPr>
          <p:nvPr/>
        </p:nvSpPr>
        <p:spPr bwMode="white">
          <a:xfrm rot="4618100">
            <a:off x="2774950" y="5988051"/>
            <a:ext cx="231775" cy="203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white">
          <a:xfrm rot="3499593">
            <a:off x="4430713" y="5307013"/>
            <a:ext cx="301625" cy="2635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white">
          <a:xfrm rot="2284555">
            <a:off x="6351588" y="3795713"/>
            <a:ext cx="400050" cy="3492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50189" name="Text Box 18"/>
          <p:cNvSpPr txBox="1">
            <a:spLocks noChangeArrowheads="1"/>
          </p:cNvSpPr>
          <p:nvPr/>
        </p:nvSpPr>
        <p:spPr bwMode="white">
          <a:xfrm>
            <a:off x="1752600" y="5995988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2000" dirty="0" smtClean="0">
                <a:solidFill>
                  <a:srgbClr val="FEFFFF"/>
                </a:solidFill>
              </a:rPr>
              <a:t>1.</a:t>
            </a:r>
            <a:endParaRPr lang="en-US" sz="2000" dirty="0">
              <a:solidFill>
                <a:srgbClr val="FEFFFF"/>
              </a:solidFill>
            </a:endParaRPr>
          </a:p>
        </p:txBody>
      </p:sp>
      <p:grpSp>
        <p:nvGrpSpPr>
          <p:cNvPr id="50190" name="Group 14"/>
          <p:cNvGrpSpPr>
            <a:grpSpLocks/>
          </p:cNvGrpSpPr>
          <p:nvPr/>
        </p:nvGrpSpPr>
        <p:grpSpPr bwMode="auto">
          <a:xfrm>
            <a:off x="3263900" y="5213350"/>
            <a:ext cx="1079500" cy="1079500"/>
            <a:chOff x="2056" y="3284"/>
            <a:chExt cx="680" cy="680"/>
          </a:xfrm>
        </p:grpSpPr>
        <p:pic>
          <p:nvPicPr>
            <p:cNvPr id="50191" name="Picture 15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121" y="3817"/>
              <a:ext cx="560" cy="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92" name="Picture 16" descr="circuler_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56" y="3284"/>
              <a:ext cx="680" cy="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93" name="Oval 17"/>
            <p:cNvSpPr>
              <a:spLocks noChangeArrowheads="1"/>
            </p:cNvSpPr>
            <p:nvPr/>
          </p:nvSpPr>
          <p:spPr bwMode="gray">
            <a:xfrm>
              <a:off x="2056" y="3284"/>
              <a:ext cx="679" cy="6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55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5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50194" name="Picture 18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123" y="3291"/>
              <a:ext cx="538" cy="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95" name="Text Box 18"/>
            <p:cNvSpPr txBox="1">
              <a:spLocks noChangeArrowheads="1"/>
            </p:cNvSpPr>
            <p:nvPr/>
          </p:nvSpPr>
          <p:spPr bwMode="white">
            <a:xfrm>
              <a:off x="2112" y="3456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uk-UA" sz="2400" dirty="0" smtClean="0">
                  <a:solidFill>
                    <a:srgbClr val="FEFFFF"/>
                  </a:solidFill>
                </a:rPr>
                <a:t>2.</a:t>
              </a:r>
              <a:endParaRPr lang="en-US" sz="2400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50196" name="Group 20"/>
          <p:cNvGrpSpPr>
            <a:grpSpLocks/>
          </p:cNvGrpSpPr>
          <p:nvPr/>
        </p:nvGrpSpPr>
        <p:grpSpPr bwMode="auto">
          <a:xfrm>
            <a:off x="4870450" y="3994150"/>
            <a:ext cx="1568450" cy="1600200"/>
            <a:chOff x="3068" y="2516"/>
            <a:chExt cx="988" cy="1008"/>
          </a:xfrm>
        </p:grpSpPr>
        <p:pic>
          <p:nvPicPr>
            <p:cNvPr id="50197" name="Picture 21" descr="light_shadow"/>
            <p:cNvPicPr>
              <a:picLocks noChangeAspect="1" noChangeArrowheads="1"/>
            </p:cNvPicPr>
            <p:nvPr/>
          </p:nvPicPr>
          <p:blipFill>
            <a:blip r:embed="rId7" cstate="print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65" y="3306"/>
              <a:ext cx="811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98" name="Picture 22" descr="circuler_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72" y="2516"/>
              <a:ext cx="984" cy="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99" name="Oval 23"/>
            <p:cNvSpPr>
              <a:spLocks noChangeArrowheads="1"/>
            </p:cNvSpPr>
            <p:nvPr/>
          </p:nvSpPr>
          <p:spPr bwMode="gray">
            <a:xfrm>
              <a:off x="3068" y="2516"/>
              <a:ext cx="986" cy="93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50200" name="Picture 24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70" y="2526"/>
              <a:ext cx="77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01" name="Text Box 18"/>
            <p:cNvSpPr txBox="1">
              <a:spLocks noChangeArrowheads="1"/>
            </p:cNvSpPr>
            <p:nvPr/>
          </p:nvSpPr>
          <p:spPr bwMode="white">
            <a:xfrm>
              <a:off x="3264" y="2804"/>
              <a:ext cx="5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uk-UA" sz="2800" dirty="0" smtClean="0">
                  <a:solidFill>
                    <a:srgbClr val="FEFFFF"/>
                  </a:solidFill>
                </a:rPr>
                <a:t>3.</a:t>
              </a:r>
              <a:endParaRPr lang="en-US" sz="2800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50202" name="Group 26"/>
          <p:cNvGrpSpPr>
            <a:grpSpLocks/>
          </p:cNvGrpSpPr>
          <p:nvPr/>
        </p:nvGrpSpPr>
        <p:grpSpPr bwMode="auto">
          <a:xfrm>
            <a:off x="6324600" y="1631950"/>
            <a:ext cx="2279650" cy="2362200"/>
            <a:chOff x="3984" y="1028"/>
            <a:chExt cx="1436" cy="1488"/>
          </a:xfrm>
        </p:grpSpPr>
        <p:pic>
          <p:nvPicPr>
            <p:cNvPr id="50203" name="Picture 27" descr="light_shadow"/>
            <p:cNvPicPr>
              <a:picLocks noChangeAspect="1" noChangeArrowheads="1"/>
            </p:cNvPicPr>
            <p:nvPr/>
          </p:nvPicPr>
          <p:blipFill>
            <a:blip r:embed="rId9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20" y="2195"/>
              <a:ext cx="1183" cy="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04" name="Picture 28" descr="circuler_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84" y="1028"/>
              <a:ext cx="1436" cy="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05" name="Oval 29"/>
            <p:cNvSpPr>
              <a:spLocks noChangeArrowheads="1"/>
            </p:cNvSpPr>
            <p:nvPr/>
          </p:nvSpPr>
          <p:spPr bwMode="gray">
            <a:xfrm>
              <a:off x="3984" y="1028"/>
              <a:ext cx="1434" cy="13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55000"/>
                  </a:schemeClr>
                </a:gs>
                <a:gs pos="50000">
                  <a:schemeClr val="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hlink">
                    <a:alpha val="5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50206" name="Picture 30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26" y="1042"/>
              <a:ext cx="113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07" name="Text Box 18"/>
            <p:cNvSpPr txBox="1">
              <a:spLocks noChangeArrowheads="1"/>
            </p:cNvSpPr>
            <p:nvPr/>
          </p:nvSpPr>
          <p:spPr bwMode="white">
            <a:xfrm>
              <a:off x="4278" y="1536"/>
              <a:ext cx="8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uk-UA" sz="3200" dirty="0" smtClean="0">
                  <a:solidFill>
                    <a:srgbClr val="FEFFFF"/>
                  </a:solidFill>
                </a:rPr>
                <a:t>4.</a:t>
              </a:r>
              <a:endParaRPr lang="en-US" sz="3200" dirty="0">
                <a:solidFill>
                  <a:srgbClr val="FEFFFF"/>
                </a:solidFill>
              </a:endParaRPr>
            </a:p>
          </p:txBody>
        </p:sp>
      </p:grpSp>
      <p:sp>
        <p:nvSpPr>
          <p:cNvPr id="50209" name="Text Box 33"/>
          <p:cNvSpPr txBox="1">
            <a:spLocks noChangeArrowheads="1"/>
          </p:cNvSpPr>
          <p:nvPr/>
        </p:nvSpPr>
        <p:spPr bwMode="black">
          <a:xfrm>
            <a:off x="611560" y="2039937"/>
            <a:ext cx="396044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uk-UA" sz="2000" dirty="0" smtClean="0"/>
              <a:t>1.Загальні ознаки проблеми.</a:t>
            </a:r>
            <a:endParaRPr lang="en-US" sz="20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uk-UA" sz="2000" dirty="0" smtClean="0"/>
              <a:t>2. Розвиваються аналогії.</a:t>
            </a:r>
            <a:endParaRPr lang="en-US" sz="20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uk-UA" sz="2000" dirty="0" smtClean="0"/>
              <a:t>3.Вибір альтернативи.</a:t>
            </a:r>
            <a:endParaRPr lang="en-US" sz="20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uk-UA" sz="2000" dirty="0" smtClean="0"/>
              <a:t>4. Пошук нових аналогій.</a:t>
            </a:r>
            <a:endParaRPr lang="en-US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02" y="3689350"/>
            <a:ext cx="2552700" cy="30480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евристики сприяє розвитку творчості учнів</a:t>
            </a:r>
            <a:endParaRPr lang="en-US" dirty="0"/>
          </a:p>
        </p:txBody>
      </p:sp>
      <p:sp>
        <p:nvSpPr>
          <p:cNvPr id="48131" name="Oval 3"/>
          <p:cNvSpPr>
            <a:spLocks noChangeArrowheads="1"/>
          </p:cNvSpPr>
          <p:nvPr/>
        </p:nvSpPr>
        <p:spPr bwMode="invGray">
          <a:xfrm>
            <a:off x="2630488" y="2038350"/>
            <a:ext cx="3895725" cy="3895725"/>
          </a:xfrm>
          <a:prstGeom prst="ellipse">
            <a:avLst/>
          </a:prstGeom>
          <a:solidFill>
            <a:srgbClr val="80808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3197225" y="2636838"/>
            <a:ext cx="2787650" cy="2778125"/>
            <a:chOff x="1464" y="1056"/>
            <a:chExt cx="2856" cy="2847"/>
          </a:xfrm>
        </p:grpSpPr>
        <p:sp>
          <p:nvSpPr>
            <p:cNvPr id="48133" name="Line 5"/>
            <p:cNvSpPr>
              <a:spLocks noChangeShapeType="1"/>
            </p:cNvSpPr>
            <p:nvPr/>
          </p:nvSpPr>
          <p:spPr bwMode="invGray">
            <a:xfrm>
              <a:off x="1488" y="1056"/>
              <a:ext cx="2829" cy="2847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invGray">
            <a:xfrm flipH="1">
              <a:off x="1464" y="1056"/>
              <a:ext cx="2856" cy="2847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8135" name="AutoShape 7"/>
          <p:cNvSpPr>
            <a:spLocks noChangeArrowheads="1"/>
          </p:cNvSpPr>
          <p:nvPr/>
        </p:nvSpPr>
        <p:spPr bwMode="black">
          <a:xfrm>
            <a:off x="2579688" y="5813425"/>
            <a:ext cx="1695450" cy="790039"/>
          </a:xfrm>
          <a:prstGeom prst="roundRect">
            <a:avLst>
              <a:gd name="adj" fmla="val 184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sz="2000" dirty="0" smtClean="0"/>
              <a:t>Придумати образ</a:t>
            </a:r>
            <a:endParaRPr lang="en-US" sz="2000" dirty="0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black">
          <a:xfrm>
            <a:off x="6813550" y="3843338"/>
            <a:ext cx="2078930" cy="1133535"/>
          </a:xfrm>
          <a:prstGeom prst="roundRect">
            <a:avLst>
              <a:gd name="adj" fmla="val 184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uk-UA" sz="2000" dirty="0" smtClean="0"/>
              <a:t>Скласти словник, кросворд</a:t>
            </a:r>
            <a:endParaRPr lang="en-US" sz="2000" dirty="0"/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black">
          <a:xfrm>
            <a:off x="338138" y="3800475"/>
            <a:ext cx="1947862" cy="1477030"/>
          </a:xfrm>
          <a:prstGeom prst="roundRect">
            <a:avLst>
              <a:gd name="adj" fmla="val 184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uk-UA" sz="2000" dirty="0" smtClean="0"/>
              <a:t>Дати визначення того, що вивчається</a:t>
            </a:r>
            <a:endParaRPr lang="en-US" sz="2000" dirty="0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black">
          <a:xfrm>
            <a:off x="4838700" y="1708150"/>
            <a:ext cx="37591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uk-UA" sz="2000" dirty="0" smtClean="0"/>
              <a:t>Створення казки, прислів</a:t>
            </a:r>
            <a:r>
              <a:rPr lang="en-US" sz="2000" dirty="0" smtClean="0"/>
              <a:t>’</a:t>
            </a:r>
            <a:r>
              <a:rPr lang="uk-UA" sz="2000" dirty="0" smtClean="0"/>
              <a:t>я,</a:t>
            </a:r>
          </a:p>
          <a:p>
            <a:pPr algn="l"/>
            <a:r>
              <a:rPr lang="uk-UA" sz="2000" dirty="0" smtClean="0"/>
              <a:t>загадки</a:t>
            </a:r>
            <a:endParaRPr lang="en-US" sz="2000" dirty="0"/>
          </a:p>
        </p:txBody>
      </p:sp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3309938" y="2747963"/>
            <a:ext cx="2489200" cy="2489200"/>
            <a:chOff x="144" y="384"/>
            <a:chExt cx="2080" cy="2081"/>
          </a:xfrm>
        </p:grpSpPr>
        <p:sp>
          <p:nvSpPr>
            <p:cNvPr id="48140" name="Oval 12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8141" name="Picture 13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42" name="Picture 14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143" name="Text Box 15"/>
          <p:cNvSpPr txBox="1">
            <a:spLocks noChangeArrowheads="1"/>
          </p:cNvSpPr>
          <p:nvPr/>
        </p:nvSpPr>
        <p:spPr bwMode="gray">
          <a:xfrm>
            <a:off x="3689350" y="3579813"/>
            <a:ext cx="1736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dirty="0" smtClean="0">
                <a:solidFill>
                  <a:srgbClr val="FFFFFF"/>
                </a:solidFill>
              </a:rPr>
              <a:t>Завдання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ltGray">
          <a:xfrm>
            <a:off x="4322763" y="2333625"/>
            <a:ext cx="444500" cy="325438"/>
          </a:xfrm>
          <a:prstGeom prst="upArrow">
            <a:avLst>
              <a:gd name="adj1" fmla="val 57861"/>
              <a:gd name="adj2" fmla="val 59514"/>
            </a:avLst>
          </a:prstGeom>
          <a:solidFill>
            <a:schemeClr val="accent2"/>
          </a:solidFill>
          <a:ln>
            <a:noFill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8145" name="AutoShape 17"/>
          <p:cNvSpPr>
            <a:spLocks noChangeArrowheads="1"/>
          </p:cNvSpPr>
          <p:nvPr/>
        </p:nvSpPr>
        <p:spPr bwMode="gray">
          <a:xfrm>
            <a:off x="5856288" y="3814763"/>
            <a:ext cx="371475" cy="446087"/>
          </a:xfrm>
          <a:prstGeom prst="rightArrow">
            <a:avLst>
              <a:gd name="adj1" fmla="val 54861"/>
              <a:gd name="adj2" fmla="val 59167"/>
            </a:avLst>
          </a:prstGeom>
          <a:solidFill>
            <a:schemeClr val="hlink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8146" name="AutoShape 18"/>
          <p:cNvSpPr>
            <a:spLocks noChangeArrowheads="1"/>
          </p:cNvSpPr>
          <p:nvPr/>
        </p:nvSpPr>
        <p:spPr bwMode="invGray">
          <a:xfrm>
            <a:off x="4322763" y="5303838"/>
            <a:ext cx="465137" cy="368300"/>
          </a:xfrm>
          <a:prstGeom prst="downArrow">
            <a:avLst>
              <a:gd name="adj1" fmla="val 50167"/>
              <a:gd name="adj2" fmla="val 58051"/>
            </a:avLst>
          </a:prstGeom>
          <a:solidFill>
            <a:schemeClr val="folHlink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8147" name="AutoShape 19"/>
          <p:cNvSpPr>
            <a:spLocks noChangeArrowheads="1"/>
          </p:cNvSpPr>
          <p:nvPr/>
        </p:nvSpPr>
        <p:spPr bwMode="invGray">
          <a:xfrm>
            <a:off x="2881313" y="3822700"/>
            <a:ext cx="374650" cy="439738"/>
          </a:xfrm>
          <a:prstGeom prst="leftArrow">
            <a:avLst>
              <a:gd name="adj1" fmla="val 50000"/>
              <a:gd name="adj2" fmla="val 53815"/>
            </a:avLst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8148" name="Group 20"/>
          <p:cNvGrpSpPr>
            <a:grpSpLocks/>
          </p:cNvGrpSpPr>
          <p:nvPr/>
        </p:nvGrpSpPr>
        <p:grpSpPr bwMode="auto">
          <a:xfrm>
            <a:off x="2308225" y="3779838"/>
            <a:ext cx="542925" cy="542925"/>
            <a:chOff x="3745" y="1818"/>
            <a:chExt cx="382" cy="382"/>
          </a:xfrm>
        </p:grpSpPr>
        <p:sp>
          <p:nvSpPr>
            <p:cNvPr id="48149" name="Oval 21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8150" name="Oval 22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8151" name="Group 23"/>
          <p:cNvGrpSpPr>
            <a:grpSpLocks/>
          </p:cNvGrpSpPr>
          <p:nvPr/>
        </p:nvGrpSpPr>
        <p:grpSpPr bwMode="auto">
          <a:xfrm>
            <a:off x="6310313" y="3779838"/>
            <a:ext cx="542925" cy="542925"/>
            <a:chOff x="3745" y="1818"/>
            <a:chExt cx="382" cy="382"/>
          </a:xfrm>
        </p:grpSpPr>
        <p:sp>
          <p:nvSpPr>
            <p:cNvPr id="48152" name="Oval 24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8153" name="Oval 25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7921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8154" name="Group 26"/>
          <p:cNvGrpSpPr>
            <a:grpSpLocks/>
          </p:cNvGrpSpPr>
          <p:nvPr/>
        </p:nvGrpSpPr>
        <p:grpSpPr bwMode="auto">
          <a:xfrm>
            <a:off x="4291013" y="5781675"/>
            <a:ext cx="542925" cy="542925"/>
            <a:chOff x="3745" y="1818"/>
            <a:chExt cx="382" cy="382"/>
          </a:xfrm>
        </p:grpSpPr>
        <p:sp>
          <p:nvSpPr>
            <p:cNvPr id="48155" name="Oval 27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fol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8156" name="Oval 28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7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8157" name="Group 29"/>
          <p:cNvGrpSpPr>
            <a:grpSpLocks/>
          </p:cNvGrpSpPr>
          <p:nvPr/>
        </p:nvGrpSpPr>
        <p:grpSpPr bwMode="auto">
          <a:xfrm>
            <a:off x="4268788" y="1660525"/>
            <a:ext cx="542925" cy="542925"/>
            <a:chOff x="3745" y="1818"/>
            <a:chExt cx="382" cy="382"/>
          </a:xfrm>
        </p:grpSpPr>
        <p:sp>
          <p:nvSpPr>
            <p:cNvPr id="48158" name="Oval 30"/>
            <p:cNvSpPr>
              <a:spLocks noChangeArrowheads="1"/>
            </p:cNvSpPr>
            <p:nvPr/>
          </p:nvSpPr>
          <p:spPr bwMode="lt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8159" name="Oval 31"/>
            <p:cNvSpPr>
              <a:spLocks noChangeArrowheads="1"/>
            </p:cNvSpPr>
            <p:nvPr/>
          </p:nvSpPr>
          <p:spPr bwMode="lt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8160" name="Text Box 32"/>
          <p:cNvSpPr txBox="1">
            <a:spLocks noChangeArrowheads="1"/>
          </p:cNvSpPr>
          <p:nvPr/>
        </p:nvSpPr>
        <p:spPr bwMode="gray">
          <a:xfrm>
            <a:off x="4314825" y="16954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gray">
          <a:xfrm>
            <a:off x="2352675" y="38211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gray">
          <a:xfrm>
            <a:off x="6367463" y="38258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gray">
          <a:xfrm>
            <a:off x="4340225" y="58261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gray">
          <a:xfrm>
            <a:off x="5207000" y="2989263"/>
            <a:ext cx="2849563" cy="2752725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gray">
          <a:xfrm>
            <a:off x="5270500" y="3054350"/>
            <a:ext cx="2703513" cy="2611438"/>
          </a:xfrm>
          <a:prstGeom prst="roundRect">
            <a:avLst>
              <a:gd name="adj" fmla="val 79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38039"/>
                        <a:invGamma/>
                      </a:schemeClr>
                    </a:gs>
                    <a:gs pos="100000">
                      <a:schemeClr val="accent1">
                        <a:alpha val="5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973138" y="2425700"/>
            <a:ext cx="2857500" cy="466725"/>
            <a:chOff x="752" y="1413"/>
            <a:chExt cx="1321" cy="294"/>
          </a:xfrm>
        </p:grpSpPr>
        <p:sp>
          <p:nvSpPr>
            <p:cNvPr id="4506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7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506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506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5181600" y="2425700"/>
            <a:ext cx="2857500" cy="466725"/>
            <a:chOff x="3623" y="1413"/>
            <a:chExt cx="1321" cy="294"/>
          </a:xfrm>
        </p:grpSpPr>
        <p:sp>
          <p:nvSpPr>
            <p:cNvPr id="45066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85882"/>
                    <a:invGamma/>
                  </a:schemeClr>
                </a:gs>
              </a:gsLst>
              <a:lin ang="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5067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5068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5069" name="AutoShape 13"/>
          <p:cNvSpPr>
            <a:spLocks noChangeArrowheads="1"/>
          </p:cNvSpPr>
          <p:nvPr/>
        </p:nvSpPr>
        <p:spPr bwMode="gray">
          <a:xfrm>
            <a:off x="973138" y="2989263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5070" name="Text Box 18"/>
          <p:cNvSpPr txBox="1">
            <a:spLocks noChangeArrowheads="1"/>
          </p:cNvSpPr>
          <p:nvPr/>
        </p:nvSpPr>
        <p:spPr bwMode="white">
          <a:xfrm>
            <a:off x="1250950" y="2451100"/>
            <a:ext cx="223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2000" dirty="0" smtClean="0">
                <a:solidFill>
                  <a:srgbClr val="F8F8F8"/>
                </a:solidFill>
                <a:cs typeface="Arial" charset="0"/>
              </a:rPr>
              <a:t>ЗАВДАННЯ</a:t>
            </a:r>
            <a:endParaRPr lang="en-US" sz="20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45071" name="Text Box 18"/>
          <p:cNvSpPr txBox="1">
            <a:spLocks noChangeArrowheads="1"/>
          </p:cNvSpPr>
          <p:nvPr/>
        </p:nvSpPr>
        <p:spPr bwMode="white">
          <a:xfrm>
            <a:off x="5513388" y="2451100"/>
            <a:ext cx="223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2000" dirty="0" smtClean="0">
                <a:solidFill>
                  <a:srgbClr val="F8F8F8"/>
                </a:solidFill>
                <a:cs typeface="Arial" charset="0"/>
              </a:rPr>
              <a:t>РЕЗУЛЬТАТИ</a:t>
            </a:r>
            <a:endParaRPr lang="en-US" sz="20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blackGray">
          <a:xfrm rot="-10793605" flipH="1" flipV="1">
            <a:off x="3905250" y="3533775"/>
            <a:ext cx="129381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black">
          <a:xfrm>
            <a:off x="5449888" y="3130550"/>
            <a:ext cx="22463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1600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uk-UA" sz="2000" dirty="0" smtClean="0">
                <a:solidFill>
                  <a:schemeClr val="folHlink"/>
                </a:solidFill>
                <a:cs typeface="Arial" charset="0"/>
              </a:rPr>
              <a:t>Розуміння будови твору, взаємозв</a:t>
            </a:r>
            <a:r>
              <a:rPr lang="en-US" sz="2000" dirty="0" smtClean="0">
                <a:solidFill>
                  <a:schemeClr val="folHlink"/>
                </a:solidFill>
                <a:cs typeface="Arial" charset="0"/>
              </a:rPr>
              <a:t>’</a:t>
            </a:r>
            <a:r>
              <a:rPr lang="uk-UA" sz="2000" dirty="0" smtClean="0">
                <a:solidFill>
                  <a:schemeClr val="folHlink"/>
                </a:solidFill>
                <a:cs typeface="Arial" charset="0"/>
              </a:rPr>
              <a:t>язку  його складових</a:t>
            </a:r>
            <a:endParaRPr lang="en-US" sz="2000" dirty="0">
              <a:solidFill>
                <a:schemeClr val="folHlink"/>
              </a:solidFill>
              <a:cs typeface="Arial" charset="0"/>
            </a:endParaRPr>
          </a:p>
        </p:txBody>
      </p:sp>
      <p:grpSp>
        <p:nvGrpSpPr>
          <p:cNvPr id="45077" name="Group 21"/>
          <p:cNvGrpSpPr>
            <a:grpSpLocks/>
          </p:cNvGrpSpPr>
          <p:nvPr/>
        </p:nvGrpSpPr>
        <p:grpSpPr bwMode="auto">
          <a:xfrm>
            <a:off x="5338763" y="3200400"/>
            <a:ext cx="168275" cy="168275"/>
            <a:chOff x="2928" y="2208"/>
            <a:chExt cx="262" cy="262"/>
          </a:xfrm>
        </p:grpSpPr>
        <p:sp>
          <p:nvSpPr>
            <p:cNvPr id="4507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507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5080" name="Group 24"/>
          <p:cNvGrpSpPr>
            <a:grpSpLocks/>
          </p:cNvGrpSpPr>
          <p:nvPr/>
        </p:nvGrpSpPr>
        <p:grpSpPr bwMode="auto">
          <a:xfrm>
            <a:off x="5338763" y="4491038"/>
            <a:ext cx="168275" cy="168275"/>
            <a:chOff x="2928" y="2208"/>
            <a:chExt cx="262" cy="262"/>
          </a:xfrm>
        </p:grpSpPr>
        <p:sp>
          <p:nvSpPr>
            <p:cNvPr id="45081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5082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5084" name="AutoShape 28"/>
          <p:cNvSpPr>
            <a:spLocks noChangeArrowheads="1"/>
          </p:cNvSpPr>
          <p:nvPr/>
        </p:nvSpPr>
        <p:spPr bwMode="gray">
          <a:xfrm>
            <a:off x="1049338" y="321627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5085" name="AutoShape 29"/>
          <p:cNvSpPr>
            <a:spLocks noChangeArrowheads="1"/>
          </p:cNvSpPr>
          <p:nvPr/>
        </p:nvSpPr>
        <p:spPr bwMode="gray">
          <a:xfrm>
            <a:off x="1049338" y="380047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5086" name="AutoShape 30"/>
          <p:cNvSpPr>
            <a:spLocks noChangeArrowheads="1"/>
          </p:cNvSpPr>
          <p:nvPr/>
        </p:nvSpPr>
        <p:spPr bwMode="gray">
          <a:xfrm>
            <a:off x="1049338" y="4360863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gray">
          <a:xfrm>
            <a:off x="1066800" y="3289300"/>
            <a:ext cx="27829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cs typeface="Arial" charset="0"/>
              </a:rPr>
              <a:t> </a:t>
            </a:r>
            <a:r>
              <a:rPr lang="uk-UA" sz="2000" dirty="0" smtClean="0">
                <a:solidFill>
                  <a:srgbClr val="1C1C1C"/>
                </a:solidFill>
                <a:cs typeface="Arial" charset="0"/>
              </a:rPr>
              <a:t>Скласти опис,</a:t>
            </a:r>
          </a:p>
          <a:p>
            <a:pPr algn="l">
              <a:lnSpc>
                <a:spcPct val="90000"/>
              </a:lnSpc>
            </a:pPr>
            <a:r>
              <a:rPr lang="uk-UA" sz="2000" dirty="0" smtClean="0">
                <a:solidFill>
                  <a:srgbClr val="1C1C1C"/>
                </a:solidFill>
                <a:cs typeface="Arial" charset="0"/>
              </a:rPr>
              <a:t> намалювати</a:t>
            </a:r>
          </a:p>
          <a:p>
            <a:pPr algn="l">
              <a:lnSpc>
                <a:spcPct val="90000"/>
              </a:lnSpc>
            </a:pPr>
            <a:r>
              <a:rPr lang="uk-UA" sz="2000" dirty="0" smtClean="0">
                <a:solidFill>
                  <a:srgbClr val="1C1C1C"/>
                </a:solidFill>
                <a:cs typeface="Arial" charset="0"/>
              </a:rPr>
              <a:t> малюнок про зміни </a:t>
            </a:r>
          </a:p>
          <a:p>
            <a:pPr algn="l">
              <a:lnSpc>
                <a:spcPct val="90000"/>
              </a:lnSpc>
            </a:pPr>
            <a:r>
              <a:rPr lang="uk-UA" sz="2000" dirty="0" smtClean="0">
                <a:solidFill>
                  <a:srgbClr val="1C1C1C"/>
                </a:solidFill>
                <a:cs typeface="Arial" charset="0"/>
              </a:rPr>
              <a:t>у творі.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5090" name="AutoShape 34"/>
          <p:cNvSpPr>
            <a:spLocks noChangeArrowheads="1"/>
          </p:cNvSpPr>
          <p:nvPr/>
        </p:nvSpPr>
        <p:spPr bwMode="blackGray">
          <a:xfrm rot="10793605" flipV="1">
            <a:off x="3810000" y="4140200"/>
            <a:ext cx="12969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8475" y="341790"/>
            <a:ext cx="3843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Метод «Якби…»</a:t>
            </a:r>
            <a:endParaRPr lang="en-US" sz="3600" dirty="0"/>
          </a:p>
        </p:txBody>
      </p:sp>
      <p:pic>
        <p:nvPicPr>
          <p:cNvPr id="1026" name="Picture 2" descr="http://raduga-shop.com/images/prazdnik-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97" y="0"/>
            <a:ext cx="20764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27694"/>
            <a:ext cx="8424936" cy="3484686"/>
          </a:xfrm>
        </p:spPr>
        <p:txBody>
          <a:bodyPr/>
          <a:lstStyle/>
          <a:p>
            <a:r>
              <a:rPr lang="uk-UA" dirty="0"/>
              <a:t>Метод аглютинації-поєднання непоєднувальних у реальності якостей, властивостей </a:t>
            </a:r>
            <a:r>
              <a:rPr lang="uk-UA" dirty="0" smtClean="0"/>
              <a:t>тощо </a:t>
            </a:r>
            <a:r>
              <a:rPr lang="uk-UA" sz="2800" dirty="0" smtClean="0"/>
              <a:t>(гарячий сніг, вершина безодні,солодка сіль,чорне світло).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71" y="3356992"/>
            <a:ext cx="3221781" cy="33238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1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227138"/>
            <a:ext cx="7848600" cy="545678"/>
          </a:xfrm>
        </p:spPr>
        <p:txBody>
          <a:bodyPr/>
          <a:lstStyle/>
          <a:p>
            <a:r>
              <a:rPr lang="ru-RU" sz="2400" dirty="0"/>
              <a:t>Капелюхи мислення: жовтий-оптимізм, позитивне мислення; чорний-негативна оцінка; білий-нейтральна позиція; червоний-емоційне відношення; зелений-творчий початок; синій-керівна роль.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06" y="1633533"/>
            <a:ext cx="6693988" cy="450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757849"/>
      </p:ext>
    </p:extLst>
  </p:cSld>
  <p:clrMapOvr>
    <a:masterClrMapping/>
  </p:clrMapOvr>
</p:sld>
</file>

<file path=ppt/theme/theme1.xml><?xml version="1.0" encoding="utf-8"?>
<a:theme xmlns:a="http://schemas.openxmlformats.org/drawingml/2006/main" name="590TGp_climb_dark_ani">
  <a:themeElements>
    <a:clrScheme name="Тема Office 1">
      <a:dk1>
        <a:srgbClr val="808080"/>
      </a:dk1>
      <a:lt1>
        <a:srgbClr val="FFFFFF"/>
      </a:lt1>
      <a:dk2>
        <a:srgbClr val="003366"/>
      </a:dk2>
      <a:lt2>
        <a:srgbClr val="FFFFCC"/>
      </a:lt2>
      <a:accent1>
        <a:srgbClr val="79CE24"/>
      </a:accent1>
      <a:accent2>
        <a:srgbClr val="E45267"/>
      </a:accent2>
      <a:accent3>
        <a:srgbClr val="AAADB8"/>
      </a:accent3>
      <a:accent4>
        <a:srgbClr val="DADADA"/>
      </a:accent4>
      <a:accent5>
        <a:srgbClr val="BEE3AC"/>
      </a:accent5>
      <a:accent6>
        <a:srgbClr val="CF495D"/>
      </a:accent6>
      <a:hlink>
        <a:srgbClr val="5FC3D7"/>
      </a:hlink>
      <a:folHlink>
        <a:srgbClr val="FAA71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590TGp_climb_dark_ani</Template>
  <TotalTime>145</TotalTime>
  <Words>265</Words>
  <Application>Microsoft Office PowerPoint</Application>
  <PresentationFormat>Экран (4:3)</PresentationFormat>
  <Paragraphs>62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590TGp_climb_dark_ani</vt:lpstr>
      <vt:lpstr>Креативні форми та методи навчання на уроках української мови та літератури</vt:lpstr>
      <vt:lpstr>Креативний (англ. creative- створювати)</vt:lpstr>
      <vt:lpstr>Креативні методи навчання- методи, орієнтовані на  створення учнями власного освітнього продукту:</vt:lpstr>
      <vt:lpstr>Метод емпатії (особиста аналогія)</vt:lpstr>
      <vt:lpstr>Метод синектики- це стимуляція уяви учнів через поєднання різнорідних елементів</vt:lpstr>
      <vt:lpstr>Метод евристики сприяє розвитку творчості учнів</vt:lpstr>
      <vt:lpstr> </vt:lpstr>
      <vt:lpstr>Метод аглютинації-поєднання непоєднувальних у реальності якостей, властивостей тощо (гарячий сніг, вершина безодні,солодка сіль,чорне світло).</vt:lpstr>
      <vt:lpstr>Капелюхи мислення: жовтий-оптимізм, позитивне мислення; чорний-негативна оцінка; білий-нейтральна позиція; червоний-емоційне відношення; зелений-творчий початок; синій-керівна роль. </vt:lpstr>
      <vt:lpstr>  Дякую за увагу! Хай щастить!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Креативні форми та методи навчання на уроках української мови та літератури</dc:title>
  <dc:creator>Natali</dc:creator>
  <cp:lastModifiedBy>Natali</cp:lastModifiedBy>
  <cp:revision>12</cp:revision>
  <dcterms:created xsi:type="dcterms:W3CDTF">2017-01-02T16:38:54Z</dcterms:created>
  <dcterms:modified xsi:type="dcterms:W3CDTF">2017-01-04T04:12:15Z</dcterms:modified>
</cp:coreProperties>
</file>