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5" d="100"/>
          <a:sy n="105" d="100"/>
        </p:scale>
        <p:origin x="-11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4949"/>
            <a:ext cx="7772400" cy="3170076"/>
          </a:xfrm>
        </p:spPr>
        <p:txBody>
          <a:bodyPr>
            <a:normAutofit/>
          </a:bodyPr>
          <a:lstStyle/>
          <a:p>
            <a:pPr algn="ctr"/>
            <a:r>
              <a:rPr lang="uk-UA" alt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психолого-педагогічного супроводу адаптації дітей раннього віку до умов </a:t>
            </a:r>
            <a:r>
              <a:rPr lang="uk-UA" alt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ДНЗ №20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220072" y="3861048"/>
            <a:ext cx="3096344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44208" y="4003829"/>
            <a:ext cx="2013992" cy="1297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ru-RU" sz="1400" b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Ровба</a:t>
            </a:r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Наталя Миколаївна</a:t>
            </a:r>
          </a:p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Практичний психолог</a:t>
            </a:r>
          </a:p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ДНЗ №20 </a:t>
            </a:r>
          </a:p>
          <a:p>
            <a:r>
              <a:rPr lang="uk-UA" altLang="ru-RU" sz="1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Новотроїцької селищної ради  </a:t>
            </a:r>
            <a:endParaRPr lang="ru-RU" sz="1400" b="1" dirty="0">
              <a:solidFill>
                <a:srgbClr val="0000CC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96136" y="4365104"/>
            <a:ext cx="2962170" cy="169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29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2643206"/>
          </a:xfrm>
        </p:spPr>
        <p:txBody>
          <a:bodyPr>
            <a:normAutofit fontScale="90000"/>
          </a:bodyPr>
          <a:lstStyle/>
          <a:p>
            <a:pPr algn="ctr" fontAlgn="base">
              <a:spcAft>
                <a:spcPct val="0"/>
              </a:spcAft>
            </a:pP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Очікувані результати психолого-педагогічного супроводу :</a:t>
            </a:r>
            <a:b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500306"/>
            <a:ext cx="7772400" cy="2311005"/>
          </a:xfrm>
        </p:spPr>
        <p:txBody>
          <a:bodyPr>
            <a:normAutofit/>
          </a:bodyPr>
          <a:lstStyle/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Arial" pitchFamily="34" charset="0"/>
              </a:rPr>
              <a:t>спрощення й полегшення проходження адаптації дітей раннього віку та їх родин;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Arial" pitchFamily="34" charset="0"/>
              </a:rPr>
              <a:t>підвищення психолого-педагогічної компетентності педагогічного складу ДНЗ.</a:t>
            </a:r>
            <a:r>
              <a:rPr lang="uk-UA" altLang="ru-RU" sz="2200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uk-UA" altLang="ru-RU" sz="2200" dirty="0" smtClean="0">
                <a:solidFill>
                  <a:schemeClr val="tx1"/>
                </a:solidFill>
                <a:cs typeface="Arial" pitchFamily="34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92596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1428728" y="0"/>
            <a:ext cx="6643734" cy="571480"/>
          </a:xfrm>
          <a:prstGeom prst="flowChartProcess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285852" y="571480"/>
            <a:ext cx="3290757" cy="1428760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Завдання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Зняття психоемоційного напруження дитини.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Встановлення емоційного контакту з дитиною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Ознайомлення дитини з умовами дитячого закладу.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Зближення виховних заходів у сім'ї та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дошкільному закладі.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Допомога дитині у встановленні адекватних відносин із ровесниками</a:t>
            </a: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. 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143504" y="571480"/>
            <a:ext cx="3086100" cy="1428760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Принципи 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співпраці з батьками 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гуманності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err="1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научності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діалогічність і колегіальність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комплексності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uk-UA" altLang="ru-RU" sz="1000" b="0" i="0" u="none" strike="noStrike" cap="none" normalizeH="0" baseline="0" dirty="0" err="1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системністі</a:t>
            </a:r>
            <a:endParaRPr kumimoji="0" lang="uk-UA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1214414" y="2000240"/>
            <a:ext cx="7045482" cy="25143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lang="uk-UA" altLang="ru-RU" sz="1000" dirty="0">
                <a:solidFill>
                  <a:srgbClr val="FF0000"/>
                </a:solidFill>
                <a:ea typeface="Times New Roman" pitchFamily="18" charset="0"/>
              </a:rPr>
              <a:t> </a:t>
            </a:r>
            <a:r>
              <a:rPr lang="uk-UA" altLang="ru-RU" sz="1000" b="1" dirty="0">
                <a:solidFill>
                  <a:srgbClr val="FF0000"/>
                </a:solidFill>
                <a:ea typeface="Times New Roman" pitchFamily="18" charset="0"/>
              </a:rPr>
              <a:t>Діти 2-3 </a:t>
            </a:r>
            <a:r>
              <a:rPr lang="uk-UA" altLang="ru-RU" sz="800" b="1" dirty="0">
                <a:solidFill>
                  <a:srgbClr val="FF0000"/>
                </a:solidFill>
                <a:ea typeface="Times New Roman" pitchFamily="18" charset="0"/>
              </a:rPr>
              <a:t>років        </a:t>
            </a:r>
            <a:r>
              <a:rPr lang="uk-UA" altLang="ru-RU" sz="800" b="1" dirty="0" smtClean="0">
                <a:solidFill>
                  <a:srgbClr val="FF0000"/>
                </a:solidFill>
                <a:ea typeface="Times New Roman" pitchFamily="18" charset="0"/>
              </a:rPr>
              <a:t>	 	  </a:t>
            </a:r>
            <a:r>
              <a:rPr lang="uk-UA" altLang="ru-RU" sz="900" b="1" dirty="0" smtClean="0">
                <a:solidFill>
                  <a:srgbClr val="FF0000"/>
                </a:solidFill>
                <a:ea typeface="Times New Roman" pitchFamily="18" charset="0"/>
              </a:rPr>
              <a:t>ДНЗ </a:t>
            </a:r>
            <a:r>
              <a:rPr lang="uk-UA" altLang="ru-RU" sz="900" b="1" dirty="0">
                <a:solidFill>
                  <a:srgbClr val="FF0000"/>
                </a:solidFill>
                <a:ea typeface="Times New Roman" pitchFamily="18" charset="0"/>
              </a:rPr>
              <a:t>	</a:t>
            </a:r>
            <a:r>
              <a:rPr lang="uk-UA" altLang="ru-RU" sz="900" b="1" dirty="0" smtClean="0">
                <a:solidFill>
                  <a:srgbClr val="FF0000"/>
                </a:solidFill>
                <a:ea typeface="Times New Roman" pitchFamily="18" charset="0"/>
              </a:rPr>
              <a:t>	Родини </a:t>
            </a:r>
            <a:r>
              <a:rPr lang="uk-UA" altLang="ru-RU" sz="900" b="1" dirty="0">
                <a:solidFill>
                  <a:srgbClr val="FF0000"/>
                </a:solidFill>
                <a:ea typeface="Times New Roman" pitchFamily="18" charset="0"/>
              </a:rPr>
              <a:t>вихованців</a:t>
            </a:r>
            <a:endParaRPr kumimoji="0" lang="uk-UA" alt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Times New Roman" pitchFamily="18" charset="0"/>
            </a:endParaRPr>
          </a:p>
          <a:p>
            <a:pPr lvl="0"/>
            <a:r>
              <a:rPr kumimoji="0" lang="uk-UA" altLang="ru-RU" sz="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							</a:t>
            </a: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uk-UA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85852" y="2285992"/>
            <a:ext cx="3249358" cy="2286016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Етапи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: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Підготовчий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Діагностичний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Аналітичний та підсумковий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43504" y="2285992"/>
            <a:ext cx="3030537" cy="2286000"/>
          </a:xfrm>
          <a:prstGeom prst="rect">
            <a:avLst/>
          </a:prstGeom>
          <a:solidFill>
            <a:srgbClr val="FFFFFF"/>
          </a:solidFill>
          <a:ln w="31750">
            <a:solidFill>
              <a:srgbClr val="4BACC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9847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8475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Напрямки: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участь в організації підготовки до прийому дітей у дитячий заклад;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допомога вихователям із виявлення    індивідуальних особливостей дітей;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консультування вихователів щодо організації психологічного комфорту для новоприбулих дітей;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створення умов для виникнення в дітей потреби у змістовній діяльності;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8475" algn="l"/>
              </a:tabLst>
            </a:pP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визначення змісту подальшої корекційно-розвивальної роботи з новоприбулими дітьми і з однолітками	</a:t>
            </a:r>
            <a:r>
              <a: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			</a:t>
            </a: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											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643042" y="0"/>
            <a:ext cx="58605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МОДЕЛЬ</a:t>
            </a: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ПСИХОЛОГО-ПЕДАГОГІЧНОГО СУПРОВОДУ АДАПТАЦІЇ ДІТЕЙ  РАННЬГО ВІКУ ДО УМОВ КДНЗ №20</a:t>
            </a: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3770320" y="645480"/>
            <a:ext cx="124643139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altLang="ru-RU" sz="1400" dirty="0" smtClean="0">
              <a:solidFill>
                <a:srgbClr val="0F243E"/>
              </a:solidFill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altLang="ru-RU" sz="1400" dirty="0">
              <a:solidFill>
                <a:srgbClr val="0F243E"/>
              </a:solidFill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cs typeface="Arial" pitchFamily="34" charset="0"/>
              </a:rPr>
              <a:t>																																																																																																																																				</a:t>
            </a:r>
            <a:r>
              <a:rPr kumimoji="0" lang="uk-UA" altLang="ru-RU" sz="14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cs typeface="Arial" pitchFamily="34" charset="0"/>
              </a:rPr>
              <a:t>СУБ’ЄКТИ СУПРОВОДУ																																				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																																																										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р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 flipH="1">
            <a:off x="-1086416" y="-16463777"/>
            <a:ext cx="401832" cy="321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endParaRPr kumimoji="0" lang="uk-UA" altLang="ru-RU" sz="1200" b="1" i="0" u="none" strike="noStrike" cap="none" normalizeH="0" baseline="0" dirty="0" smtClean="0">
              <a:ln>
                <a:noFill/>
              </a:ln>
              <a:solidFill>
                <a:srgbClr val="0F243E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																																																																									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																														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7233718" y="1138535"/>
            <a:ext cx="11547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962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utoShape 5"/>
          <p:cNvSpPr>
            <a:spLocks noGrp="1" noChangeArrowheads="1"/>
          </p:cNvSpPr>
          <p:nvPr>
            <p:ph type="ctrTitle"/>
          </p:nvPr>
        </p:nvSpPr>
        <p:spPr bwMode="auto">
          <a:xfrm flipV="1">
            <a:off x="1285852" y="4643446"/>
            <a:ext cx="6858048" cy="78581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altLang="ru-RU" sz="11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285852" y="5786454"/>
            <a:ext cx="6858048" cy="2600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Впроваджується на рівні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</a:t>
            </a: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Calibri" pitchFamily="34" charset="0"/>
                <a:cs typeface="Arial" pitchFamily="34" charset="0"/>
              </a:rPr>
              <a:t>КДНЗ  групи раннього віку       дітей і родин дітей раннього віку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71604" y="6072752"/>
            <a:ext cx="6192688" cy="7852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rgbClr val="4BACC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Очікувані результати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ru-RU" sz="1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Спрощення і полегшення проходження адаптації дітей раннього віку та їх родин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ru-RU" sz="12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Підвищення психолого-педагогічної компетентності педагогічного складу ДНЗ</a:t>
            </a:r>
            <a:endParaRPr kumimoji="0" lang="uk-UA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2857488" y="5429264"/>
            <a:ext cx="1714512" cy="3571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392611" y="5607859"/>
            <a:ext cx="357984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572000" y="5429264"/>
            <a:ext cx="1797912" cy="3381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571604" y="4572008"/>
            <a:ext cx="6500858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uk-UA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Форми і методи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uk-UA" alt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День відчинених дверей , круглі столи , арт-терапія сумісно з батьками ,пісочна терапія , наочна інформація(папки сходинки адаптації) , листи у родину, ігрові вправи , семінари , інформаційний блог, методика </a:t>
            </a:r>
            <a:r>
              <a:rPr lang="uk-UA" altLang="ru-RU" sz="10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сенд-плей</a:t>
            </a:r>
            <a:r>
              <a:rPr lang="uk-UA" alt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спостереження, опитування батьків</a:t>
            </a:r>
            <a:r>
              <a:rPr lang="uk-UA" sz="1000" dirty="0" smtClean="0">
                <a:latin typeface="Arial" pitchFamily="34" charset="0"/>
                <a:cs typeface="Arial" pitchFamily="34" charset="0"/>
              </a:rPr>
              <a:t> і методи</a:t>
            </a:r>
          </a:p>
        </p:txBody>
      </p:sp>
    </p:spTree>
    <p:extLst>
      <p:ext uri="{BB962C8B-B14F-4D97-AF65-F5344CB8AC3E}">
        <p14:creationId xmlns:p14="http://schemas.microsoft.com/office/powerpoint/2010/main" val="34051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4085"/>
            <a:ext cx="7772400" cy="1358965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психолого-педагогічного супроводу :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5" y="2095130"/>
            <a:ext cx="7713721" cy="3191258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20000"/>
              </a:lnSpc>
            </a:pPr>
            <a:endParaRPr lang="uk-UA" dirty="0" smtClean="0"/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</a:rPr>
              <a:t>встановлення емоційного контакту з дитиною;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</a:rPr>
              <a:t> зняття психоемоційного напруження дитини;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>
                <a:solidFill>
                  <a:schemeClr val="tx1"/>
                </a:solidFill>
              </a:rPr>
              <a:t>о</a:t>
            </a:r>
            <a:r>
              <a:rPr lang="uk-UA" sz="2800" dirty="0" smtClean="0">
                <a:solidFill>
                  <a:schemeClr val="tx1"/>
                </a:solidFill>
              </a:rPr>
              <a:t>знайомлення дитини з умовами ДНЗ;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>
                <a:solidFill>
                  <a:schemeClr val="tx1"/>
                </a:solidFill>
              </a:rPr>
              <a:t>з</a:t>
            </a:r>
            <a:r>
              <a:rPr lang="uk-UA" sz="2800" dirty="0" smtClean="0">
                <a:solidFill>
                  <a:schemeClr val="tx1"/>
                </a:solidFill>
              </a:rPr>
              <a:t>ближення виховних заходів у сім'ї та ДНЗ;</a:t>
            </a:r>
          </a:p>
          <a:p>
            <a:pPr marL="457200" indent="-457200" algn="l">
              <a:lnSpc>
                <a:spcPct val="120000"/>
              </a:lnSpc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</a:rPr>
              <a:t>допомога дитині у встановленні комунікативної взаємодії з однолітками.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08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00198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dirty="0" smtClean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Завдання</a:t>
            </a:r>
            <a:r>
              <a:rPr lang="uk-UA" alt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alt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психолого-педагогічного супроводу 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071678"/>
            <a:ext cx="7429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зняття психоемоційного напруження дитини;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встановлення емоційного контакту з дитиною;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ознайомлення дитини з умовами ДНЗ;  	  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зближення виховних заходів у сім'ї </a:t>
            </a:r>
            <a:r>
              <a:rPr lang="uk-UA" altLang="ru-RU" sz="2200" smtClean="0">
                <a:ea typeface="Times New Roman" pitchFamily="18" charset="0"/>
                <a:cs typeface="Arial" pitchFamily="34" charset="0"/>
              </a:rPr>
              <a:t>та родині;  </a:t>
            </a:r>
            <a:endParaRPr lang="uk-UA" altLang="ru-RU" sz="22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v"/>
              <a:tabLst>
                <a:tab pos="342900" algn="l"/>
              </a:tabLst>
            </a:pP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допомога дитині у встановленні адекватних 	відносин із ровесниками</a:t>
            </a:r>
            <a:r>
              <a:rPr lang="uk-UA" altLang="ru-RU" sz="2200" dirty="0" smtClean="0">
                <a:solidFill>
                  <a:srgbClr val="215868"/>
                </a:solidFill>
                <a:ea typeface="Times New Roman" pitchFamily="18" charset="0"/>
                <a:cs typeface="Arial" pitchFamily="34" charset="0"/>
              </a:rPr>
              <a:t>. </a:t>
            </a:r>
            <a:endParaRPr lang="uk-UA" altLang="ru-RU" sz="2200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867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85927"/>
            <a:ext cx="7772400" cy="1258897"/>
          </a:xfrm>
        </p:spPr>
        <p:txBody>
          <a:bodyPr>
            <a:noAutofit/>
          </a:bodyPr>
          <a:lstStyle/>
          <a:p>
            <a:pPr algn="ctr"/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uk-UA" sz="4300" dirty="0" smtClean="0"/>
              <a:t> </a:t>
            </a:r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психолого-педагогічного </a:t>
            </a:r>
            <a:r>
              <a:rPr lang="uk-UA" sz="43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супроводу :</a:t>
            </a:r>
            <a:endParaRPr lang="ru-RU" sz="4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5" y="2276871"/>
            <a:ext cx="7766987" cy="2795203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співпраця з батьками;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гуманність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науковість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діалогічність і колегіальність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комплексність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200" dirty="0" smtClean="0">
                <a:solidFill>
                  <a:schemeClr val="tx1"/>
                </a:solidFill>
              </a:rPr>
              <a:t>системність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606" y="500042"/>
            <a:ext cx="7772400" cy="912734"/>
          </a:xfrm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Суб'єкти супроводу </a:t>
            </a:r>
            <a:endParaRPr lang="ru-RU" sz="4300" dirty="0">
              <a:solidFill>
                <a:srgbClr val="0000CC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2636913"/>
            <a:ext cx="1944216" cy="2112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56176" y="2769833"/>
            <a:ext cx="1656184" cy="1979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Діти 2-3 років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714620"/>
            <a:ext cx="2282552" cy="172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ДІТИ 2-3 РОКІВ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3786190"/>
            <a:ext cx="2282552" cy="17955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ДНЗ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2789808"/>
            <a:ext cx="2282552" cy="172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РОДИНИ ВИХОВАНЦІВ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042827" y="1417949"/>
            <a:ext cx="730932" cy="130379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00192" y="1412776"/>
            <a:ext cx="846332" cy="13481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735259" y="1412776"/>
            <a:ext cx="0" cy="23469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0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944215"/>
          </a:xfrm>
        </p:spPr>
        <p:txBody>
          <a:bodyPr>
            <a:normAutofit/>
          </a:bodyPr>
          <a:lstStyle/>
          <a:p>
            <a:pPr algn="ctr"/>
            <a:r>
              <a:rPr lang="uk-UA" sz="43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Етапи  психолого-педагогічного супроводу</a:t>
            </a:r>
            <a:endParaRPr lang="ru-RU" sz="43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155" y="2840854"/>
            <a:ext cx="7456269" cy="2374096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підготовчий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діагностичний</a:t>
            </a:r>
          </a:p>
          <a:p>
            <a:pPr marL="457200" indent="-457200"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аналітичний та підсумковий</a:t>
            </a:r>
          </a:p>
        </p:txBody>
      </p:sp>
    </p:spTree>
    <p:extLst>
      <p:ext uri="{BB962C8B-B14F-4D97-AF65-F5344CB8AC3E}">
        <p14:creationId xmlns:p14="http://schemas.microsoft.com/office/powerpoint/2010/main" val="23162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Напрямки  </a:t>
            </a:r>
            <a:r>
              <a:rPr lang="uk-UA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психолого-педагогічного супроводу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8286808" cy="3714776"/>
          </a:xfrm>
        </p:spPr>
        <p:txBody>
          <a:bodyPr>
            <a:noAutofit/>
          </a:bodyPr>
          <a:lstStyle/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участь в організації підготовки до прийому дітей у ДНЗ 	 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допомога вихователям із виявлення індивідуальних       	особливостей дітей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консультування вихователів щодо організації 	психологічного комфорту для новоприбулих дітей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створення умов для виникнення в дітей потреби у 	змістовній діяльності</a:t>
            </a:r>
            <a:endParaRPr lang="ru-RU" altLang="ru-RU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R="0" lvl="0" algn="l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0000CC"/>
              </a:buClr>
              <a:buSzTx/>
              <a:buFont typeface="Wingdings" pitchFamily="2" charset="2"/>
              <a:buChar char="v"/>
              <a:tabLst>
                <a:tab pos="498475" algn="l"/>
              </a:tabLst>
            </a:pP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визначення змісту подальшої </a:t>
            </a:r>
            <a:r>
              <a:rPr lang="uk-UA" altLang="ru-RU" sz="2200" dirty="0" err="1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корекційно</a:t>
            </a:r>
            <a:r>
              <a:rPr lang="uk-UA" altLang="ru-RU" sz="2200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 - розвивальної 	роботи з новоприбулими дітьми і з однолітками.	</a:t>
            </a:r>
            <a:r>
              <a:rPr lang="uk-UA" altLang="ru-RU" sz="2200" b="1" dirty="0" smtClean="0">
                <a:solidFill>
                  <a:srgbClr val="0F243E"/>
                </a:solidFill>
                <a:ea typeface="Times New Roman" pitchFamily="18" charset="0"/>
                <a:cs typeface="Times New Roman" pitchFamily="18" charset="0"/>
              </a:rPr>
              <a:t>	</a:t>
            </a:r>
            <a:r>
              <a:rPr lang="uk-UA" altLang="ru-RU" sz="2200" b="1" dirty="0" smtClean="0">
                <a:solidFill>
                  <a:srgbClr val="0F243E"/>
                </a:solidFill>
                <a:ea typeface="Times New Roman" pitchFamily="18" charset="0"/>
                <a:cs typeface="Arial" pitchFamily="34" charset="0"/>
              </a:rPr>
              <a:t>			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84264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357298"/>
            <a:ext cx="7743852" cy="3857652"/>
          </a:xfrm>
        </p:spPr>
        <p:txBody>
          <a:bodyPr>
            <a:noAutofit/>
          </a:bodyPr>
          <a:lstStyle/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день відчинених дверей;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круглі столи 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арт-терапія разом з батьками;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пісочна терапія;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наочна інформація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листи у родину;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 ігрові вправи;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інформаційний блог 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методика сенд – плей ;</a:t>
            </a:r>
          </a:p>
          <a:p>
            <a:pPr algn="l">
              <a:buClr>
                <a:srgbClr val="0000CC"/>
              </a:buClr>
              <a:buFont typeface="Wingdings" pitchFamily="2" charset="2"/>
              <a:buChar char="v"/>
            </a:pPr>
            <a:r>
              <a:rPr lang="uk-UA" altLang="ru-RU" sz="22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спостереження</a:t>
            </a:r>
            <a:r>
              <a:rPr lang="uk-UA" altLang="ru-RU" sz="2200" dirty="0" smtClean="0"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5"/>
            <a:ext cx="707236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30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3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0034" y="2214554"/>
            <a:ext cx="8110566" cy="2857520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uk-UA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0"/>
            <a:ext cx="757242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3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 і методи</a:t>
            </a:r>
            <a:r>
              <a:rPr lang="uk-UA" sz="4300" b="1" dirty="0" smtClean="0"/>
              <a:t> </a:t>
            </a:r>
            <a:r>
              <a:rPr lang="uk-UA" sz="43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психолого-педагогічного супроводу </a:t>
            </a:r>
          </a:p>
        </p:txBody>
      </p:sp>
    </p:spTree>
    <p:extLst>
      <p:ext uri="{BB962C8B-B14F-4D97-AF65-F5344CB8AC3E}">
        <p14:creationId xmlns:p14="http://schemas.microsoft.com/office/powerpoint/2010/main" val="1031154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253</TotalTime>
  <Words>400</Words>
  <Application>Microsoft Office PowerPoint</Application>
  <PresentationFormat>Экран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Модель психолого-педагогічного супроводу адаптації дітей раннього віку до умов ДНЗ №20</vt:lpstr>
      <vt:lpstr> </vt:lpstr>
      <vt:lpstr>Мета психолого-педагогічного супроводу :</vt:lpstr>
      <vt:lpstr> Завдання  психолого-педагогічного супроводу :</vt:lpstr>
      <vt:lpstr>Принципи психолого-педагогічного супроводу :</vt:lpstr>
      <vt:lpstr>Суб'єкти супроводу </vt:lpstr>
      <vt:lpstr>Етапи  психолого-педагогічного супроводу</vt:lpstr>
      <vt:lpstr>Напрямки  психолого-педагогічного супроводу</vt:lpstr>
      <vt:lpstr>Презентация PowerPoint</vt:lpstr>
      <vt:lpstr>           Очікувані результати психолого-педагогічного супроводу 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психолого-педагогічного супроводу адаптації дітей раннього віку до умов КДНЗ №20 “Сонечко”</dc:title>
  <dc:creator>ssss545</dc:creator>
  <cp:lastModifiedBy>ssss545</cp:lastModifiedBy>
  <cp:revision>29</cp:revision>
  <dcterms:created xsi:type="dcterms:W3CDTF">2017-03-14T10:20:15Z</dcterms:created>
  <dcterms:modified xsi:type="dcterms:W3CDTF">2017-09-28T05:10:52Z</dcterms:modified>
</cp:coreProperties>
</file>