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59" r:id="rId5"/>
    <p:sldId id="257" r:id="rId6"/>
    <p:sldId id="263" r:id="rId7"/>
    <p:sldId id="278" r:id="rId8"/>
    <p:sldId id="264" r:id="rId9"/>
    <p:sldId id="279" r:id="rId10"/>
    <p:sldId id="269" r:id="rId11"/>
    <p:sldId id="270" r:id="rId12"/>
    <p:sldId id="271" r:id="rId13"/>
    <p:sldId id="258" r:id="rId14"/>
    <p:sldId id="260" r:id="rId15"/>
    <p:sldId id="262" r:id="rId16"/>
    <p:sldId id="268" r:id="rId17"/>
    <p:sldId id="273" r:id="rId18"/>
    <p:sldId id="266" r:id="rId19"/>
    <p:sldId id="274" r:id="rId20"/>
    <p:sldId id="26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4" autoAdjust="0"/>
  </p:normalViewPr>
  <p:slideViewPr>
    <p:cSldViewPr>
      <p:cViewPr varScale="1">
        <p:scale>
          <a:sx n="116" d="100"/>
          <a:sy n="116" d="100"/>
        </p:scale>
        <p:origin x="14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49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5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8099" y="1413251"/>
            <a:ext cx="6048375" cy="25454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b="0" i="1" dirty="0" smtClean="0">
                <a:solidFill>
                  <a:srgbClr val="FF0000"/>
                </a:solidFill>
              </a:rPr>
              <a:t>Проект</a:t>
            </a:r>
            <a:br>
              <a:rPr lang="uk-UA" sz="2000" b="0" i="1" dirty="0" smtClean="0">
                <a:solidFill>
                  <a:srgbClr val="FF0000"/>
                </a:solidFill>
              </a:rPr>
            </a:br>
            <a:r>
              <a:rPr lang="uk-UA" sz="2000" b="0" i="1" dirty="0" smtClean="0">
                <a:solidFill>
                  <a:srgbClr val="FF0000"/>
                </a:solidFill>
              </a:rPr>
              <a:t>«Ми – українці, ми- європейці»</a:t>
            </a:r>
            <a:br>
              <a:rPr lang="uk-UA" sz="2000" b="0" i="1" dirty="0" smtClean="0">
                <a:solidFill>
                  <a:srgbClr val="FF0000"/>
                </a:solidFill>
              </a:rPr>
            </a:br>
            <a:r>
              <a:rPr lang="uk-UA" sz="3600" b="0" i="1" dirty="0" smtClean="0">
                <a:solidFill>
                  <a:schemeClr val="accent6"/>
                </a:solidFill>
              </a:rPr>
              <a:t>Віртуальна літературна подорож країнами Європи</a:t>
            </a:r>
            <a:endParaRPr lang="ru-RU" sz="3600" b="0" i="1" dirty="0" smtClean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3429000"/>
            <a:ext cx="6048375" cy="13684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chemeClr val="accent2"/>
                </a:solidFill>
              </a:rPr>
              <a:t>( </a:t>
            </a:r>
            <a:r>
              <a:rPr lang="uk-UA" sz="2800" b="1" i="1" dirty="0" err="1" smtClean="0">
                <a:solidFill>
                  <a:schemeClr val="accent2"/>
                </a:solidFill>
              </a:rPr>
              <a:t>пізнавально</a:t>
            </a:r>
            <a:r>
              <a:rPr lang="uk-UA" sz="2800" b="1" i="1" dirty="0" smtClean="0">
                <a:solidFill>
                  <a:schemeClr val="accent2"/>
                </a:solidFill>
              </a:rPr>
              <a:t>-естетичний </a:t>
            </a:r>
            <a:r>
              <a:rPr lang="uk-UA" sz="2800" b="1" i="1" dirty="0" err="1" smtClean="0">
                <a:solidFill>
                  <a:schemeClr val="accent2"/>
                </a:solidFill>
              </a:rPr>
              <a:t>підпроект</a:t>
            </a:r>
            <a:r>
              <a:rPr lang="uk-UA" sz="2800" b="1" i="1" dirty="0" smtClean="0">
                <a:solidFill>
                  <a:schemeClr val="accent2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chemeClr val="accent2"/>
                </a:solidFill>
              </a:rPr>
              <a:t>учнів </a:t>
            </a:r>
            <a:r>
              <a:rPr lang="uk-UA" sz="4000" b="1" i="1" dirty="0" smtClean="0">
                <a:solidFill>
                  <a:schemeClr val="accent2"/>
                </a:solidFill>
              </a:rPr>
              <a:t>10</a:t>
            </a:r>
            <a:r>
              <a:rPr lang="uk-UA" sz="2800" b="1" i="1" dirty="0" smtClean="0">
                <a:solidFill>
                  <a:schemeClr val="accent2"/>
                </a:solidFill>
              </a:rPr>
              <a:t> класу</a:t>
            </a:r>
            <a:r>
              <a:rPr lang="uk-UA" sz="2800" b="1" i="1" dirty="0" smtClean="0">
                <a:solidFill>
                  <a:schemeClr val="accent2"/>
                </a:solidFill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i="1" dirty="0" err="1" smtClean="0">
                <a:solidFill>
                  <a:srgbClr val="FF0000"/>
                </a:solidFill>
              </a:rPr>
              <a:t>Кер</a:t>
            </a:r>
            <a:r>
              <a:rPr lang="uk-UA" sz="1800" b="1" i="1" dirty="0" err="1" smtClean="0">
                <a:solidFill>
                  <a:srgbClr val="FF0000"/>
                </a:solidFill>
              </a:rPr>
              <a:t>івник</a:t>
            </a:r>
            <a:r>
              <a:rPr lang="uk-UA" sz="1800" b="1" i="1" dirty="0" smtClean="0">
                <a:solidFill>
                  <a:srgbClr val="FF0000"/>
                </a:solidFill>
              </a:rPr>
              <a:t>  проекту -  вчитель </a:t>
            </a:r>
            <a:r>
              <a:rPr lang="uk-UA" sz="1800" b="1" i="1" dirty="0" err="1" smtClean="0">
                <a:solidFill>
                  <a:srgbClr val="FF0000"/>
                </a:solidFill>
              </a:rPr>
              <a:t>зар</a:t>
            </a:r>
            <a:r>
              <a:rPr lang="uk-UA" sz="1800" b="1" i="1" dirty="0" smtClean="0">
                <a:solidFill>
                  <a:srgbClr val="FF0000"/>
                </a:solidFill>
              </a:rPr>
              <a:t>. л-ри </a:t>
            </a:r>
            <a:r>
              <a:rPr lang="uk-UA" sz="1800" b="1" i="1" dirty="0" err="1" smtClean="0">
                <a:solidFill>
                  <a:srgbClr val="FF0000"/>
                </a:solidFill>
              </a:rPr>
              <a:t>Рябова</a:t>
            </a:r>
            <a:r>
              <a:rPr lang="uk-UA" sz="1800" b="1" i="1" dirty="0" smtClean="0">
                <a:solidFill>
                  <a:srgbClr val="FF0000"/>
                </a:solidFill>
              </a:rPr>
              <a:t> Є.Ф</a:t>
            </a:r>
            <a:r>
              <a:rPr lang="uk-UA" sz="2800" b="1" i="1" dirty="0" smtClean="0">
                <a:solidFill>
                  <a:schemeClr val="accent2"/>
                </a:solidFill>
              </a:rPr>
              <a:t>.</a:t>
            </a:r>
            <a:endParaRPr lang="ru-RU" sz="2800" b="1" i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latin typeface="Ariston" pitchFamily="66" charset="0"/>
              </a:rPr>
              <a:t>Пам’ятник д’Артаньяну, Париж</a:t>
            </a:r>
            <a:endParaRPr lang="ru-RU" dirty="0">
              <a:latin typeface="Ariston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3808" y="1124744"/>
            <a:ext cx="4032448" cy="50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latin typeface="Ariston" pitchFamily="66" charset="0"/>
              </a:rPr>
              <a:t>Єлисейські поля, Париж</a:t>
            </a:r>
            <a:endParaRPr lang="ru-RU" dirty="0">
              <a:latin typeface="Ariston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268760"/>
            <a:ext cx="74125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latin typeface="Ariston" pitchFamily="66" charset="0"/>
              </a:rPr>
              <a:t>Фортеця Бастилія, Париж</a:t>
            </a:r>
            <a:endParaRPr lang="ru-RU" dirty="0">
              <a:latin typeface="Ariston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268760"/>
            <a:ext cx="7787395" cy="45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uk-UA" sz="3200" dirty="0" smtClean="0"/>
              <a:t>Видатні письменники Франції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894237"/>
            <a:ext cx="2543175" cy="335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805" y="2009894"/>
            <a:ext cx="2699429" cy="3266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657" y="3111117"/>
            <a:ext cx="2361606" cy="340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Видатні письменники Франції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130" y="908720"/>
            <a:ext cx="28575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12776"/>
            <a:ext cx="3330003" cy="3960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890" y="2813720"/>
            <a:ext cx="2877561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2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Видатні письменники </a:t>
            </a:r>
            <a:r>
              <a:rPr lang="uk-UA" sz="3600" dirty="0" err="1" smtClean="0"/>
              <a:t>Франціїї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5" y="908720"/>
            <a:ext cx="2487182" cy="3898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420888"/>
            <a:ext cx="2633573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934" y="3401616"/>
            <a:ext cx="2603259" cy="31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latin typeface="Ariston" pitchFamily="66" charset="0"/>
              </a:rPr>
              <a:t>Данія на карті Європи</a:t>
            </a:r>
            <a:endParaRPr lang="ru-RU" dirty="0">
              <a:latin typeface="Ariston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680" y="1124744"/>
            <a:ext cx="6233302" cy="52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116"/>
            <a:ext cx="9576048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04664"/>
            <a:ext cx="8362950" cy="57641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uk-UA" sz="3600" dirty="0" smtClean="0">
                <a:latin typeface="Ariston" pitchFamily="66" charset="0"/>
              </a:rPr>
              <a:t/>
            </a:r>
            <a:br>
              <a:rPr lang="uk-UA" sz="3600" dirty="0" smtClean="0">
                <a:latin typeface="Ariston" pitchFamily="66" charset="0"/>
              </a:rPr>
            </a:br>
            <a:r>
              <a:rPr lang="uk-UA" sz="3600" dirty="0">
                <a:latin typeface="Ariston" pitchFamily="66" charset="0"/>
              </a:rPr>
              <a:t/>
            </a:r>
            <a:br>
              <a:rPr lang="uk-UA" sz="3600" dirty="0">
                <a:latin typeface="Ariston" pitchFamily="66" charset="0"/>
              </a:rPr>
            </a:br>
            <a:r>
              <a:rPr lang="uk-UA" sz="3600" dirty="0" smtClean="0">
                <a:latin typeface="Ariston" pitchFamily="66" charset="0"/>
              </a:rPr>
              <a:t>Пам’ятник Андерсену у Копенгагені</a:t>
            </a:r>
            <a:br>
              <a:rPr lang="uk-UA" sz="3600" dirty="0" smtClean="0">
                <a:latin typeface="Ariston" pitchFamily="66" charset="0"/>
              </a:rPr>
            </a:br>
            <a:r>
              <a:rPr lang="uk-UA" sz="2000" dirty="0">
                <a:solidFill>
                  <a:srgbClr val="FFC000"/>
                </a:solidFill>
                <a:latin typeface="Ariston" pitchFamily="66" charset="0"/>
              </a:rPr>
              <a:t>В</a:t>
            </a:r>
            <a:r>
              <a:rPr lang="uk-UA" sz="2000" dirty="0" smtClean="0">
                <a:solidFill>
                  <a:srgbClr val="FFC000"/>
                </a:solidFill>
                <a:latin typeface="Ariston" pitchFamily="66" charset="0"/>
              </a:rPr>
              <a:t> столиці Данії встановлено бронзовий пам’ятник видатному </a:t>
            </a:r>
            <a:r>
              <a:rPr lang="uk-UA" sz="2000" dirty="0">
                <a:solidFill>
                  <a:srgbClr val="FFC000"/>
                </a:solidFill>
                <a:latin typeface="Ariston" pitchFamily="66" charset="0"/>
              </a:rPr>
              <a:t>к</a:t>
            </a:r>
            <a:r>
              <a:rPr lang="uk-UA" sz="2000" dirty="0" smtClean="0">
                <a:solidFill>
                  <a:srgbClr val="FFC000"/>
                </a:solidFill>
                <a:latin typeface="Ariston" pitchFamily="66" charset="0"/>
              </a:rPr>
              <a:t>азкареві. Бронзовий Ганс </a:t>
            </a:r>
            <a:r>
              <a:rPr lang="uk-UA" sz="2000" dirty="0" err="1" smtClean="0">
                <a:solidFill>
                  <a:srgbClr val="FFC000"/>
                </a:solidFill>
                <a:latin typeface="Ariston" pitchFamily="66" charset="0"/>
              </a:rPr>
              <a:t>Христіан</a:t>
            </a:r>
            <a:r>
              <a:rPr lang="uk-UA" sz="2000" dirty="0" smtClean="0">
                <a:solidFill>
                  <a:srgbClr val="FFC000"/>
                </a:solidFill>
                <a:latin typeface="Ariston" pitchFamily="66" charset="0"/>
              </a:rPr>
              <a:t> сидить на постаменті у королівськім саду біля палацу </a:t>
            </a:r>
            <a:r>
              <a:rPr lang="uk-UA" sz="2000" dirty="0" err="1" smtClean="0">
                <a:solidFill>
                  <a:srgbClr val="FFC000"/>
                </a:solidFill>
                <a:latin typeface="Ariston" pitchFamily="66" charset="0"/>
              </a:rPr>
              <a:t>Розенборг</a:t>
            </a:r>
            <a:r>
              <a:rPr lang="uk-UA" sz="2000" dirty="0" smtClean="0">
                <a:solidFill>
                  <a:srgbClr val="FFC000"/>
                </a:solidFill>
                <a:latin typeface="Ariston" pitchFamily="66" charset="0"/>
              </a:rPr>
              <a:t>.</a:t>
            </a:r>
            <a:r>
              <a:rPr lang="uk-UA" sz="3600" dirty="0" smtClean="0">
                <a:latin typeface="Ariston" pitchFamily="66" charset="0"/>
              </a:rPr>
              <a:t/>
            </a:r>
            <a:br>
              <a:rPr lang="uk-UA" sz="3600" dirty="0" smtClean="0">
                <a:latin typeface="Ariston" pitchFamily="66" charset="0"/>
              </a:rPr>
            </a:br>
            <a:r>
              <a:rPr lang="uk-UA" sz="3600" dirty="0">
                <a:latin typeface="Ariston" pitchFamily="66" charset="0"/>
              </a:rPr>
              <a:t/>
            </a:r>
            <a:br>
              <a:rPr lang="uk-UA" sz="3600" dirty="0">
                <a:latin typeface="Ariston" pitchFamily="66" charset="0"/>
              </a:rPr>
            </a:br>
            <a:endParaRPr lang="ru-RU" sz="3600" dirty="0">
              <a:latin typeface="Ariston" pitchFamily="66" charset="0"/>
            </a:endParaRPr>
          </a:p>
        </p:txBody>
      </p:sp>
      <p:pic>
        <p:nvPicPr>
          <p:cNvPr id="5" name="Объект 4" descr="871850-347295eee8dd31b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42538"/>
            <a:ext cx="4392488" cy="5301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9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3225"/>
            <a:ext cx="8362950" cy="50482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400" dirty="0" smtClean="0">
                <a:latin typeface="Ariston" pitchFamily="66" charset="0"/>
              </a:rPr>
              <a:t/>
            </a:r>
            <a:br>
              <a:rPr lang="ru-RU" sz="2400" dirty="0" smtClean="0">
                <a:latin typeface="Ariston" pitchFamily="66" charset="0"/>
              </a:rPr>
            </a:br>
            <a:r>
              <a:rPr lang="ru-RU" sz="2400" dirty="0">
                <a:latin typeface="Ariston" pitchFamily="66" charset="0"/>
              </a:rPr>
              <a:t/>
            </a:r>
            <a:br>
              <a:rPr lang="ru-RU" sz="2400" dirty="0">
                <a:latin typeface="Ariston" pitchFamily="66" charset="0"/>
              </a:rPr>
            </a:br>
            <a:r>
              <a:rPr lang="ru-RU" sz="2400" dirty="0" smtClean="0">
                <a:latin typeface="Ariston" pitchFamily="66" charset="0"/>
              </a:rPr>
              <a:t/>
            </a:r>
            <a:br>
              <a:rPr lang="ru-RU" sz="2400" dirty="0" smtClean="0">
                <a:latin typeface="Ariston" pitchFamily="66" charset="0"/>
              </a:rPr>
            </a:br>
            <a:r>
              <a:rPr lang="ru-RU" sz="2400" dirty="0">
                <a:latin typeface="Ariston" pitchFamily="66" charset="0"/>
              </a:rPr>
              <a:t/>
            </a:r>
            <a:br>
              <a:rPr lang="ru-RU" sz="2400" dirty="0">
                <a:latin typeface="Ariston" pitchFamily="66" charset="0"/>
              </a:rPr>
            </a:br>
            <a:r>
              <a:rPr lang="ru-RU" sz="2400" dirty="0" smtClean="0">
                <a:latin typeface="Ariston" pitchFamily="66" charset="0"/>
              </a:rPr>
              <a:t/>
            </a:r>
            <a:br>
              <a:rPr lang="ru-RU" sz="2400" dirty="0" smtClean="0">
                <a:latin typeface="Ariston" pitchFamily="66" charset="0"/>
              </a:rPr>
            </a:b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Пам’ятник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Стійкому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олов’янному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солдатику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поставлений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в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Оденсі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,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в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Данії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,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на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батьківщині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видатного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казкаря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.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Ця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бронзова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фігурка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солдатика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наче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щойно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зійшла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зі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сторінок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казки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,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настільки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правдоподобно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выглядає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стійко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стоячий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на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варті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олов’яний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солдатик на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одній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нозі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(як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ви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пам’ятаєте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з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казки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, на 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другу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не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вистачило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олова).</a:t>
            </a:r>
          </a:p>
        </p:txBody>
      </p:sp>
      <p:pic>
        <p:nvPicPr>
          <p:cNvPr id="7" name="Объект 6" descr="Памятник Стойкому оловянному солдатику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3276327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2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576048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/>
            </a:r>
            <a:b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</a:br>
            <a:r>
              <a:rPr lang="ru-RU" sz="2000" dirty="0">
                <a:solidFill>
                  <a:schemeClr val="accent6"/>
                </a:solidFill>
                <a:latin typeface="Ariston" pitchFamily="66" charset="0"/>
              </a:rPr>
              <a:t/>
            </a:r>
            <a:br>
              <a:rPr lang="ru-RU" sz="2000" dirty="0">
                <a:solidFill>
                  <a:schemeClr val="accent6"/>
                </a:solidFill>
                <a:latin typeface="Ariston" pitchFamily="66" charset="0"/>
              </a:rPr>
            </a:b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/>
            </a:r>
            <a:b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</a:br>
            <a:r>
              <a:rPr lang="ru-RU" sz="2000" dirty="0">
                <a:solidFill>
                  <a:schemeClr val="accent6"/>
                </a:solidFill>
                <a:latin typeface="Ariston" pitchFamily="66" charset="0"/>
              </a:rPr>
              <a:t/>
            </a:r>
            <a:br>
              <a:rPr lang="ru-RU" sz="2000" dirty="0">
                <a:solidFill>
                  <a:schemeClr val="accent6"/>
                </a:solidFill>
                <a:latin typeface="Ariston" pitchFamily="66" charset="0"/>
              </a:rPr>
            </a:b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/>
            </a:r>
            <a:b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</a:b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Пам’ятник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Прекрасному лебедю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також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можна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побачити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в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Оденсі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. Скульптура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відображає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момент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перетворення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Гидкого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каченяти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в прекрасного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птаха.Ще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начебто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і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вигин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шиї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не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зовсім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величний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, і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обрис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тіла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трохи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незграбний,але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всі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знають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,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що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ского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, на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подив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оточуючих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, перед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всіми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предстане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Найпрекрасніший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лебідь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у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світі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.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Цей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пам’ятник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дає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кожній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людині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надію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на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прекрасне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майбутнє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і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вчить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не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звертати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уваги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на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труднощі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, як герой </a:t>
            </a:r>
            <a:r>
              <a:rPr lang="ru-RU" sz="2000" dirty="0" err="1" smtClean="0">
                <a:solidFill>
                  <a:schemeClr val="accent6"/>
                </a:solidFill>
                <a:latin typeface="Ariston" pitchFamily="66" charset="0"/>
              </a:rPr>
              <a:t>казки</a:t>
            </a:r>
            <a:r>
              <a:rPr lang="ru-RU" sz="2000" dirty="0" smtClean="0">
                <a:solidFill>
                  <a:schemeClr val="accent6"/>
                </a:solidFill>
                <a:latin typeface="Ariston" pitchFamily="66" charset="0"/>
              </a:rPr>
              <a:t> Андерсена.</a:t>
            </a:r>
            <a:endParaRPr lang="ru-RU" sz="2000" dirty="0">
              <a:solidFill>
                <a:schemeClr val="accent6"/>
              </a:solidFill>
              <a:latin typeface="Ariston" pitchFamily="66" charset="0"/>
            </a:endParaRPr>
          </a:p>
        </p:txBody>
      </p:sp>
      <p:pic>
        <p:nvPicPr>
          <p:cNvPr id="5" name="Объект 4" descr="Памятник Прекрасному лебедю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5914999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3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8099" y="1413251"/>
            <a:ext cx="6048375" cy="25454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600" b="0" i="1" dirty="0" smtClean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3886200"/>
            <a:ext cx="6048375" cy="9112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0000"/>
                </a:solidFill>
              </a:rPr>
              <a:t>Мета роботи над проектом:</a:t>
            </a:r>
          </a:p>
          <a:p>
            <a:pPr fontAlgn="auto"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19" y="1628800"/>
            <a:ext cx="5688334" cy="37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" y="-243408"/>
            <a:ext cx="9144000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</a:b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/>
            </a:r>
            <a:br>
              <a:rPr lang="ru-RU" sz="2000" dirty="0">
                <a:solidFill>
                  <a:srgbClr val="FFC000"/>
                </a:solidFill>
                <a:latin typeface="Ariston" pitchFamily="66" charset="0"/>
              </a:rPr>
            </a:b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Більше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н</a:t>
            </a:r>
            <a:r>
              <a:rPr lang="uk-UA" sz="2000" dirty="0" smtClean="0">
                <a:solidFill>
                  <a:srgbClr val="FFC000"/>
                </a:solidFill>
                <a:latin typeface="Ariston" pitchFamily="66" charset="0"/>
              </a:rPr>
              <a:t>і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ж сто 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років</a:t>
            </a:r>
            <a:r>
              <a:rPr lang="ru-RU" sz="2000" smtClean="0">
                <a:solidFill>
                  <a:srgbClr val="FFC000"/>
                </a:solidFill>
                <a:latin typeface="Ariston" pitchFamily="66" charset="0"/>
              </a:rPr>
              <a:t> тому,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23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серпня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1913 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року,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в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Копенгагені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з’явився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пам’ятник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Русалоньці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з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казки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Андерсена,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який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був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с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скульптором Эдвардом </a:t>
            </a:r>
            <a:r>
              <a:rPr lang="ru-RU" sz="2000" dirty="0" err="1">
                <a:solidFill>
                  <a:srgbClr val="FFC000"/>
                </a:solidFill>
                <a:latin typeface="Ariston" pitchFamily="66" charset="0"/>
              </a:rPr>
              <a:t>Эриксеном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. 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Але 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не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всі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знають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,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що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крім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цієї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знаменитої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скульптуры 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є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також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інші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Ariston" pitchFamily="66" charset="0"/>
              </a:rPr>
              <a:t>пам’ятники</a:t>
            </a:r>
            <a:r>
              <a:rPr lang="ru-RU" sz="2000" dirty="0" smtClean="0">
                <a:solidFill>
                  <a:srgbClr val="FFC000"/>
                </a:solidFill>
                <a:latin typeface="Ariston" pitchFamily="66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Ariston" pitchFamily="66" charset="0"/>
              </a:rPr>
              <a:t>героям Андерсена.</a:t>
            </a:r>
          </a:p>
        </p:txBody>
      </p:sp>
      <p:pic>
        <p:nvPicPr>
          <p:cNvPr id="7" name="Объект 6" descr="памятник Русалочке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558874" cy="4175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0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8099" y="1413251"/>
            <a:ext cx="6048375" cy="151169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i="1" dirty="0">
                <a:solidFill>
                  <a:srgbClr val="FF0000"/>
                </a:solidFill>
              </a:rPr>
              <a:t>Мета </a:t>
            </a:r>
            <a:r>
              <a:rPr lang="ru-RU" sz="3600" b="0" i="1" dirty="0" err="1">
                <a:solidFill>
                  <a:srgbClr val="FF0000"/>
                </a:solidFill>
              </a:rPr>
              <a:t>роботи</a:t>
            </a:r>
            <a:r>
              <a:rPr lang="ru-RU" sz="3600" b="0" i="1" dirty="0">
                <a:solidFill>
                  <a:srgbClr val="FF0000"/>
                </a:solidFill>
              </a:rPr>
              <a:t> над проектом:</a:t>
            </a:r>
            <a:br>
              <a:rPr lang="ru-RU" sz="3600" b="0" i="1" dirty="0">
                <a:solidFill>
                  <a:srgbClr val="FF0000"/>
                </a:solidFill>
              </a:rPr>
            </a:br>
            <a:endParaRPr lang="ru-RU" sz="3600" b="0" i="1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2132856"/>
            <a:ext cx="6048375" cy="2664569"/>
          </a:xfrm>
        </p:spPr>
        <p:txBody>
          <a:bodyPr rtlCol="0"/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0000"/>
                </a:solidFill>
              </a:rPr>
              <a:t>- </a:t>
            </a:r>
            <a:r>
              <a:rPr lang="uk-UA" sz="1800" b="1" i="1" dirty="0" smtClean="0">
                <a:solidFill>
                  <a:srgbClr val="FF0000"/>
                </a:solidFill>
              </a:rPr>
              <a:t>організувати пошуково-дослідницьку діяльність учнів;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1800" b="1" i="1" dirty="0" smtClean="0">
                <a:solidFill>
                  <a:srgbClr val="FF0000"/>
                </a:solidFill>
              </a:rPr>
              <a:t>-- розширити уявлення про європейський культурний простір;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1800" b="1" i="1" dirty="0" smtClean="0">
                <a:solidFill>
                  <a:srgbClr val="FF0000"/>
                </a:solidFill>
              </a:rPr>
              <a:t>-  виховувати почуття єдності з кращими надбаннями людства;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1800" b="1" i="1" dirty="0" smtClean="0">
                <a:solidFill>
                  <a:srgbClr val="FF0000"/>
                </a:solidFill>
              </a:rPr>
              <a:t> -  навчити учнів знаходити і обробляти інформацію, використовувати її для розширення кругозору;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uk-UA" sz="1800" b="1" i="1" dirty="0" smtClean="0">
                <a:solidFill>
                  <a:srgbClr val="FF0000"/>
                </a:solidFill>
              </a:rPr>
              <a:t>-  Формувати почуття толерантності, формувати загальну культуру учнів.</a:t>
            </a:r>
            <a:endParaRPr lang="ru-RU" sz="18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-99392"/>
            <a:ext cx="7344098" cy="10074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rgbClr val="FF0000"/>
                </a:solidFill>
              </a:rPr>
              <a:t>Карта Європи, маршрут подорожі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1" name="Picture 5" descr="Картинки по запросу карта європ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38" y="908050"/>
            <a:ext cx="7134035" cy="5616575"/>
          </a:xfrm>
          <a:prstGeom prst="rect">
            <a:avLst/>
          </a:prstGeom>
          <a:noFill/>
          <a:ln>
            <a:solidFill>
              <a:srgbClr val="FF0000">
                <a:alpha val="87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Картинки по запросу карта європ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01" y="908050"/>
            <a:ext cx="7134035" cy="5616575"/>
          </a:xfrm>
          <a:prstGeom prst="rect">
            <a:avLst/>
          </a:prstGeom>
          <a:noFill/>
          <a:ln>
            <a:solidFill>
              <a:srgbClr val="FF0000">
                <a:alpha val="87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latin typeface="Ariston" pitchFamily="66" charset="0"/>
              </a:rPr>
              <a:t>Франція на карті Європи</a:t>
            </a:r>
            <a:endParaRPr lang="ru-RU" dirty="0">
              <a:latin typeface="Ariston" pitchFamily="66" charset="0"/>
            </a:endParaRPr>
          </a:p>
        </p:txBody>
      </p:sp>
      <p:pic>
        <p:nvPicPr>
          <p:cNvPr id="5126" name="Picture 6" descr="Картинки по запросу франція на карті європ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85" y="1457325"/>
            <a:ext cx="6252293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latin typeface="Ariston" pitchFamily="66" charset="0"/>
              </a:rPr>
              <a:t>Тріумфальна арка, Париж</a:t>
            </a:r>
            <a:endParaRPr lang="ru-RU" dirty="0">
              <a:latin typeface="Ariston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338194"/>
            <a:ext cx="7848871" cy="51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err="1" smtClean="0"/>
              <a:t>Е.М.Ремарк</a:t>
            </a:r>
            <a:r>
              <a:rPr lang="uk-UA" sz="3600" dirty="0" smtClean="0"/>
              <a:t> «ТРІУМФАЛЬНА АРКА»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5" y="1628800"/>
            <a:ext cx="3035127" cy="3482152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2511" y="819609"/>
            <a:ext cx="3677802" cy="5247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234" y="793859"/>
            <a:ext cx="3925563" cy="51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err="1" smtClean="0">
                <a:latin typeface="Ariston" pitchFamily="66" charset="0"/>
              </a:rPr>
              <a:t>Нотр</a:t>
            </a:r>
            <a:r>
              <a:rPr lang="uk-UA" dirty="0" smtClean="0">
                <a:latin typeface="Ariston" pitchFamily="66" charset="0"/>
              </a:rPr>
              <a:t>-Дам де Парі, Париж</a:t>
            </a:r>
            <a:endParaRPr lang="ru-RU" dirty="0">
              <a:latin typeface="Ariston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412776"/>
            <a:ext cx="7818507" cy="48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476250"/>
            <a:ext cx="836295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err="1" smtClean="0">
                <a:latin typeface="Ariston" pitchFamily="66" charset="0"/>
              </a:rPr>
              <a:t>В.Гюго</a:t>
            </a:r>
            <a:r>
              <a:rPr lang="uk-UA" dirty="0" smtClean="0">
                <a:latin typeface="Ariston" pitchFamily="66" charset="0"/>
              </a:rPr>
              <a:t> «СОБОР ПАРИЗЬКОЇ БОГОМАТЕРІ»</a:t>
            </a:r>
            <a:endParaRPr lang="ru-RU" dirty="0">
              <a:latin typeface="Ariston" pitchFamily="66" charset="0"/>
            </a:endParaRPr>
          </a:p>
        </p:txBody>
      </p:sp>
      <p:pic>
        <p:nvPicPr>
          <p:cNvPr id="1026" name="Picture 2" descr="http://img.yakaboo.ua/media/catalog/product/cache/1/image/540x/00c1a1eab9920e00d38dc8798e6142c9/3/2/321819_3114312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248322" cy="48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87624" y="1196751"/>
            <a:ext cx="3096344" cy="48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kolDos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ShkolnayaDoska</Template>
  <TotalTime>209</TotalTime>
  <Words>131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Ariston</vt:lpstr>
      <vt:lpstr>Calibri</vt:lpstr>
      <vt:lpstr>English157C </vt:lpstr>
      <vt:lpstr>ShkolDoska</vt:lpstr>
      <vt:lpstr>Проект «Ми – українці, ми- європейці» Віртуальна літературна подорож країнами Європи</vt:lpstr>
      <vt:lpstr>Презентация PowerPoint</vt:lpstr>
      <vt:lpstr>Мета роботи над проектом: </vt:lpstr>
      <vt:lpstr>Карта Європи, маршрут подорожі</vt:lpstr>
      <vt:lpstr>Франція на карті Європи</vt:lpstr>
      <vt:lpstr>Тріумфальна арка, Париж</vt:lpstr>
      <vt:lpstr>Е.М.Ремарк «ТРІУМФАЛЬНА АРКА»</vt:lpstr>
      <vt:lpstr>Нотр-Дам де Парі, Париж</vt:lpstr>
      <vt:lpstr>В.Гюго «СОБОР ПАРИЗЬКОЇ БОГОМАТЕРІ»</vt:lpstr>
      <vt:lpstr>Пам’ятник д’Артаньяну, Париж</vt:lpstr>
      <vt:lpstr>Єлисейські поля, Париж</vt:lpstr>
      <vt:lpstr>Фортеця Бастилія, Париж</vt:lpstr>
      <vt:lpstr>Видатні письменники Франції</vt:lpstr>
      <vt:lpstr>Видатні письменники Франції</vt:lpstr>
      <vt:lpstr>Видатні письменники Франціїї</vt:lpstr>
      <vt:lpstr>Данія на карті Європи</vt:lpstr>
      <vt:lpstr>  Пам’ятник Андерсену у Копенгагені В столиці Данії встановлено бронзовий пам’ятник видатному казкареві. Бронзовий Ганс Христіан сидить на постаменті у королівськім саду біля палацу Розенборг.  </vt:lpstr>
      <vt:lpstr>     Пам’ятник Стійкому олов’янному солдатику поставлений в Оденсі, в Данії, на батьківщині видатного казкаря. Ця бронзова фігурка солдатика наче щойно  зійшла зі сторінок казки, настільки правдоподобно выглядає стійко стоячий на варті олов’яний солдатик на одній нозі (як ви пам’ятаєте з казки, на другу не вистачило олова).</vt:lpstr>
      <vt:lpstr>     Пам’ятник Прекрасному лебедю також можна побачити в Оденсі. Скульптура відображає момент перетворення Гидкого каченяти в прекрасного птаха.Ще начебто і вигин шиї не зовсім величний, і обрис тіла трохи незграбний,але всі знають, що ского, на подив оточуючих, перед всіми предстане Найпрекрасніший лебідь у світі. Цей пам’ятник дає кожній людині надію на прекрасне майбутнє і вчить не звертати уваги на труднощі, як герой казки Андерсена.</vt:lpstr>
      <vt:lpstr>  Більше ніж сто  років тому, 23 серпня 1913 року, в Копенгагені з’явився пам’ятник Русалоньці з казки Андерсена, який був с скульптором Эдвардом Эриксеном. Але  не всі знають, що крім цієї знаменитої скульптуры є також інші пам’ятники героям Андерсена.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«Ми – українці, ми- європейці» Віртуальна літературна подорож країнами Європи</dc:title>
  <dc:creator>RePack by Diakov</dc:creator>
  <dc:description>http://propowerpoint.ru - Бесплатные шаблоны для презентаций. Полезные советы и уроки  PowerPoint .</dc:description>
  <cp:lastModifiedBy>RePack by Diakov</cp:lastModifiedBy>
  <cp:revision>20</cp:revision>
  <dcterms:created xsi:type="dcterms:W3CDTF">2017-02-01T11:29:18Z</dcterms:created>
  <dcterms:modified xsi:type="dcterms:W3CDTF">2017-09-09T19:48:29Z</dcterms:modified>
</cp:coreProperties>
</file>