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6"/>
  </p:notesMasterIdLst>
  <p:sldIdLst>
    <p:sldId id="285" r:id="rId2"/>
    <p:sldId id="258" r:id="rId3"/>
    <p:sldId id="259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276" r:id="rId19"/>
    <p:sldId id="277" r:id="rId20"/>
    <p:sldId id="278" r:id="rId21"/>
    <p:sldId id="279" r:id="rId22"/>
    <p:sldId id="281" r:id="rId23"/>
    <p:sldId id="282" r:id="rId24"/>
    <p:sldId id="286" r:id="rId2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06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AD5FC85D-3C6D-4C9A-97D7-086204A70C8D}" type="datetimeFigureOut">
              <a:rPr lang="ru-RU"/>
              <a:pPr>
                <a:defRPr/>
              </a:pPr>
              <a:t>19.10.2017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1F67379C-CB8C-4D54-B3C9-E1F868B4269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7EC584-1C0B-4A37-BF4E-424F83C59B43}" type="datetime1">
              <a:rPr lang="ru-RU"/>
              <a:pPr>
                <a:defRPr/>
              </a:pPr>
              <a:t>19.10.2017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3B9102-D460-441D-A4EA-DD73D57335C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C7C8EF-371D-4A76-A7E9-6F52755736EF}" type="datetime1">
              <a:rPr lang="ru-RU"/>
              <a:pPr>
                <a:defRPr/>
              </a:pPr>
              <a:t>19.10.2017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CF456B-EACE-4416-B874-E8DAADEDC97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FD3FBD-C46D-40EE-BE19-1D5EEE934724}" type="datetime1">
              <a:rPr lang="ru-RU"/>
              <a:pPr>
                <a:defRPr/>
              </a:pPr>
              <a:t>19.10.2017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AFCE23-D7F7-4DB7-954E-948708742B9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7813"/>
            <a:ext cx="7772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914400" y="1600200"/>
            <a:ext cx="38100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876800" y="1600200"/>
            <a:ext cx="38100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77A9F7-AAA9-4B4A-9885-28F35DC1847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Заголовок, текст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7813"/>
            <a:ext cx="7772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914400" y="1600200"/>
            <a:ext cx="38100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876800" y="1600200"/>
            <a:ext cx="3810000" cy="21891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876800" y="3941763"/>
            <a:ext cx="3810000" cy="218916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C23867-FB56-4E95-BC30-531C0EBAD73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1E8ECD-E8EC-41B8-AE08-2EB90C85E2F9}" type="datetime1">
              <a:rPr lang="ru-RU"/>
              <a:pPr>
                <a:defRPr/>
              </a:pPr>
              <a:t>19.10.2017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802BDB-1047-4F5A-8BE3-2B681796B55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CA8D1F-5A6C-428B-84BA-B41DD6CEB951}" type="datetime1">
              <a:rPr lang="ru-RU"/>
              <a:pPr>
                <a:defRPr/>
              </a:pPr>
              <a:t>19.10.2017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9F54A3-6DC0-41B9-8E95-2D4A262F9DA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9DCCB5-CF79-4AA5-8715-A7A73983A8D4}" type="datetime1">
              <a:rPr lang="ru-RU"/>
              <a:pPr>
                <a:defRPr/>
              </a:pPr>
              <a:t>19.10.2017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3A4808-AAB8-42BF-8453-12B6F9810D0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DDC041-1333-4442-B657-C2E9863DD3DA}" type="datetime1">
              <a:rPr lang="ru-RU"/>
              <a:pPr>
                <a:defRPr/>
              </a:pPr>
              <a:t>19.10.2017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A3BE6B-B6EF-4D94-9EF0-10759885213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C973B3-8378-4612-A180-1352C2F8F015}" type="datetime1">
              <a:rPr lang="ru-RU"/>
              <a:pPr>
                <a:defRPr/>
              </a:pPr>
              <a:t>19.10.2017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82CE82-F77B-4DFE-88F7-3A52379CD2E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BF28DC-E8C6-46C4-9DC4-CF9B3A57B3D8}" type="datetime1">
              <a:rPr lang="ru-RU"/>
              <a:pPr>
                <a:defRPr/>
              </a:pPr>
              <a:t>19.10.2017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803F1D-2C41-4784-AEA4-E7A9925BA2C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427DD2-CFEE-4282-B025-F280CF3A58BD}" type="datetime1">
              <a:rPr lang="ru-RU"/>
              <a:pPr>
                <a:defRPr/>
              </a:pPr>
              <a:t>19.10.2017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E96A17-9F21-477F-B181-A009D040CAF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BB8699-B660-46DE-8440-66669B740008}" type="datetime1">
              <a:rPr lang="ru-RU"/>
              <a:pPr>
                <a:defRPr/>
              </a:pPr>
              <a:t>19.10.2017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8CB0C6-2B31-497A-A05A-B4D63BFC655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5" cstate="print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41B9115-3FB2-47AF-BE1F-39AC2051878D}" type="datetime1">
              <a:rPr lang="ru-RU"/>
              <a:pPr>
                <a:defRPr/>
              </a:pPr>
              <a:t>19.10.2017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02404EF9-C2CC-46C8-9F0F-D1DA0FBBB20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hf hdr="0" ft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hyperlink" Target="https://uk.wikipedia.org/wiki/19_%D0%B3%D1%80%D1%83%D0%B4%D0%BD%D1%8F" TargetMode="External"/><Relationship Id="rId13" Type="http://schemas.openxmlformats.org/officeDocument/2006/relationships/hyperlink" Target="https://uk.wikipedia.org/wiki/%D0%A3%D0%A0%D0%A1%D0%A0" TargetMode="External"/><Relationship Id="rId18" Type="http://schemas.openxmlformats.org/officeDocument/2006/relationships/hyperlink" Target="https://uk.wikipedia.org/wiki/%D0%A1%D0%A0%D0%A1%D0%A0" TargetMode="External"/><Relationship Id="rId26" Type="http://schemas.openxmlformats.org/officeDocument/2006/relationships/hyperlink" Target="https://uk.wikipedia.org/wiki/%D0%91%D1%96%D0%B1%D0%BB%D1%96%D0%BE%D1%82%D0%B5%D0%BA%D0%B0" TargetMode="External"/><Relationship Id="rId3" Type="http://schemas.openxmlformats.org/officeDocument/2006/relationships/hyperlink" Target="https://uk.wikipedia.org/wiki/%D0%A1%D1%85%D1%96%D0%B4%D0%BD%D0%B0_%D0%A3%D0%BA%D1%80%D0%B0%D1%97%D0%BD%D0%B0" TargetMode="External"/><Relationship Id="rId21" Type="http://schemas.openxmlformats.org/officeDocument/2006/relationships/hyperlink" Target="https://uk.wikipedia.org/wiki/%D0%9D%D0%B0%D1%83%D0%BA%D0%BE%D0%B2%D0%BE-%D0%B4%D0%BE%D1%81%D0%BB%D1%96%D0%B4%D0%BD%D0%B8%D0%B9_%D1%96%D0%BD%D1%81%D1%82%D0%B8%D1%82%D1%83%D1%82" TargetMode="External"/><Relationship Id="rId7" Type="http://schemas.openxmlformats.org/officeDocument/2006/relationships/hyperlink" Target="https://uk.wikipedia.org/wiki/%D0%A0%D0%B0%D0%B9%D0%BE%D0%BD" TargetMode="External"/><Relationship Id="rId12" Type="http://schemas.openxmlformats.org/officeDocument/2006/relationships/hyperlink" Target="https://uk.wikipedia.org/wiki/%D0%9F%D0%B5%D1%80%D1%88%D0%B0_%D1%81%D1%82%D0%BE%D0%BB%D0%B8%D1%86%D1%8F_%D0%A3%D0%BA%D1%80%D0%B0%D1%97%D0%BD%D0%B8" TargetMode="External"/><Relationship Id="rId17" Type="http://schemas.openxmlformats.org/officeDocument/2006/relationships/hyperlink" Target="https://uk.wikipedia.org/wiki/%D0%A2%D1%80%D0%B0%D0%BD%D1%81%D0%BF%D0%BE%D1%80%D1%82" TargetMode="External"/><Relationship Id="rId25" Type="http://schemas.openxmlformats.org/officeDocument/2006/relationships/hyperlink" Target="https://uk.wikipedia.org/wiki/%D0%A2%D0%B5%D0%B0%D1%82%D1%80" TargetMode="External"/><Relationship Id="rId2" Type="http://schemas.openxmlformats.org/officeDocument/2006/relationships/hyperlink" Target="https://uk.wikipedia.org/wiki/%D0%9C%D1%96%D1%81%D1%82%D0%BE" TargetMode="External"/><Relationship Id="rId16" Type="http://schemas.openxmlformats.org/officeDocument/2006/relationships/hyperlink" Target="https://uk.wikipedia.org/wiki/%D0%9F%D1%80%D0%BE%D0%BC%D0%B8%D1%81%D0%BB%D0%BE%D0%B2%D1%96%D1%81%D1%82%D1%8C" TargetMode="External"/><Relationship Id="rId20" Type="http://schemas.openxmlformats.org/officeDocument/2006/relationships/hyperlink" Target="https://uk.wikipedia.org/wiki/%D0%A1%D0%B0%D0%BD%D0%BA%D1%82-%D0%9F%D0%B5%D1%82%D0%B5%D1%80%D0%B1%D1%83%D1%80%D0%B3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uk.wikipedia.org/wiki/%D0%A5%D0%B0%D1%80%D0%BA%D1%96%D0%B2" TargetMode="External"/><Relationship Id="rId11" Type="http://schemas.openxmlformats.org/officeDocument/2006/relationships/hyperlink" Target="https://uk.wikipedia.org/wiki/1934" TargetMode="External"/><Relationship Id="rId24" Type="http://schemas.openxmlformats.org/officeDocument/2006/relationships/hyperlink" Target="https://uk.wikipedia.org/wiki/%D0%A5%D0%B0%D1%80%D0%BA%D1%96%D0%B2%D1%81%D1%8C%D0%BA%D0%B0_%D0%BC%D1%83%D0%BD%D1%96%D1%86%D0%B8%D0%BF%D0%B0%D0%BB%D1%8C%D0%BD%D0%B0_%D0%B3%D0%B0%D0%BB%D0%B5%D1%80%D0%B5%D1%8F" TargetMode="External"/><Relationship Id="rId5" Type="http://schemas.openxmlformats.org/officeDocument/2006/relationships/hyperlink" Target="https://uk.wikipedia.org/wiki/%D0%A1%D0%BB%D0%BE%D0%B1%D0%BE%D0%B6%D0%B0%D0%BD%D1%89%D0%B8%D0%BD%D0%B0" TargetMode="External"/><Relationship Id="rId15" Type="http://schemas.openxmlformats.org/officeDocument/2006/relationships/hyperlink" Target="https://uk.wikipedia.org/wiki/%D0%9A%D1%83%D0%BB%D1%8C%D1%82%D1%83%D1%80%D0%B0" TargetMode="External"/><Relationship Id="rId23" Type="http://schemas.openxmlformats.org/officeDocument/2006/relationships/hyperlink" Target="https://uk.wikipedia.org/wiki/%D0%9C%D1%83%D0%B7%D0%B5%D0%B9" TargetMode="External"/><Relationship Id="rId10" Type="http://schemas.openxmlformats.org/officeDocument/2006/relationships/hyperlink" Target="https://uk.wikipedia.org/wiki/24_%D1%87%D0%B5%D1%80%D0%B2%D0%BD%D1%8F" TargetMode="External"/><Relationship Id="rId19" Type="http://schemas.openxmlformats.org/officeDocument/2006/relationships/hyperlink" Target="https://uk.wikipedia.org/wiki/%D0%9C%D0%BE%D1%81%D0%BA%D0%B2%D0%B0" TargetMode="External"/><Relationship Id="rId4" Type="http://schemas.openxmlformats.org/officeDocument/2006/relationships/hyperlink" Target="https://uk.wikipedia.org/wiki/%D0%A3%D0%BA%D1%80%D0%B0%D1%97%D0%BD%D0%B0" TargetMode="External"/><Relationship Id="rId9" Type="http://schemas.openxmlformats.org/officeDocument/2006/relationships/hyperlink" Target="https://uk.wikipedia.org/wiki/1919" TargetMode="External"/><Relationship Id="rId14" Type="http://schemas.openxmlformats.org/officeDocument/2006/relationships/hyperlink" Target="https://uk.wikipedia.org/wiki/%D0%9D%D0%B0%D1%83%D0%BA%D0%B0" TargetMode="External"/><Relationship Id="rId22" Type="http://schemas.openxmlformats.org/officeDocument/2006/relationships/hyperlink" Target="https://uk.wikipedia.org/wiki/%D0%92%D0%B8%D1%89%D0%B8%D0%B9_%D0%BD%D0%B0%D0%B2%D1%87%D0%B0%D0%BB%D1%8C%D0%BD%D0%B8%D0%B9_%D0%B7%D0%B0%D0%BA%D0%BB%D0%B0%D0%B4" TargetMode="External"/><Relationship Id="rId27" Type="http://schemas.openxmlformats.org/officeDocument/2006/relationships/image" Target="../media/image2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AutoShape 6"/>
          <p:cNvSpPr>
            <a:spLocks noChangeArrowheads="1"/>
          </p:cNvSpPr>
          <p:nvPr/>
        </p:nvSpPr>
        <p:spPr bwMode="auto">
          <a:xfrm>
            <a:off x="838200" y="228600"/>
            <a:ext cx="7924800" cy="6477000"/>
          </a:xfrm>
          <a:prstGeom prst="horizontalScroll">
            <a:avLst>
              <a:gd name="adj" fmla="val 125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lvl="1" eaLnBrk="1" hangingPunct="1">
              <a:buFont typeface="Wingdings" pitchFamily="2" charset="2"/>
              <a:buNone/>
            </a:pPr>
            <a:r>
              <a:rPr lang="uk-UA" sz="6000" dirty="0" smtClean="0">
                <a:latin typeface="Times New Roman" pitchFamily="18" charset="0"/>
              </a:rPr>
              <a:t>     </a:t>
            </a:r>
            <a:r>
              <a:rPr lang="uk-UA" sz="6000" b="1" dirty="0" smtClean="0">
                <a:latin typeface="Monotype Corsiva" pitchFamily="66" charset="0"/>
              </a:rPr>
              <a:t>У математиків  </a:t>
            </a:r>
          </a:p>
          <a:p>
            <a:pPr lvl="1" eaLnBrk="1" hangingPunct="1">
              <a:buFont typeface="Wingdings" pitchFamily="2" charset="2"/>
              <a:buNone/>
            </a:pPr>
            <a:r>
              <a:rPr lang="uk-UA" sz="6000" b="1" dirty="0" smtClean="0">
                <a:latin typeface="Monotype Corsiva" pitchFamily="66" charset="0"/>
              </a:rPr>
              <a:t>      існує своя мова – </a:t>
            </a:r>
          </a:p>
          <a:p>
            <a:pPr lvl="1" eaLnBrk="1" hangingPunct="1">
              <a:buFont typeface="Wingdings" pitchFamily="2" charset="2"/>
              <a:buNone/>
            </a:pPr>
            <a:r>
              <a:rPr lang="uk-UA" sz="6000" b="1" dirty="0" smtClean="0">
                <a:latin typeface="Monotype Corsiva" pitchFamily="66" charset="0"/>
              </a:rPr>
              <a:t>        це  формули.</a:t>
            </a:r>
          </a:p>
          <a:p>
            <a:pPr eaLnBrk="1" hangingPunct="1">
              <a:buFont typeface="Wingdings" pitchFamily="2" charset="2"/>
              <a:buNone/>
            </a:pPr>
            <a:r>
              <a:rPr lang="uk-UA" dirty="0" smtClean="0"/>
              <a:t>                                   </a:t>
            </a:r>
          </a:p>
          <a:p>
            <a:pPr eaLnBrk="1" hangingPunct="1">
              <a:buFont typeface="Wingdings" pitchFamily="2" charset="2"/>
              <a:buNone/>
            </a:pPr>
            <a:r>
              <a:rPr lang="uk-UA" dirty="0" smtClean="0"/>
              <a:t>                                            </a:t>
            </a:r>
            <a:r>
              <a:rPr lang="uk-UA" sz="3200" b="1" dirty="0" smtClean="0">
                <a:latin typeface="Monotype Corsiva" pitchFamily="66" charset="0"/>
              </a:rPr>
              <a:t>С.В. Ковалевська.</a:t>
            </a:r>
            <a:endParaRPr lang="ru-RU" sz="3200" b="1" dirty="0" smtClean="0"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173162"/>
          </a:xfrm>
        </p:spPr>
        <p:txBody>
          <a:bodyPr/>
          <a:lstStyle/>
          <a:p>
            <a:pPr algn="ctr" eaLnBrk="1" hangingPunct="1"/>
            <a:r>
              <a:rPr lang="uk-UA" sz="2800" b="1" smtClean="0"/>
              <a:t>Розкладання многочленів на множники з використанням формул</a:t>
            </a:r>
            <a:br>
              <a:rPr lang="uk-UA" sz="2800" b="1" smtClean="0"/>
            </a:br>
            <a:r>
              <a:rPr lang="uk-UA" sz="2800" b="1" smtClean="0"/>
              <a:t> квадрата суми і квадрата різниці</a:t>
            </a:r>
            <a:endParaRPr lang="ru-RU" sz="2800" b="1" smtClean="0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905000"/>
            <a:ext cx="8534400" cy="472440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en-US" sz="1500" b="1" i="1" smtClean="0"/>
              <a:t> </a:t>
            </a:r>
            <a:r>
              <a:rPr lang="en-US" sz="3600" b="1" i="1" smtClean="0"/>
              <a:t>       </a:t>
            </a:r>
            <a:r>
              <a:rPr lang="en-US" sz="4400" b="1" i="1" smtClean="0">
                <a:solidFill>
                  <a:schemeClr val="hlink"/>
                </a:solidFill>
              </a:rPr>
              <a:t>a</a:t>
            </a:r>
            <a:r>
              <a:rPr lang="en-US" sz="4400" b="1" i="1" smtClean="0">
                <a:solidFill>
                  <a:schemeClr val="hlink"/>
                </a:solidFill>
                <a:cs typeface="Arial" charset="0"/>
              </a:rPr>
              <a:t>²</a:t>
            </a:r>
            <a:r>
              <a:rPr lang="en-US" sz="4400" b="1" i="1" smtClean="0">
                <a:solidFill>
                  <a:schemeClr val="hlink"/>
                </a:solidFill>
              </a:rPr>
              <a:t> </a:t>
            </a:r>
            <a:r>
              <a:rPr lang="uk-UA" sz="4400" b="1" i="1" smtClean="0">
                <a:solidFill>
                  <a:schemeClr val="hlink"/>
                </a:solidFill>
              </a:rPr>
              <a:t>+ 2</a:t>
            </a:r>
            <a:r>
              <a:rPr lang="en-US" sz="4400" b="1" i="1" smtClean="0">
                <a:solidFill>
                  <a:schemeClr val="hlink"/>
                </a:solidFill>
              </a:rPr>
              <a:t>ab + b</a:t>
            </a:r>
            <a:r>
              <a:rPr lang="en-US" sz="4400" b="1" i="1" smtClean="0">
                <a:solidFill>
                  <a:schemeClr val="hlink"/>
                </a:solidFill>
                <a:cs typeface="Arial" charset="0"/>
              </a:rPr>
              <a:t>²</a:t>
            </a:r>
            <a:r>
              <a:rPr lang="uk-UA" sz="4400" b="1" i="1" smtClean="0">
                <a:solidFill>
                  <a:schemeClr val="hlink"/>
                </a:solidFill>
                <a:cs typeface="Arial" charset="0"/>
              </a:rPr>
              <a:t> =</a:t>
            </a:r>
            <a:r>
              <a:rPr lang="en-US" sz="4400" smtClean="0">
                <a:solidFill>
                  <a:schemeClr val="hlink"/>
                </a:solidFill>
              </a:rPr>
              <a:t> </a:t>
            </a:r>
            <a:r>
              <a:rPr lang="en-US" sz="4400" b="1" i="1" smtClean="0">
                <a:solidFill>
                  <a:schemeClr val="hlink"/>
                </a:solidFill>
              </a:rPr>
              <a:t>( a + b )</a:t>
            </a:r>
            <a:r>
              <a:rPr lang="en-US" sz="4400" b="1" i="1" smtClean="0">
                <a:solidFill>
                  <a:schemeClr val="hlink"/>
                </a:solidFill>
                <a:cs typeface="Arial" charset="0"/>
              </a:rPr>
              <a:t>²</a:t>
            </a:r>
            <a:r>
              <a:rPr lang="en-US" sz="4400" b="1" i="1" smtClean="0">
                <a:solidFill>
                  <a:schemeClr val="hlink"/>
                </a:solidFill>
              </a:rPr>
              <a:t> </a:t>
            </a:r>
            <a:r>
              <a:rPr lang="uk-UA" sz="4400" b="1" i="1" smtClean="0">
                <a:solidFill>
                  <a:schemeClr val="hlink"/>
                </a:solidFill>
              </a:rPr>
              <a:t>;</a:t>
            </a:r>
            <a:endParaRPr lang="uk-UA" sz="4400" smtClean="0">
              <a:solidFill>
                <a:schemeClr val="hlink"/>
              </a:solidFill>
            </a:endParaRPr>
          </a:p>
          <a:p>
            <a:pPr eaLnBrk="1" hangingPunct="1">
              <a:buFont typeface="Wingdings" pitchFamily="2" charset="2"/>
              <a:buNone/>
            </a:pPr>
            <a:r>
              <a:rPr lang="en-US" sz="4400" b="1" i="1" smtClean="0">
                <a:solidFill>
                  <a:schemeClr val="hlink"/>
                </a:solidFill>
              </a:rPr>
              <a:t>      a</a:t>
            </a:r>
            <a:r>
              <a:rPr lang="en-US" sz="4400" b="1" i="1" smtClean="0">
                <a:solidFill>
                  <a:schemeClr val="hlink"/>
                </a:solidFill>
                <a:cs typeface="Arial" charset="0"/>
              </a:rPr>
              <a:t>²</a:t>
            </a:r>
            <a:r>
              <a:rPr lang="en-US" sz="4400" b="1" i="1" smtClean="0">
                <a:solidFill>
                  <a:schemeClr val="hlink"/>
                </a:solidFill>
              </a:rPr>
              <a:t> –</a:t>
            </a:r>
            <a:r>
              <a:rPr lang="uk-UA" sz="4400" b="1" i="1" smtClean="0">
                <a:solidFill>
                  <a:schemeClr val="hlink"/>
                </a:solidFill>
              </a:rPr>
              <a:t> 2</a:t>
            </a:r>
            <a:r>
              <a:rPr lang="en-US" sz="4400" b="1" i="1" smtClean="0">
                <a:solidFill>
                  <a:schemeClr val="hlink"/>
                </a:solidFill>
              </a:rPr>
              <a:t>ab + b</a:t>
            </a:r>
            <a:r>
              <a:rPr lang="en-US" sz="4400" b="1" i="1" smtClean="0">
                <a:solidFill>
                  <a:schemeClr val="hlink"/>
                </a:solidFill>
                <a:cs typeface="Arial" charset="0"/>
              </a:rPr>
              <a:t>²</a:t>
            </a:r>
            <a:r>
              <a:rPr lang="uk-UA" sz="4400" smtClean="0">
                <a:solidFill>
                  <a:schemeClr val="hlink"/>
                </a:solidFill>
              </a:rPr>
              <a:t> </a:t>
            </a:r>
            <a:r>
              <a:rPr lang="uk-UA" sz="4400" b="1" i="1" smtClean="0">
                <a:solidFill>
                  <a:schemeClr val="hlink"/>
                </a:solidFill>
              </a:rPr>
              <a:t>= </a:t>
            </a:r>
            <a:r>
              <a:rPr lang="en-US" sz="4400" b="1" i="1" smtClean="0">
                <a:solidFill>
                  <a:schemeClr val="hlink"/>
                </a:solidFill>
              </a:rPr>
              <a:t>( a – b )</a:t>
            </a:r>
            <a:r>
              <a:rPr lang="en-US" sz="4400" b="1" i="1" smtClean="0">
                <a:solidFill>
                  <a:schemeClr val="hlink"/>
                </a:solidFill>
                <a:cs typeface="Arial" charset="0"/>
              </a:rPr>
              <a:t>²</a:t>
            </a:r>
            <a:r>
              <a:rPr lang="en-US" sz="4400" b="1" i="1" smtClean="0">
                <a:solidFill>
                  <a:schemeClr val="hlink"/>
                </a:solidFill>
              </a:rPr>
              <a:t> </a:t>
            </a:r>
            <a:r>
              <a:rPr lang="uk-UA" sz="4400" b="1" i="1" smtClean="0">
                <a:solidFill>
                  <a:schemeClr val="hlink"/>
                </a:solidFill>
              </a:rPr>
              <a:t>.</a:t>
            </a:r>
            <a:endParaRPr lang="en-US" sz="4400" b="1" i="1" smtClean="0">
              <a:solidFill>
                <a:schemeClr val="hlink"/>
              </a:solidFill>
            </a:endParaRPr>
          </a:p>
          <a:p>
            <a:pPr eaLnBrk="1" hangingPunct="1">
              <a:buFont typeface="Wingdings" pitchFamily="2" charset="2"/>
              <a:buNone/>
            </a:pPr>
            <a:endParaRPr lang="uk-UA" sz="4400" smtClean="0">
              <a:solidFill>
                <a:schemeClr val="hlink"/>
              </a:solidFill>
            </a:endParaRPr>
          </a:p>
          <a:p>
            <a:pPr eaLnBrk="1" hangingPunct="1">
              <a:buFont typeface="Wingdings" pitchFamily="2" charset="2"/>
              <a:buNone/>
            </a:pPr>
            <a:r>
              <a:rPr lang="uk-UA" u="sng" smtClean="0"/>
              <a:t>Приклади:</a:t>
            </a:r>
            <a:r>
              <a:rPr lang="uk-UA" smtClean="0"/>
              <a:t>  </a:t>
            </a:r>
            <a:r>
              <a:rPr lang="en-US" smtClean="0"/>
              <a:t>1) </a:t>
            </a:r>
            <a:r>
              <a:rPr lang="uk-UA" smtClean="0"/>
              <a:t>9</a:t>
            </a:r>
            <a:r>
              <a:rPr lang="en-US" smtClean="0"/>
              <a:t>a</a:t>
            </a:r>
            <a:r>
              <a:rPr lang="en-US" smtClean="0">
                <a:cs typeface="Arial" charset="0"/>
              </a:rPr>
              <a:t>² – 24ab + 16b² = (3a – 4b)²; 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smtClean="0">
                <a:cs typeface="Arial" charset="0"/>
              </a:rPr>
              <a:t>                  </a:t>
            </a:r>
            <a:r>
              <a:rPr lang="uk-UA" smtClean="0">
                <a:cs typeface="Arial" charset="0"/>
              </a:rPr>
              <a:t> </a:t>
            </a:r>
            <a:r>
              <a:rPr lang="en-US" smtClean="0">
                <a:cs typeface="Arial" charset="0"/>
              </a:rPr>
              <a:t> 2) 0,25m² + 2mn + 4n² = (0,5m + 2n)².</a:t>
            </a:r>
            <a:endParaRPr lang="uk-UA" smtClean="0">
              <a:cs typeface="Arial" charset="0"/>
            </a:endParaRPr>
          </a:p>
          <a:p>
            <a:pPr eaLnBrk="1" hangingPunct="1">
              <a:buFont typeface="Wingdings" pitchFamily="2" charset="2"/>
              <a:buNone/>
            </a:pPr>
            <a:endParaRPr lang="uk-UA" smtClean="0">
              <a:cs typeface="Arial" charset="0"/>
            </a:endParaRPr>
          </a:p>
          <a:p>
            <a:pPr eaLnBrk="1" hangingPunct="1">
              <a:buFont typeface="Wingdings" pitchFamily="2" charset="2"/>
              <a:buNone/>
            </a:pPr>
            <a:endParaRPr lang="uk-UA" sz="1600" smtClean="0"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277813"/>
            <a:ext cx="7772400" cy="941387"/>
          </a:xfrm>
        </p:spPr>
        <p:txBody>
          <a:bodyPr/>
          <a:lstStyle/>
          <a:p>
            <a:pPr algn="ctr" eaLnBrk="1" hangingPunct="1"/>
            <a:r>
              <a:rPr lang="uk-UA" b="1" dirty="0" smtClean="0">
                <a:solidFill>
                  <a:srgbClr val="FFFF00"/>
                </a:solidFill>
              </a:rPr>
              <a:t>Гра “ Відгадай назву ”</a:t>
            </a:r>
            <a:endParaRPr lang="ru-RU" b="1" dirty="0" smtClean="0">
              <a:solidFill>
                <a:srgbClr val="FFFF00"/>
              </a:solidFill>
            </a:endParaRPr>
          </a:p>
        </p:txBody>
      </p:sp>
      <p:sp>
        <p:nvSpPr>
          <p:cNvPr id="849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191000" y="1752600"/>
            <a:ext cx="4495800" cy="4572000"/>
          </a:xfrm>
        </p:spPr>
        <p:txBody>
          <a:bodyPr/>
          <a:lstStyle/>
          <a:p>
            <a:pPr eaLnBrk="1" hangingPunct="1">
              <a:defRPr/>
            </a:pPr>
            <a:r>
              <a:rPr lang="en-US" sz="1600" dirty="0" smtClean="0"/>
              <a:t> </a:t>
            </a:r>
            <a:r>
              <a:rPr lang="uk-UA" sz="1600" dirty="0" smtClean="0"/>
              <a:t>М</a:t>
            </a:r>
            <a:r>
              <a:rPr lang="vi-VN" sz="1600" dirty="0" smtClean="0">
                <a:solidFill>
                  <a:srgbClr val="676633"/>
                </a:solidFill>
                <a:hlinkClick r:id="rId2" tooltip="Місто"/>
              </a:rPr>
              <a:t>істо</a:t>
            </a:r>
            <a:r>
              <a:rPr lang="vi-VN" sz="1600" dirty="0" smtClean="0">
                <a:solidFill>
                  <a:srgbClr val="676633"/>
                </a:solidFill>
              </a:rPr>
              <a:t> на </a:t>
            </a:r>
            <a:r>
              <a:rPr lang="vi-VN" sz="1600" dirty="0" smtClean="0">
                <a:solidFill>
                  <a:srgbClr val="676633"/>
                </a:solidFill>
                <a:hlinkClick r:id="rId3" tooltip="Східна Україна"/>
              </a:rPr>
              <a:t>сході</a:t>
            </a:r>
            <a:r>
              <a:rPr lang="vi-VN" sz="1600" dirty="0" smtClean="0">
                <a:solidFill>
                  <a:srgbClr val="676633"/>
                </a:solidFill>
              </a:rPr>
              <a:t> </a:t>
            </a:r>
            <a:r>
              <a:rPr lang="vi-VN" sz="1600" dirty="0" smtClean="0">
                <a:solidFill>
                  <a:srgbClr val="676633"/>
                </a:solidFill>
                <a:hlinkClick r:id="rId4" tooltip="Україна"/>
              </a:rPr>
              <a:t>України</a:t>
            </a:r>
            <a:r>
              <a:rPr lang="vi-VN" sz="1600" dirty="0" smtClean="0">
                <a:solidFill>
                  <a:srgbClr val="676633"/>
                </a:solidFill>
              </a:rPr>
              <a:t> на </a:t>
            </a:r>
            <a:r>
              <a:rPr lang="vi-VN" sz="1600" dirty="0" smtClean="0">
                <a:solidFill>
                  <a:srgbClr val="676633"/>
                </a:solidFill>
                <a:hlinkClick r:id="rId5" tooltip="Слобожанщина"/>
              </a:rPr>
              <a:t>Слобожанщині</a:t>
            </a:r>
            <a:r>
              <a:rPr lang="vi-VN" sz="1600" dirty="0" smtClean="0">
                <a:solidFill>
                  <a:srgbClr val="676633"/>
                </a:solidFill>
              </a:rPr>
              <a:t>, адміністративний центр. Населення — 1 453 тис. осіб, площа міста — 350 км²</a:t>
            </a:r>
            <a:r>
              <a:rPr lang="vi-VN" sz="1600" baseline="30000" dirty="0" smtClean="0">
                <a:solidFill>
                  <a:srgbClr val="676633"/>
                </a:solidFill>
                <a:hlinkClick r:id="rId6"/>
              </a:rPr>
              <a:t>[7]</a:t>
            </a:r>
            <a:r>
              <a:rPr lang="vi-VN" sz="1600" dirty="0" smtClean="0">
                <a:solidFill>
                  <a:srgbClr val="676633"/>
                </a:solidFill>
              </a:rPr>
              <a:t>. Разом із прилеглими містами та </a:t>
            </a:r>
            <a:r>
              <a:rPr lang="vi-VN" sz="1600" dirty="0" smtClean="0">
                <a:solidFill>
                  <a:srgbClr val="676633"/>
                </a:solidFill>
                <a:hlinkClick r:id="rId7" tooltip="Район"/>
              </a:rPr>
              <a:t>районами</a:t>
            </a:r>
            <a:r>
              <a:rPr lang="vi-VN" sz="1600" dirty="0" smtClean="0">
                <a:solidFill>
                  <a:srgbClr val="676633"/>
                </a:solidFill>
              </a:rPr>
              <a:t> </a:t>
            </a:r>
            <a:r>
              <a:rPr lang="uk-UA" sz="1600" dirty="0" smtClean="0">
                <a:solidFill>
                  <a:srgbClr val="676633"/>
                </a:solidFill>
              </a:rPr>
              <a:t> налічує понад </a:t>
            </a:r>
            <a:r>
              <a:rPr lang="vi-VN" sz="1600" dirty="0" smtClean="0">
                <a:solidFill>
                  <a:srgbClr val="676633"/>
                </a:solidFill>
              </a:rPr>
              <a:t>2 млн осіб.</a:t>
            </a:r>
          </a:p>
          <a:p>
            <a:pPr eaLnBrk="1" hangingPunct="1">
              <a:defRPr/>
            </a:pPr>
            <a:r>
              <a:rPr lang="vi-VN" sz="1600" dirty="0" smtClean="0">
                <a:solidFill>
                  <a:srgbClr val="676633"/>
                </a:solidFill>
              </a:rPr>
              <a:t>Друге за кількістю мешканців місто </a:t>
            </a:r>
            <a:r>
              <a:rPr lang="vi-VN" sz="1600" dirty="0" smtClean="0">
                <a:solidFill>
                  <a:srgbClr val="676633"/>
                </a:solidFill>
                <a:hlinkClick r:id="rId4" tooltip="Україна"/>
              </a:rPr>
              <a:t>України</a:t>
            </a:r>
            <a:r>
              <a:rPr lang="vi-VN" sz="1600" dirty="0" smtClean="0">
                <a:solidFill>
                  <a:srgbClr val="676633"/>
                </a:solidFill>
              </a:rPr>
              <a:t>, з </a:t>
            </a:r>
            <a:r>
              <a:rPr lang="vi-VN" sz="1600" dirty="0" smtClean="0">
                <a:solidFill>
                  <a:srgbClr val="676633"/>
                </a:solidFill>
                <a:hlinkClick r:id="rId8" tooltip="19 грудня"/>
              </a:rPr>
              <a:t>19 грудня</a:t>
            </a:r>
            <a:r>
              <a:rPr lang="vi-VN" sz="1600" dirty="0" smtClean="0">
                <a:solidFill>
                  <a:srgbClr val="676633"/>
                </a:solidFill>
              </a:rPr>
              <a:t> </a:t>
            </a:r>
            <a:r>
              <a:rPr lang="vi-VN" sz="1600" dirty="0" smtClean="0">
                <a:solidFill>
                  <a:srgbClr val="676633"/>
                </a:solidFill>
                <a:hlinkClick r:id="rId9" tooltip="1919"/>
              </a:rPr>
              <a:t>1919</a:t>
            </a:r>
            <a:r>
              <a:rPr lang="vi-VN" sz="1600" dirty="0" smtClean="0">
                <a:solidFill>
                  <a:srgbClr val="676633"/>
                </a:solidFill>
              </a:rPr>
              <a:t> по </a:t>
            </a:r>
            <a:r>
              <a:rPr lang="vi-VN" sz="1600" dirty="0" smtClean="0">
                <a:solidFill>
                  <a:srgbClr val="676633"/>
                </a:solidFill>
                <a:hlinkClick r:id="rId10" tooltip="24 червня"/>
              </a:rPr>
              <a:t>24 червня</a:t>
            </a:r>
            <a:r>
              <a:rPr lang="vi-VN" sz="1600" dirty="0" smtClean="0">
                <a:solidFill>
                  <a:srgbClr val="676633"/>
                </a:solidFill>
              </a:rPr>
              <a:t> </a:t>
            </a:r>
            <a:r>
              <a:rPr lang="vi-VN" sz="1600" dirty="0" smtClean="0">
                <a:solidFill>
                  <a:srgbClr val="676633"/>
                </a:solidFill>
                <a:hlinkClick r:id="rId11" tooltip="1934"/>
              </a:rPr>
              <a:t>1934</a:t>
            </a:r>
            <a:r>
              <a:rPr lang="vi-VN" sz="1600" dirty="0" smtClean="0">
                <a:solidFill>
                  <a:srgbClr val="676633"/>
                </a:solidFill>
              </a:rPr>
              <a:t> рр. — </a:t>
            </a:r>
            <a:r>
              <a:rPr lang="vi-VN" sz="1600" dirty="0" smtClean="0">
                <a:solidFill>
                  <a:srgbClr val="676633"/>
                </a:solidFill>
                <a:hlinkClick r:id="rId12" tooltip="Перша столиця України"/>
              </a:rPr>
              <a:t>столиця</a:t>
            </a:r>
            <a:r>
              <a:rPr lang="vi-VN" sz="1600" dirty="0" smtClean="0">
                <a:solidFill>
                  <a:srgbClr val="676633"/>
                </a:solidFill>
              </a:rPr>
              <a:t> </a:t>
            </a:r>
            <a:r>
              <a:rPr lang="vi-VN" sz="1600" dirty="0" smtClean="0">
                <a:solidFill>
                  <a:srgbClr val="676633"/>
                </a:solidFill>
                <a:hlinkClick r:id="rId13" tooltip="УРСР"/>
              </a:rPr>
              <a:t>УРСР</a:t>
            </a:r>
            <a:r>
              <a:rPr lang="vi-VN" sz="1600" dirty="0" smtClean="0">
                <a:solidFill>
                  <a:srgbClr val="676633"/>
                </a:solidFill>
              </a:rPr>
              <a:t>.</a:t>
            </a:r>
          </a:p>
          <a:p>
            <a:pPr eaLnBrk="1" hangingPunct="1">
              <a:defRPr/>
            </a:pPr>
            <a:r>
              <a:rPr lang="vi-VN" sz="1600" dirty="0" smtClean="0">
                <a:solidFill>
                  <a:srgbClr val="676633"/>
                </a:solidFill>
              </a:rPr>
              <a:t>Великий </a:t>
            </a:r>
            <a:r>
              <a:rPr lang="vi-VN" sz="1600" dirty="0" smtClean="0">
                <a:solidFill>
                  <a:srgbClr val="676633"/>
                </a:solidFill>
                <a:hlinkClick r:id="rId14" tooltip="Наука"/>
              </a:rPr>
              <a:t>науковий</a:t>
            </a:r>
            <a:r>
              <a:rPr lang="vi-VN" sz="1600" dirty="0" smtClean="0">
                <a:solidFill>
                  <a:srgbClr val="676633"/>
                </a:solidFill>
              </a:rPr>
              <a:t>, </a:t>
            </a:r>
            <a:r>
              <a:rPr lang="vi-VN" sz="1600" dirty="0" smtClean="0">
                <a:solidFill>
                  <a:srgbClr val="676633"/>
                </a:solidFill>
                <a:hlinkClick r:id="rId15" tooltip="Культура"/>
              </a:rPr>
              <a:t>культурний</a:t>
            </a:r>
            <a:r>
              <a:rPr lang="vi-VN" sz="1600" dirty="0" smtClean="0">
                <a:solidFill>
                  <a:srgbClr val="676633"/>
                </a:solidFill>
              </a:rPr>
              <a:t>, </a:t>
            </a:r>
            <a:r>
              <a:rPr lang="vi-VN" sz="1600" dirty="0" smtClean="0">
                <a:solidFill>
                  <a:srgbClr val="676633"/>
                </a:solidFill>
                <a:hlinkClick r:id="rId16" tooltip="Промисловість"/>
              </a:rPr>
              <a:t>промисловий</a:t>
            </a:r>
            <a:r>
              <a:rPr lang="vi-VN" sz="1600" dirty="0" smtClean="0">
                <a:solidFill>
                  <a:srgbClr val="676633"/>
                </a:solidFill>
              </a:rPr>
              <a:t> і </a:t>
            </a:r>
            <a:r>
              <a:rPr lang="vi-VN" sz="1600" dirty="0" smtClean="0">
                <a:solidFill>
                  <a:srgbClr val="676633"/>
                </a:solidFill>
                <a:hlinkClick r:id="rId17" tooltip="Транспорт"/>
              </a:rPr>
              <a:t>транспортний</a:t>
            </a:r>
            <a:r>
              <a:rPr lang="vi-VN" sz="1600" dirty="0" smtClean="0">
                <a:solidFill>
                  <a:srgbClr val="676633"/>
                </a:solidFill>
              </a:rPr>
              <a:t> осередок України, був третім індустріальним центром у </a:t>
            </a:r>
            <a:r>
              <a:rPr lang="vi-VN" sz="1600" dirty="0" smtClean="0">
                <a:solidFill>
                  <a:srgbClr val="676633"/>
                </a:solidFill>
                <a:hlinkClick r:id="rId18" tooltip="СРСР"/>
              </a:rPr>
              <a:t>СРСР</a:t>
            </a:r>
            <a:r>
              <a:rPr lang="vi-VN" sz="1600" dirty="0" smtClean="0">
                <a:solidFill>
                  <a:srgbClr val="676633"/>
                </a:solidFill>
              </a:rPr>
              <a:t> після</a:t>
            </a:r>
            <a:r>
              <a:rPr lang="vi-VN" sz="1600" dirty="0" smtClean="0">
                <a:solidFill>
                  <a:srgbClr val="676633"/>
                </a:solidFill>
                <a:hlinkClick r:id="rId19" tooltip="Москва"/>
              </a:rPr>
              <a:t>Москви</a:t>
            </a:r>
            <a:r>
              <a:rPr lang="vi-VN" sz="1600" dirty="0" smtClean="0">
                <a:solidFill>
                  <a:srgbClr val="676633"/>
                </a:solidFill>
              </a:rPr>
              <a:t> та </a:t>
            </a:r>
            <a:r>
              <a:rPr lang="vi-VN" sz="1600" dirty="0" smtClean="0">
                <a:solidFill>
                  <a:srgbClr val="676633"/>
                </a:solidFill>
                <a:hlinkClick r:id="rId20" tooltip="Санкт-Петербург"/>
              </a:rPr>
              <a:t>Ленінґрада</a:t>
            </a:r>
            <a:r>
              <a:rPr lang="vi-VN" sz="1600" dirty="0" smtClean="0">
                <a:solidFill>
                  <a:srgbClr val="676633"/>
                </a:solidFill>
              </a:rPr>
              <a:t>. 60 </a:t>
            </a:r>
            <a:r>
              <a:rPr lang="vi-VN" sz="1600" dirty="0" smtClean="0">
                <a:solidFill>
                  <a:srgbClr val="676633"/>
                </a:solidFill>
                <a:hlinkClick r:id="rId21" tooltip="Науково-дослідний інститут"/>
              </a:rPr>
              <a:t>науково-дослідних інститутів</a:t>
            </a:r>
            <a:r>
              <a:rPr lang="vi-VN" sz="1600" dirty="0" smtClean="0">
                <a:solidFill>
                  <a:srgbClr val="676633"/>
                </a:solidFill>
              </a:rPr>
              <a:t>, 41 </a:t>
            </a:r>
            <a:r>
              <a:rPr lang="vi-VN" sz="1600" dirty="0" smtClean="0">
                <a:solidFill>
                  <a:srgbClr val="676633"/>
                </a:solidFill>
                <a:hlinkClick r:id="rId22" tooltip="Вищий навчальний заклад"/>
              </a:rPr>
              <a:t>вищих навчальних закладів</a:t>
            </a:r>
            <a:r>
              <a:rPr lang="vi-VN" sz="1600" baseline="30000" dirty="0" smtClean="0">
                <a:solidFill>
                  <a:srgbClr val="676633"/>
                </a:solidFill>
                <a:hlinkClick r:id="rId6"/>
              </a:rPr>
              <a:t>[8]</a:t>
            </a:r>
            <a:r>
              <a:rPr lang="vi-VN" sz="1600" dirty="0" smtClean="0">
                <a:solidFill>
                  <a:srgbClr val="676633"/>
                </a:solidFill>
              </a:rPr>
              <a:t>, 8 </a:t>
            </a:r>
            <a:r>
              <a:rPr lang="vi-VN" sz="1600" dirty="0" smtClean="0">
                <a:solidFill>
                  <a:srgbClr val="676633"/>
                </a:solidFill>
                <a:hlinkClick r:id="rId23" tooltip="Музей"/>
              </a:rPr>
              <a:t>музеїв</a:t>
            </a:r>
            <a:r>
              <a:rPr lang="vi-VN" sz="1600" dirty="0" smtClean="0">
                <a:solidFill>
                  <a:srgbClr val="676633"/>
                </a:solidFill>
              </a:rPr>
              <a:t>, </a:t>
            </a:r>
            <a:r>
              <a:rPr lang="vi-VN" sz="1600" dirty="0" smtClean="0">
                <a:solidFill>
                  <a:srgbClr val="676633"/>
                </a:solidFill>
                <a:hlinkClick r:id="rId24" tooltip="Харківська муніципальна галерея"/>
              </a:rPr>
              <a:t>міська картинна галерея</a:t>
            </a:r>
            <a:r>
              <a:rPr lang="vi-VN" sz="1600" dirty="0" smtClean="0">
                <a:solidFill>
                  <a:srgbClr val="676633"/>
                </a:solidFill>
              </a:rPr>
              <a:t>, 7 державних </a:t>
            </a:r>
            <a:r>
              <a:rPr lang="vi-VN" sz="1600" dirty="0" smtClean="0">
                <a:solidFill>
                  <a:srgbClr val="676633"/>
                </a:solidFill>
                <a:hlinkClick r:id="rId25" tooltip="Театр"/>
              </a:rPr>
              <a:t>театрів</a:t>
            </a:r>
            <a:r>
              <a:rPr lang="vi-VN" sz="1600" dirty="0" smtClean="0">
                <a:solidFill>
                  <a:srgbClr val="676633"/>
                </a:solidFill>
              </a:rPr>
              <a:t> і десятки недержавних, 80 </a:t>
            </a:r>
            <a:r>
              <a:rPr lang="vi-VN" sz="1600" dirty="0" smtClean="0">
                <a:solidFill>
                  <a:srgbClr val="676633"/>
                </a:solidFill>
                <a:hlinkClick r:id="rId26" tooltip="Бібліотека"/>
              </a:rPr>
              <a:t>бібліотек</a:t>
            </a:r>
            <a:r>
              <a:rPr lang="vi-VN" sz="1600" dirty="0" smtClean="0">
                <a:solidFill>
                  <a:srgbClr val="676633"/>
                </a:solidFill>
              </a:rPr>
              <a:t>.</a:t>
            </a:r>
          </a:p>
          <a:p>
            <a:pPr marL="533400" indent="-533400" eaLnBrk="1" hangingPunct="1">
              <a:buFont typeface="Wingdings" pitchFamily="2" charset="2"/>
              <a:buNone/>
              <a:defRPr/>
            </a:pPr>
            <a:r>
              <a:rPr lang="uk-UA" sz="1600" b="1" dirty="0" smtClean="0">
                <a:latin typeface="Times New Roman" pitchFamily="18" charset="0"/>
              </a:rPr>
              <a:t>Правильно розв'язавши завдання, в виділених клітинках Ви зможете прочитати зашифроване слово.  </a:t>
            </a:r>
          </a:p>
          <a:p>
            <a:pPr marL="533400" indent="-533400" eaLnBrk="1" hangingPunct="1">
              <a:buFont typeface="Wingdings" pitchFamily="2" charset="2"/>
              <a:buAutoNum type="arabicPeriod"/>
              <a:defRPr/>
            </a:pPr>
            <a:endParaRPr lang="en-US" sz="1600" b="1" dirty="0" smtClean="0">
              <a:latin typeface="Times New Roman" pitchFamily="18" charset="0"/>
              <a:cs typeface="Arial" charset="0"/>
            </a:endParaRPr>
          </a:p>
          <a:p>
            <a:pPr marL="533400" indent="-533400" eaLnBrk="1" hangingPunct="1">
              <a:buFont typeface="Wingdings" pitchFamily="2" charset="2"/>
              <a:buAutoNum type="arabicPeriod"/>
              <a:defRPr/>
            </a:pPr>
            <a:endParaRPr lang="en-US" sz="1600" dirty="0" smtClean="0">
              <a:cs typeface="Arial" charset="0"/>
            </a:endParaRPr>
          </a:p>
        </p:txBody>
      </p:sp>
      <p:pic>
        <p:nvPicPr>
          <p:cNvPr id="20484" name="Picture 7" descr="Картинки по запросу Харків"/>
          <p:cNvPicPr>
            <a:picLocks noChangeAspect="1" noChangeArrowheads="1"/>
          </p:cNvPicPr>
          <p:nvPr/>
        </p:nvPicPr>
        <p:blipFill>
          <a:blip r:embed="rId27" cstate="print"/>
          <a:srcRect/>
          <a:stretch>
            <a:fillRect/>
          </a:stretch>
        </p:blipFill>
        <p:spPr bwMode="auto">
          <a:xfrm>
            <a:off x="533400" y="1600200"/>
            <a:ext cx="3835400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120"/>
          <p:cNvSpPr>
            <a:spLocks noGrp="1" noChangeArrowheads="1"/>
          </p:cNvSpPr>
          <p:nvPr>
            <p:ph type="title"/>
          </p:nvPr>
        </p:nvSpPr>
        <p:spPr>
          <a:xfrm>
            <a:off x="838200" y="304800"/>
            <a:ext cx="7772400" cy="838200"/>
          </a:xfrm>
        </p:spPr>
        <p:txBody>
          <a:bodyPr/>
          <a:lstStyle/>
          <a:p>
            <a:pPr algn="ctr" eaLnBrk="1" hangingPunct="1"/>
            <a:r>
              <a:rPr lang="en-US" sz="1800" smtClean="0">
                <a:cs typeface="Arial" charset="0"/>
              </a:rPr>
              <a:t/>
            </a:r>
            <a:br>
              <a:rPr lang="en-US" sz="1800" smtClean="0">
                <a:cs typeface="Arial" charset="0"/>
              </a:rPr>
            </a:br>
            <a:endParaRPr lang="ru-RU" sz="1800" smtClean="0">
              <a:cs typeface="Arial" charset="0"/>
            </a:endParaRP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1600200"/>
            <a:ext cx="8458200" cy="5105400"/>
          </a:xfrm>
        </p:spPr>
        <p:txBody>
          <a:bodyPr/>
          <a:lstStyle/>
          <a:p>
            <a:pPr marL="533400" indent="-533400" eaLnBrk="1" hangingPunct="1">
              <a:buFont typeface="Wingdings" pitchFamily="2" charset="2"/>
              <a:buNone/>
            </a:pPr>
            <a:r>
              <a:rPr lang="uk-UA" b="1" u="sng" smtClean="0">
                <a:solidFill>
                  <a:schemeClr val="accent2"/>
                </a:solidFill>
                <a:latin typeface="Times New Roman" pitchFamily="18" charset="0"/>
              </a:rPr>
              <a:t>Завдання.</a:t>
            </a:r>
            <a:r>
              <a:rPr lang="uk-UA" smtClean="0">
                <a:latin typeface="Times New Roman" pitchFamily="18" charset="0"/>
              </a:rPr>
              <a:t> </a:t>
            </a:r>
            <a:r>
              <a:rPr lang="en-US" smtClean="0">
                <a:latin typeface="Times New Roman" pitchFamily="18" charset="0"/>
              </a:rPr>
              <a:t>  </a:t>
            </a:r>
            <a:r>
              <a:rPr lang="uk-UA" smtClean="0">
                <a:latin typeface="Times New Roman" pitchFamily="18" charset="0"/>
              </a:rPr>
              <a:t>Розкладіть многочлен на множники:</a:t>
            </a:r>
          </a:p>
          <a:p>
            <a:pPr marL="533400" indent="-533400" eaLnBrk="1" hangingPunct="1">
              <a:buFont typeface="Wingdings" pitchFamily="2" charset="2"/>
              <a:buNone/>
            </a:pPr>
            <a:endParaRPr lang="uk-UA" sz="1000" smtClean="0">
              <a:latin typeface="Times New Roman" pitchFamily="18" charset="0"/>
            </a:endParaRPr>
          </a:p>
          <a:p>
            <a:pPr marL="533400" indent="-533400" eaLnBrk="1" hangingPunct="1">
              <a:buFont typeface="Wingdings" pitchFamily="2" charset="2"/>
              <a:buNone/>
            </a:pPr>
            <a:r>
              <a:rPr lang="en-US" sz="2000" b="1" smtClean="0">
                <a:latin typeface="Times New Roman" pitchFamily="18" charset="0"/>
              </a:rPr>
              <a:t>   </a:t>
            </a:r>
            <a:r>
              <a:rPr lang="uk-UA" sz="2400" b="1" smtClean="0">
                <a:latin typeface="Times New Roman" pitchFamily="18" charset="0"/>
              </a:rPr>
              <a:t>1. </a:t>
            </a:r>
            <a:r>
              <a:rPr lang="en-US" sz="2400" b="1" smtClean="0">
                <a:latin typeface="Times New Roman" pitchFamily="18" charset="0"/>
              </a:rPr>
              <a:t> </a:t>
            </a:r>
            <a:r>
              <a:rPr lang="en-US" sz="2400" b="1" smtClean="0">
                <a:latin typeface="Times New Roman" pitchFamily="18" charset="0"/>
                <a:cs typeface="Arial" charset="0"/>
              </a:rPr>
              <a:t>p²  +  2pq + q² ;                                                       </a:t>
            </a:r>
          </a:p>
          <a:p>
            <a:pPr marL="533400" indent="-533400" eaLnBrk="1" hangingPunct="1">
              <a:buFont typeface="Wingdings" pitchFamily="2" charset="2"/>
              <a:buNone/>
            </a:pPr>
            <a:r>
              <a:rPr lang="en-US" sz="2400" b="1" smtClean="0">
                <a:latin typeface="Times New Roman" pitchFamily="18" charset="0"/>
              </a:rPr>
              <a:t>   2. </a:t>
            </a:r>
            <a:r>
              <a:rPr lang="en-US" sz="2400" b="1" smtClean="0">
                <a:latin typeface="Times New Roman" pitchFamily="18" charset="0"/>
                <a:cs typeface="Arial" charset="0"/>
              </a:rPr>
              <a:t>4a² - 4a + 1;</a:t>
            </a:r>
          </a:p>
          <a:p>
            <a:pPr marL="533400" indent="-533400" eaLnBrk="1" hangingPunct="1">
              <a:buFont typeface="Wingdings" pitchFamily="2" charset="2"/>
              <a:buNone/>
            </a:pPr>
            <a:r>
              <a:rPr lang="en-US" sz="2400" b="1" smtClean="0">
                <a:latin typeface="Times New Roman" pitchFamily="18" charset="0"/>
                <a:cs typeface="Arial" charset="0"/>
              </a:rPr>
              <a:t>   3. 4b² + 12b + 9;</a:t>
            </a:r>
          </a:p>
          <a:p>
            <a:pPr marL="533400" indent="-533400" eaLnBrk="1" hangingPunct="1">
              <a:buFont typeface="Wingdings" pitchFamily="2" charset="2"/>
              <a:buNone/>
            </a:pPr>
            <a:r>
              <a:rPr lang="en-US" sz="2400" b="1" smtClean="0">
                <a:latin typeface="Times New Roman" pitchFamily="18" charset="0"/>
                <a:cs typeface="Arial" charset="0"/>
              </a:rPr>
              <a:t>   4. 25m²  –  20mn + 4n² ;</a:t>
            </a:r>
          </a:p>
          <a:p>
            <a:pPr marL="533400" indent="-533400" eaLnBrk="1" hangingPunct="1">
              <a:buFont typeface="Wingdings" pitchFamily="2" charset="2"/>
              <a:buNone/>
            </a:pPr>
            <a:r>
              <a:rPr lang="en-US" sz="2400" b="1" smtClean="0">
                <a:latin typeface="Times New Roman" pitchFamily="18" charset="0"/>
                <a:cs typeface="Arial" charset="0"/>
              </a:rPr>
              <a:t>   5.  0,36c²  – 0,6cx + 0,25x²;</a:t>
            </a:r>
          </a:p>
          <a:p>
            <a:pPr marL="533400" indent="-533400" eaLnBrk="1" hangingPunct="1">
              <a:buFont typeface="Wingdings" pitchFamily="2" charset="2"/>
              <a:buNone/>
            </a:pPr>
            <a:r>
              <a:rPr lang="en-US" sz="2400" b="1" smtClean="0">
                <a:latin typeface="Times New Roman" pitchFamily="18" charset="0"/>
                <a:cs typeface="Arial" charset="0"/>
              </a:rPr>
              <a:t>   6.  0,01a² + 4ab² + 400b</a:t>
            </a:r>
            <a:r>
              <a:rPr lang="en-US" sz="2400" b="1" baseline="30000" smtClean="0">
                <a:latin typeface="Times New Roman" pitchFamily="18" charset="0"/>
                <a:cs typeface="Arial" charset="0"/>
              </a:rPr>
              <a:t>4</a:t>
            </a:r>
            <a:r>
              <a:rPr lang="en-US" sz="2400" b="1" smtClean="0">
                <a:latin typeface="Times New Roman" pitchFamily="18" charset="0"/>
                <a:cs typeface="Arial" charset="0"/>
              </a:rPr>
              <a:t>.</a:t>
            </a:r>
            <a:endParaRPr lang="uk-UA" sz="1600" smtClean="0">
              <a:latin typeface="Times New Roman" pitchFamily="18" charset="0"/>
              <a:cs typeface="Arial" charset="0"/>
            </a:endParaRPr>
          </a:p>
          <a:p>
            <a:pPr marL="533400" indent="-533400" eaLnBrk="1" hangingPunct="1">
              <a:buFont typeface="Wingdings" pitchFamily="2" charset="2"/>
              <a:buNone/>
            </a:pPr>
            <a:r>
              <a:rPr lang="uk-UA" sz="1800" b="1" smtClean="0">
                <a:latin typeface="Monotype Corsiva" pitchFamily="66" charset="0"/>
                <a:cs typeface="Arial" charset="0"/>
              </a:rPr>
              <a:t>                                             </a:t>
            </a:r>
            <a:endParaRPr lang="uk-UA" sz="1000" b="1" smtClean="0">
              <a:latin typeface="Monotype Corsiva" pitchFamily="66" charset="0"/>
              <a:cs typeface="Arial" charset="0"/>
            </a:endParaRPr>
          </a:p>
          <a:p>
            <a:pPr marL="533400" indent="-533400" eaLnBrk="1" hangingPunct="1">
              <a:buFont typeface="Wingdings" pitchFamily="2" charset="2"/>
              <a:buNone/>
            </a:pPr>
            <a:r>
              <a:rPr lang="uk-UA" sz="1000" b="1" smtClean="0">
                <a:latin typeface="Monotype Corsiva" pitchFamily="66" charset="0"/>
                <a:cs typeface="Arial" charset="0"/>
              </a:rPr>
              <a:t>                                                                                         </a:t>
            </a:r>
            <a:r>
              <a:rPr lang="uk-UA" sz="1800" b="1" smtClean="0">
                <a:latin typeface="Monotype Corsiva" pitchFamily="66" charset="0"/>
                <a:cs typeface="Arial" charset="0"/>
              </a:rPr>
              <a:t> </a:t>
            </a:r>
            <a:r>
              <a:rPr lang="uk-UA" sz="1800" b="1" smtClean="0">
                <a:solidFill>
                  <a:srgbClr val="0000FF"/>
                </a:solidFill>
                <a:latin typeface="Monotype Corsiva" pitchFamily="66" charset="0"/>
                <a:cs typeface="Arial" charset="0"/>
              </a:rPr>
              <a:t>Зашифроване слово</a:t>
            </a:r>
          </a:p>
          <a:p>
            <a:pPr marL="533400" indent="-533400" eaLnBrk="1" hangingPunct="1">
              <a:buFont typeface="Wingdings" pitchFamily="2" charset="2"/>
              <a:buNone/>
            </a:pPr>
            <a:endParaRPr lang="uk-UA" sz="1800" b="1" smtClean="0">
              <a:solidFill>
                <a:srgbClr val="0000FF"/>
              </a:solidFill>
              <a:latin typeface="Monotype Corsiva" pitchFamily="66" charset="0"/>
              <a:cs typeface="Arial" charset="0"/>
            </a:endParaRPr>
          </a:p>
          <a:p>
            <a:pPr marL="533400" indent="-533400" eaLnBrk="1" hangingPunct="1">
              <a:buFont typeface="Wingdings" pitchFamily="2" charset="2"/>
              <a:buNone/>
            </a:pPr>
            <a:endParaRPr lang="en-US" sz="1600" smtClean="0">
              <a:latin typeface="Times New Roman" pitchFamily="18" charset="0"/>
              <a:cs typeface="Arial" charset="0"/>
            </a:endParaRPr>
          </a:p>
          <a:p>
            <a:pPr marL="533400" indent="-533400" eaLnBrk="1" hangingPunct="1"/>
            <a:endParaRPr lang="ru-RU" sz="1600" smtClean="0">
              <a:latin typeface="Times New Roman" pitchFamily="18" charset="0"/>
            </a:endParaRPr>
          </a:p>
        </p:txBody>
      </p:sp>
      <p:graphicFrame>
        <p:nvGraphicFramePr>
          <p:cNvPr id="98458" name="Group 154"/>
          <p:cNvGraphicFramePr>
            <a:graphicFrameLocks noGrp="1"/>
          </p:cNvGraphicFramePr>
          <p:nvPr>
            <p:ph sz="quarter" idx="2"/>
          </p:nvPr>
        </p:nvGraphicFramePr>
        <p:xfrm>
          <a:off x="4572000" y="2514600"/>
          <a:ext cx="1828800" cy="2189164"/>
        </p:xfrm>
        <a:graphic>
          <a:graphicData uri="http://schemas.openxmlformats.org/drawingml/2006/table">
            <a:tbl>
              <a:tblPr/>
              <a:tblGrid>
                <a:gridCol w="1371600"/>
                <a:gridCol w="457200"/>
              </a:tblGrid>
              <a:tr h="3095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(5m</a:t>
                      </a:r>
                      <a:r>
                        <a:rPr kumimoji="0" lang="uk-UA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– </a:t>
                      </a: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2n)</a:t>
                      </a: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²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uk-UA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к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11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</a:t>
                      </a:r>
                      <a:r>
                        <a:rPr kumimoji="0" lang="uk-UA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</a:t>
                      </a:r>
                      <a:r>
                        <a:rPr kumimoji="0" lang="uk-UA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+</a:t>
                      </a:r>
                      <a:r>
                        <a:rPr kumimoji="0" lang="uk-UA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3)</a:t>
                      </a: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²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uk-UA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р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79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</a:t>
                      </a:r>
                      <a:r>
                        <a:rPr kumimoji="0" lang="uk-UA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2а – 1</a:t>
                      </a: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)</a:t>
                      </a: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²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uk-UA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а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79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(0,1a</a:t>
                      </a:r>
                      <a:r>
                        <a:rPr kumimoji="0" lang="uk-UA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+</a:t>
                      </a:r>
                      <a:r>
                        <a:rPr kumimoji="0" lang="uk-UA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40b</a:t>
                      </a: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²</a:t>
                      </a: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)</a:t>
                      </a: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²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uk-UA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59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(p + q)</a:t>
                      </a: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²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uk-UA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х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75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(0,6c</a:t>
                      </a: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²</a:t>
                      </a:r>
                      <a:r>
                        <a:rPr kumimoji="0" lang="uk-UA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– </a:t>
                      </a: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0,5x)</a:t>
                      </a: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²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uk-UA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і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90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(0,01a</a:t>
                      </a:r>
                      <a:r>
                        <a:rPr kumimoji="0" lang="uk-UA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+</a:t>
                      </a:r>
                      <a:r>
                        <a:rPr kumimoji="0" lang="uk-UA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20b)</a:t>
                      </a: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²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uk-UA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в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98504" name="Group 200"/>
          <p:cNvGraphicFramePr>
            <a:graphicFrameLocks noGrp="1"/>
          </p:cNvGraphicFramePr>
          <p:nvPr/>
        </p:nvGraphicFramePr>
        <p:xfrm>
          <a:off x="2514600" y="5791200"/>
          <a:ext cx="4038600" cy="457200"/>
        </p:xfrm>
        <a:graphic>
          <a:graphicData uri="http://schemas.openxmlformats.org/drawingml/2006/table">
            <a:tbl>
              <a:tblPr/>
              <a:tblGrid>
                <a:gridCol w="673100"/>
                <a:gridCol w="673100"/>
                <a:gridCol w="673100"/>
                <a:gridCol w="673100"/>
                <a:gridCol w="673100"/>
                <a:gridCol w="673100"/>
              </a:tblGrid>
              <a:tr h="381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/>
                    </a:solidFill>
                  </a:tcPr>
                </a:tc>
              </a:tr>
            </a:tbl>
          </a:graphicData>
        </a:graphic>
      </p:graphicFrame>
      <p:sp>
        <p:nvSpPr>
          <p:cNvPr id="21550" name="Содержимое 73"/>
          <p:cNvSpPr>
            <a:spLocks noGrp="1"/>
          </p:cNvSpPr>
          <p:nvPr>
            <p:ph sz="quarter" idx="3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uk-UA" sz="4400" b="1" smtClean="0"/>
              <a:t>Сума кубів двох виразів</a:t>
            </a:r>
            <a:endParaRPr lang="ru-RU" sz="4400" b="1" smtClean="0"/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828800"/>
            <a:ext cx="8534400" cy="480060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uk-UA" sz="3600" b="1" i="1" dirty="0" smtClean="0"/>
              <a:t>   </a:t>
            </a:r>
            <a:r>
              <a:rPr lang="en-US" sz="4400" b="1" i="1" dirty="0" smtClean="0">
                <a:solidFill>
                  <a:srgbClr val="336600"/>
                </a:solidFill>
              </a:rPr>
              <a:t>a</a:t>
            </a:r>
            <a:r>
              <a:rPr lang="en-US" sz="4400" b="1" i="1" dirty="0" smtClean="0">
                <a:solidFill>
                  <a:srgbClr val="336600"/>
                </a:solidFill>
                <a:cs typeface="Arial" charset="0"/>
              </a:rPr>
              <a:t>³</a:t>
            </a:r>
            <a:r>
              <a:rPr lang="uk-UA" sz="4400" b="1" i="1" dirty="0" smtClean="0">
                <a:solidFill>
                  <a:srgbClr val="336600"/>
                </a:solidFill>
                <a:cs typeface="Arial" charset="0"/>
              </a:rPr>
              <a:t> +</a:t>
            </a:r>
            <a:r>
              <a:rPr lang="en-US" sz="4400" b="1" i="1" dirty="0" smtClean="0">
                <a:solidFill>
                  <a:srgbClr val="336600"/>
                </a:solidFill>
                <a:cs typeface="Arial" charset="0"/>
              </a:rPr>
              <a:t> b³</a:t>
            </a:r>
            <a:r>
              <a:rPr lang="uk-UA" sz="4400" b="1" i="1" dirty="0" smtClean="0">
                <a:solidFill>
                  <a:srgbClr val="336600"/>
                </a:solidFill>
                <a:cs typeface="Arial" charset="0"/>
              </a:rPr>
              <a:t> = </a:t>
            </a:r>
            <a:r>
              <a:rPr lang="en-US" sz="4400" b="1" i="1" dirty="0" smtClean="0">
                <a:solidFill>
                  <a:srgbClr val="336600"/>
                </a:solidFill>
              </a:rPr>
              <a:t>( a </a:t>
            </a:r>
            <a:r>
              <a:rPr lang="uk-UA" sz="4400" b="1" i="1" dirty="0" smtClean="0">
                <a:solidFill>
                  <a:srgbClr val="336600"/>
                </a:solidFill>
              </a:rPr>
              <a:t>+</a:t>
            </a:r>
            <a:r>
              <a:rPr lang="en-US" sz="4400" b="1" i="1" dirty="0" smtClean="0">
                <a:solidFill>
                  <a:srgbClr val="336600"/>
                </a:solidFill>
              </a:rPr>
              <a:t> b )</a:t>
            </a:r>
            <a:r>
              <a:rPr lang="uk-UA" sz="4400" b="1" i="1" dirty="0" smtClean="0">
                <a:solidFill>
                  <a:srgbClr val="336600"/>
                </a:solidFill>
              </a:rPr>
              <a:t>(</a:t>
            </a:r>
            <a:r>
              <a:rPr lang="en-US" sz="4400" b="1" i="1" dirty="0" smtClean="0">
                <a:solidFill>
                  <a:srgbClr val="336600"/>
                </a:solidFill>
              </a:rPr>
              <a:t>a</a:t>
            </a:r>
            <a:r>
              <a:rPr lang="en-US" sz="4400" b="1" i="1" dirty="0" smtClean="0">
                <a:solidFill>
                  <a:srgbClr val="336600"/>
                </a:solidFill>
                <a:cs typeface="Arial" charset="0"/>
              </a:rPr>
              <a:t>²</a:t>
            </a:r>
            <a:r>
              <a:rPr lang="en-US" sz="4400" b="1" i="1" dirty="0" smtClean="0">
                <a:solidFill>
                  <a:srgbClr val="336600"/>
                </a:solidFill>
              </a:rPr>
              <a:t> </a:t>
            </a:r>
            <a:r>
              <a:rPr lang="uk-UA" sz="4400" b="1" i="1" dirty="0" smtClean="0">
                <a:solidFill>
                  <a:srgbClr val="336600"/>
                </a:solidFill>
              </a:rPr>
              <a:t>-</a:t>
            </a:r>
            <a:r>
              <a:rPr lang="en-US" sz="4400" b="1" i="1" dirty="0" smtClean="0">
                <a:solidFill>
                  <a:srgbClr val="336600"/>
                </a:solidFill>
              </a:rPr>
              <a:t> </a:t>
            </a:r>
            <a:r>
              <a:rPr lang="en-US" sz="4400" b="1" i="1" dirty="0" err="1" smtClean="0">
                <a:solidFill>
                  <a:srgbClr val="336600"/>
                </a:solidFill>
              </a:rPr>
              <a:t>ab</a:t>
            </a:r>
            <a:r>
              <a:rPr lang="en-US" sz="4400" b="1" i="1" dirty="0" smtClean="0">
                <a:solidFill>
                  <a:srgbClr val="336600"/>
                </a:solidFill>
                <a:cs typeface="Arial" charset="0"/>
              </a:rPr>
              <a:t> </a:t>
            </a:r>
            <a:r>
              <a:rPr lang="uk-UA" sz="4400" b="1" i="1" dirty="0" smtClean="0">
                <a:solidFill>
                  <a:srgbClr val="336600"/>
                </a:solidFill>
                <a:cs typeface="Arial" charset="0"/>
              </a:rPr>
              <a:t>+</a:t>
            </a:r>
            <a:r>
              <a:rPr lang="en-US" sz="4400" b="1" i="1" dirty="0" smtClean="0">
                <a:solidFill>
                  <a:srgbClr val="336600"/>
                </a:solidFill>
                <a:cs typeface="Arial" charset="0"/>
              </a:rPr>
              <a:t> </a:t>
            </a:r>
            <a:r>
              <a:rPr lang="en-US" sz="4400" b="1" i="1" dirty="0" smtClean="0">
                <a:solidFill>
                  <a:srgbClr val="336600"/>
                </a:solidFill>
              </a:rPr>
              <a:t>b</a:t>
            </a:r>
            <a:r>
              <a:rPr lang="en-US" sz="4400" b="1" i="1" dirty="0" smtClean="0">
                <a:solidFill>
                  <a:srgbClr val="336600"/>
                </a:solidFill>
                <a:cs typeface="Arial" charset="0"/>
              </a:rPr>
              <a:t>²</a:t>
            </a:r>
            <a:r>
              <a:rPr lang="uk-UA" sz="4400" b="1" i="1" dirty="0" smtClean="0">
                <a:solidFill>
                  <a:srgbClr val="336600"/>
                </a:solidFill>
                <a:cs typeface="Arial" charset="0"/>
              </a:rPr>
              <a:t>)</a:t>
            </a:r>
            <a:endParaRPr lang="uk-UA" sz="4400" dirty="0" smtClean="0">
              <a:solidFill>
                <a:srgbClr val="336600"/>
              </a:solidFill>
            </a:endParaRPr>
          </a:p>
          <a:p>
            <a:pPr eaLnBrk="1" hangingPunct="1">
              <a:buFont typeface="Wingdings" pitchFamily="2" charset="2"/>
              <a:buNone/>
            </a:pPr>
            <a:endParaRPr lang="uk-UA" sz="1000" dirty="0" smtClean="0">
              <a:solidFill>
                <a:srgbClr val="336600"/>
              </a:solidFill>
            </a:endParaRPr>
          </a:p>
          <a:p>
            <a:pPr eaLnBrk="1" hangingPunct="1">
              <a:buFont typeface="Wingdings" pitchFamily="2" charset="2"/>
              <a:buNone/>
            </a:pPr>
            <a:r>
              <a:rPr lang="uk-UA" i="1" dirty="0" smtClean="0">
                <a:latin typeface="Monotype Corsiva" pitchFamily="66" charset="0"/>
              </a:rPr>
              <a:t>    </a:t>
            </a:r>
            <a:r>
              <a:rPr lang="uk-UA" sz="4400" b="1" i="1" dirty="0" smtClean="0">
                <a:solidFill>
                  <a:schemeClr val="accent2"/>
                </a:solidFill>
                <a:latin typeface="Monotype Corsiva" pitchFamily="66" charset="0"/>
              </a:rPr>
              <a:t>Сума кубів двох виразів дорівнює добутку суми цих виразів і неповного квадрата  їх  різниці.</a:t>
            </a:r>
          </a:p>
          <a:p>
            <a:pPr eaLnBrk="1" hangingPunct="1">
              <a:buFont typeface="Wingdings" pitchFamily="2" charset="2"/>
              <a:buNone/>
            </a:pPr>
            <a:endParaRPr lang="uk-UA" sz="1000" b="1" i="1" dirty="0" smtClean="0">
              <a:solidFill>
                <a:schemeClr val="accent2"/>
              </a:solidFill>
              <a:latin typeface="Monotype Corsiva" pitchFamily="66" charset="0"/>
            </a:endParaRPr>
          </a:p>
          <a:p>
            <a:pPr eaLnBrk="1" hangingPunct="1">
              <a:buFont typeface="Wingdings" pitchFamily="2" charset="2"/>
              <a:buNone/>
            </a:pPr>
            <a:r>
              <a:rPr lang="uk-UA" sz="2400" dirty="0" smtClean="0"/>
              <a:t>Приклади:   1) </a:t>
            </a:r>
            <a:r>
              <a:rPr lang="en-US" sz="2400" dirty="0" smtClean="0"/>
              <a:t>a</a:t>
            </a:r>
            <a:r>
              <a:rPr lang="en-US" sz="2400" dirty="0" smtClean="0">
                <a:cs typeface="Arial" charset="0"/>
              </a:rPr>
              <a:t>³ </a:t>
            </a:r>
            <a:r>
              <a:rPr lang="uk-UA" sz="2400" dirty="0" smtClean="0">
                <a:cs typeface="Arial" charset="0"/>
              </a:rPr>
              <a:t>+</a:t>
            </a:r>
            <a:r>
              <a:rPr lang="en-US" sz="2400" dirty="0" smtClean="0">
                <a:cs typeface="Arial" charset="0"/>
              </a:rPr>
              <a:t> 64 =(a </a:t>
            </a:r>
            <a:r>
              <a:rPr lang="uk-UA" sz="2400" dirty="0" smtClean="0">
                <a:cs typeface="Arial" charset="0"/>
              </a:rPr>
              <a:t>+</a:t>
            </a:r>
            <a:r>
              <a:rPr lang="en-US" sz="2400" dirty="0" smtClean="0">
                <a:cs typeface="Arial" charset="0"/>
              </a:rPr>
              <a:t> 4)(a² </a:t>
            </a:r>
            <a:r>
              <a:rPr lang="uk-UA" sz="2400" dirty="0" smtClean="0">
                <a:cs typeface="Arial" charset="0"/>
              </a:rPr>
              <a:t>- </a:t>
            </a:r>
            <a:r>
              <a:rPr lang="en-US" sz="2400" dirty="0" smtClean="0">
                <a:cs typeface="Arial" charset="0"/>
              </a:rPr>
              <a:t>4a + 16);               </a:t>
            </a:r>
            <a:r>
              <a:rPr lang="uk-UA" sz="2400" dirty="0" smtClean="0">
                <a:cs typeface="Arial" charset="0"/>
              </a:rPr>
              <a:t>           </a:t>
            </a:r>
          </a:p>
          <a:p>
            <a:pPr eaLnBrk="1" hangingPunct="1">
              <a:buFont typeface="Wingdings" pitchFamily="2" charset="2"/>
              <a:buNone/>
            </a:pPr>
            <a:r>
              <a:rPr lang="uk-UA" sz="2400" dirty="0" smtClean="0">
                <a:cs typeface="Arial" charset="0"/>
              </a:rPr>
              <a:t>                     2) </a:t>
            </a:r>
            <a:r>
              <a:rPr lang="en-US" sz="2400" dirty="0" smtClean="0">
                <a:cs typeface="Arial" charset="0"/>
              </a:rPr>
              <a:t>27m³ </a:t>
            </a:r>
            <a:r>
              <a:rPr lang="uk-UA" sz="2400" dirty="0" smtClean="0">
                <a:cs typeface="Arial" charset="0"/>
              </a:rPr>
              <a:t>+</a:t>
            </a:r>
            <a:r>
              <a:rPr lang="en-US" sz="2400" dirty="0" smtClean="0">
                <a:cs typeface="Arial" charset="0"/>
              </a:rPr>
              <a:t> 125n³ =(3m </a:t>
            </a:r>
            <a:r>
              <a:rPr lang="uk-UA" sz="2400" dirty="0" smtClean="0">
                <a:cs typeface="Arial" charset="0"/>
              </a:rPr>
              <a:t>+</a:t>
            </a:r>
            <a:r>
              <a:rPr lang="en-US" sz="2400" dirty="0" smtClean="0">
                <a:cs typeface="Arial" charset="0"/>
              </a:rPr>
              <a:t> 5n)(9m²</a:t>
            </a:r>
            <a:r>
              <a:rPr lang="uk-UA" sz="2400" dirty="0" smtClean="0">
                <a:cs typeface="Arial" charset="0"/>
              </a:rPr>
              <a:t>-</a:t>
            </a:r>
            <a:r>
              <a:rPr lang="en-US" sz="2400" dirty="0" smtClean="0">
                <a:cs typeface="Arial" charset="0"/>
              </a:rPr>
              <a:t>15mn+25n²). </a:t>
            </a:r>
            <a:endParaRPr lang="uk-UA" sz="2400" dirty="0" smtClean="0">
              <a:cs typeface="Arial" charset="0"/>
            </a:endParaRPr>
          </a:p>
          <a:p>
            <a:pPr eaLnBrk="1" hangingPunct="1">
              <a:buFont typeface="Wingdings" pitchFamily="2" charset="2"/>
              <a:buNone/>
            </a:pPr>
            <a:endParaRPr lang="uk-UA" sz="1600" dirty="0" smtClean="0">
              <a:cs typeface="Arial" charset="0"/>
            </a:endParaRPr>
          </a:p>
          <a:p>
            <a:pPr eaLnBrk="1" hangingPunct="1"/>
            <a:endParaRPr lang="ru-RU" sz="18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uk-UA" sz="4400" b="1" smtClean="0"/>
              <a:t>Різниця кубів двох виразів</a:t>
            </a:r>
            <a:endParaRPr lang="ru-RU" sz="4400" b="1" smtClean="0"/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676400"/>
            <a:ext cx="8534400" cy="518160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en-US" sz="3600" b="1" i="1" smtClean="0"/>
              <a:t>    </a:t>
            </a:r>
            <a:r>
              <a:rPr lang="en-US" sz="4400" b="1" i="1" smtClean="0">
                <a:solidFill>
                  <a:srgbClr val="336600"/>
                </a:solidFill>
              </a:rPr>
              <a:t>a</a:t>
            </a:r>
            <a:r>
              <a:rPr lang="en-US" sz="4400" b="1" i="1" smtClean="0">
                <a:solidFill>
                  <a:srgbClr val="336600"/>
                </a:solidFill>
                <a:cs typeface="Arial" charset="0"/>
              </a:rPr>
              <a:t>³</a:t>
            </a:r>
            <a:r>
              <a:rPr lang="uk-UA" sz="4400" b="1" i="1" smtClean="0">
                <a:solidFill>
                  <a:srgbClr val="336600"/>
                </a:solidFill>
                <a:cs typeface="Arial" charset="0"/>
              </a:rPr>
              <a:t> -</a:t>
            </a:r>
            <a:r>
              <a:rPr lang="en-US" sz="4400" b="1" i="1" smtClean="0">
                <a:solidFill>
                  <a:srgbClr val="336600"/>
                </a:solidFill>
                <a:cs typeface="Arial" charset="0"/>
              </a:rPr>
              <a:t> b³</a:t>
            </a:r>
            <a:r>
              <a:rPr lang="uk-UA" sz="4400" b="1" i="1" smtClean="0">
                <a:solidFill>
                  <a:srgbClr val="336600"/>
                </a:solidFill>
                <a:cs typeface="Arial" charset="0"/>
              </a:rPr>
              <a:t> = </a:t>
            </a:r>
            <a:r>
              <a:rPr lang="en-US" sz="4400" b="1" i="1" smtClean="0">
                <a:solidFill>
                  <a:srgbClr val="336600"/>
                </a:solidFill>
              </a:rPr>
              <a:t>( a </a:t>
            </a:r>
            <a:r>
              <a:rPr lang="uk-UA" sz="4400" b="1" i="1" smtClean="0">
                <a:solidFill>
                  <a:srgbClr val="336600"/>
                </a:solidFill>
              </a:rPr>
              <a:t>-</a:t>
            </a:r>
            <a:r>
              <a:rPr lang="en-US" sz="4400" b="1" i="1" smtClean="0">
                <a:solidFill>
                  <a:srgbClr val="336600"/>
                </a:solidFill>
              </a:rPr>
              <a:t> b )</a:t>
            </a:r>
            <a:r>
              <a:rPr lang="uk-UA" sz="4400" b="1" i="1" smtClean="0">
                <a:solidFill>
                  <a:srgbClr val="336600"/>
                </a:solidFill>
              </a:rPr>
              <a:t>(</a:t>
            </a:r>
            <a:r>
              <a:rPr lang="en-US" sz="4400" b="1" i="1" smtClean="0">
                <a:solidFill>
                  <a:srgbClr val="336600"/>
                </a:solidFill>
              </a:rPr>
              <a:t>a</a:t>
            </a:r>
            <a:r>
              <a:rPr lang="en-US" sz="4400" b="1" i="1" smtClean="0">
                <a:solidFill>
                  <a:srgbClr val="336600"/>
                </a:solidFill>
                <a:cs typeface="Arial" charset="0"/>
              </a:rPr>
              <a:t>²</a:t>
            </a:r>
            <a:r>
              <a:rPr lang="en-US" sz="4400" b="1" i="1" smtClean="0">
                <a:solidFill>
                  <a:srgbClr val="336600"/>
                </a:solidFill>
              </a:rPr>
              <a:t> + ab</a:t>
            </a:r>
            <a:r>
              <a:rPr lang="en-US" sz="4400" b="1" i="1" smtClean="0">
                <a:solidFill>
                  <a:srgbClr val="336600"/>
                </a:solidFill>
                <a:cs typeface="Arial" charset="0"/>
              </a:rPr>
              <a:t> </a:t>
            </a:r>
            <a:r>
              <a:rPr lang="uk-UA" sz="4400" b="1" i="1" smtClean="0">
                <a:solidFill>
                  <a:srgbClr val="336600"/>
                </a:solidFill>
                <a:cs typeface="Arial" charset="0"/>
              </a:rPr>
              <a:t>+</a:t>
            </a:r>
            <a:r>
              <a:rPr lang="en-US" sz="4400" b="1" i="1" smtClean="0">
                <a:solidFill>
                  <a:srgbClr val="336600"/>
                </a:solidFill>
                <a:cs typeface="Arial" charset="0"/>
              </a:rPr>
              <a:t> </a:t>
            </a:r>
            <a:r>
              <a:rPr lang="en-US" sz="4400" b="1" i="1" smtClean="0">
                <a:solidFill>
                  <a:srgbClr val="336600"/>
                </a:solidFill>
              </a:rPr>
              <a:t>b</a:t>
            </a:r>
            <a:r>
              <a:rPr lang="en-US" sz="4400" b="1" i="1" smtClean="0">
                <a:solidFill>
                  <a:srgbClr val="336600"/>
                </a:solidFill>
                <a:cs typeface="Arial" charset="0"/>
              </a:rPr>
              <a:t>²</a:t>
            </a:r>
            <a:r>
              <a:rPr lang="uk-UA" sz="4400" b="1" i="1" smtClean="0">
                <a:solidFill>
                  <a:srgbClr val="336600"/>
                </a:solidFill>
                <a:cs typeface="Arial" charset="0"/>
              </a:rPr>
              <a:t>)</a:t>
            </a:r>
            <a:endParaRPr lang="uk-UA" sz="4400" smtClean="0">
              <a:solidFill>
                <a:srgbClr val="336600"/>
              </a:solidFill>
            </a:endParaRPr>
          </a:p>
          <a:p>
            <a:pPr eaLnBrk="1" hangingPunct="1">
              <a:buFont typeface="Wingdings" pitchFamily="2" charset="2"/>
              <a:buNone/>
            </a:pPr>
            <a:endParaRPr lang="uk-UA" sz="1200" smtClean="0">
              <a:solidFill>
                <a:srgbClr val="336600"/>
              </a:solidFill>
            </a:endParaRPr>
          </a:p>
          <a:p>
            <a:pPr eaLnBrk="1" hangingPunct="1">
              <a:buFont typeface="Wingdings" pitchFamily="2" charset="2"/>
              <a:buNone/>
            </a:pPr>
            <a:r>
              <a:rPr lang="en-US" i="1" smtClean="0">
                <a:latin typeface="Monotype Corsiva" pitchFamily="66" charset="0"/>
              </a:rPr>
              <a:t>    </a:t>
            </a:r>
            <a:r>
              <a:rPr lang="uk-UA" sz="4000" b="1" i="1" smtClean="0">
                <a:solidFill>
                  <a:schemeClr val="accent2"/>
                </a:solidFill>
                <a:latin typeface="Monotype Corsiva" pitchFamily="66" charset="0"/>
              </a:rPr>
              <a:t>Різниця кубів двох виразів дорівнює добутку різниці</a:t>
            </a:r>
            <a:r>
              <a:rPr lang="en-US" sz="4000" b="1" i="1" smtClean="0">
                <a:solidFill>
                  <a:schemeClr val="accent2"/>
                </a:solidFill>
                <a:latin typeface="Monotype Corsiva" pitchFamily="66" charset="0"/>
              </a:rPr>
              <a:t> </a:t>
            </a:r>
            <a:r>
              <a:rPr lang="uk-UA" sz="4000" b="1" i="1" smtClean="0">
                <a:solidFill>
                  <a:schemeClr val="accent2"/>
                </a:solidFill>
                <a:latin typeface="Monotype Corsiva" pitchFamily="66" charset="0"/>
              </a:rPr>
              <a:t>цих виразів і неповного квадрата їх суми.</a:t>
            </a:r>
          </a:p>
          <a:p>
            <a:pPr eaLnBrk="1" hangingPunct="1">
              <a:buFont typeface="Wingdings" pitchFamily="2" charset="2"/>
              <a:buNone/>
            </a:pPr>
            <a:endParaRPr lang="en-US" sz="1000" b="1" smtClean="0">
              <a:solidFill>
                <a:schemeClr val="accent2"/>
              </a:solidFill>
            </a:endParaRPr>
          </a:p>
          <a:p>
            <a:pPr eaLnBrk="1" hangingPunct="1">
              <a:buFont typeface="Wingdings" pitchFamily="2" charset="2"/>
              <a:buNone/>
            </a:pPr>
            <a:r>
              <a:rPr lang="uk-UA" u="sng" smtClean="0"/>
              <a:t>Приклади:</a:t>
            </a:r>
            <a:r>
              <a:rPr lang="uk-UA" smtClean="0"/>
              <a:t> 1) </a:t>
            </a:r>
            <a:r>
              <a:rPr lang="en-US" smtClean="0"/>
              <a:t>a</a:t>
            </a:r>
            <a:r>
              <a:rPr lang="en-US" smtClean="0">
                <a:cs typeface="Arial" charset="0"/>
              </a:rPr>
              <a:t>³ – 64 =(a – 4)(a² +</a:t>
            </a:r>
            <a:r>
              <a:rPr lang="uk-UA" smtClean="0">
                <a:cs typeface="Arial" charset="0"/>
              </a:rPr>
              <a:t> </a:t>
            </a:r>
            <a:r>
              <a:rPr lang="en-US" smtClean="0">
                <a:cs typeface="Arial" charset="0"/>
              </a:rPr>
              <a:t>4a + 16);               </a:t>
            </a:r>
            <a:r>
              <a:rPr lang="uk-UA" smtClean="0">
                <a:cs typeface="Arial" charset="0"/>
              </a:rPr>
              <a:t>       </a:t>
            </a:r>
          </a:p>
          <a:p>
            <a:pPr eaLnBrk="1" hangingPunct="1">
              <a:buFont typeface="Wingdings" pitchFamily="2" charset="2"/>
              <a:buNone/>
            </a:pPr>
            <a:r>
              <a:rPr lang="uk-UA" smtClean="0">
                <a:cs typeface="Arial" charset="0"/>
              </a:rPr>
              <a:t>                   2) </a:t>
            </a:r>
            <a:r>
              <a:rPr lang="en-US" smtClean="0">
                <a:cs typeface="Arial" charset="0"/>
              </a:rPr>
              <a:t>27m³–125n³=(3m–5n)(9m²+15mn</a:t>
            </a:r>
            <a:r>
              <a:rPr lang="uk-UA" smtClean="0">
                <a:cs typeface="Arial" charset="0"/>
              </a:rPr>
              <a:t>+</a:t>
            </a:r>
            <a:r>
              <a:rPr lang="en-US" smtClean="0">
                <a:cs typeface="Arial" charset="0"/>
              </a:rPr>
              <a:t> </a:t>
            </a:r>
            <a:endParaRPr lang="uk-UA" smtClean="0">
              <a:cs typeface="Arial" charset="0"/>
            </a:endParaRPr>
          </a:p>
          <a:p>
            <a:pPr eaLnBrk="1" hangingPunct="1">
              <a:buFont typeface="Wingdings" pitchFamily="2" charset="2"/>
              <a:buNone/>
            </a:pPr>
            <a:r>
              <a:rPr lang="uk-UA" smtClean="0">
                <a:cs typeface="Arial" charset="0"/>
              </a:rPr>
              <a:t>                       </a:t>
            </a:r>
            <a:r>
              <a:rPr lang="en-US" smtClean="0">
                <a:cs typeface="Arial" charset="0"/>
              </a:rPr>
              <a:t>+25n²).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uk-UA" sz="3200" dirty="0" smtClean="0">
                <a:solidFill>
                  <a:srgbClr val="9900FF"/>
                </a:solidFill>
              </a:rPr>
              <a:t>Тест</a:t>
            </a:r>
            <a:r>
              <a:rPr lang="en-US" sz="3200" dirty="0" smtClean="0">
                <a:solidFill>
                  <a:srgbClr val="9900FF"/>
                </a:solidFill>
              </a:rPr>
              <a:t> </a:t>
            </a:r>
            <a:r>
              <a:rPr lang="en-US" sz="3200" dirty="0" smtClean="0">
                <a:solidFill>
                  <a:srgbClr val="FFFF00"/>
                </a:solidFill>
              </a:rPr>
              <a:t>1 </a:t>
            </a:r>
            <a:r>
              <a:rPr lang="uk-UA" sz="3200" b="1" dirty="0" err="1" smtClean="0">
                <a:solidFill>
                  <a:srgbClr val="FFFF00"/>
                </a:solidFill>
              </a:rPr>
              <a:t>“Формули</a:t>
            </a:r>
            <a:r>
              <a:rPr lang="uk-UA" sz="3200" b="1" dirty="0" smtClean="0">
                <a:solidFill>
                  <a:srgbClr val="FFFF00"/>
                </a:solidFill>
              </a:rPr>
              <a:t> скороченого множення.  </a:t>
            </a:r>
            <a:br>
              <a:rPr lang="uk-UA" sz="3200" b="1" dirty="0" smtClean="0">
                <a:solidFill>
                  <a:srgbClr val="FFFF00"/>
                </a:solidFill>
              </a:rPr>
            </a:br>
            <a:r>
              <a:rPr lang="uk-UA" sz="3200" b="1" dirty="0" smtClean="0">
                <a:solidFill>
                  <a:srgbClr val="FFFF00"/>
                </a:solidFill>
              </a:rPr>
              <a:t>                  Множення </a:t>
            </a:r>
            <a:r>
              <a:rPr lang="uk-UA" sz="3200" b="1" dirty="0" err="1" smtClean="0">
                <a:solidFill>
                  <a:srgbClr val="FFFF00"/>
                </a:solidFill>
              </a:rPr>
              <a:t>многочленів.”</a:t>
            </a:r>
            <a:endParaRPr lang="ru-RU" sz="3200" b="1" dirty="0" smtClean="0">
              <a:solidFill>
                <a:srgbClr val="FFFF00"/>
              </a:solidFill>
            </a:endParaRP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600200"/>
            <a:ext cx="8534400" cy="525780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uk-UA" sz="1400" b="1" smtClean="0"/>
              <a:t>1.</a:t>
            </a:r>
            <a:r>
              <a:rPr lang="en-US" sz="1400" b="1" smtClean="0"/>
              <a:t>  (5a + 3b)(5a – 3b) = …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1400" smtClean="0"/>
              <a:t>                           a) 5a</a:t>
            </a:r>
            <a:r>
              <a:rPr lang="en-US" sz="1400" smtClean="0">
                <a:cs typeface="Arial" charset="0"/>
              </a:rPr>
              <a:t>² - 3b²;            </a:t>
            </a:r>
            <a:r>
              <a:rPr lang="uk-UA" sz="1400" smtClean="0">
                <a:cs typeface="Arial" charset="0"/>
              </a:rPr>
              <a:t>б</a:t>
            </a:r>
            <a:r>
              <a:rPr lang="en-US" sz="1400" smtClean="0"/>
              <a:t>) 25a</a:t>
            </a:r>
            <a:r>
              <a:rPr lang="en-US" sz="1400" smtClean="0">
                <a:cs typeface="Arial" charset="0"/>
              </a:rPr>
              <a:t>² + 9b²;             </a:t>
            </a:r>
            <a:r>
              <a:rPr lang="uk-UA" sz="1400" smtClean="0"/>
              <a:t>в</a:t>
            </a:r>
            <a:r>
              <a:rPr lang="en-US" sz="1400" smtClean="0"/>
              <a:t>) 5a</a:t>
            </a:r>
            <a:r>
              <a:rPr lang="en-US" sz="1400" smtClean="0">
                <a:cs typeface="Arial" charset="0"/>
              </a:rPr>
              <a:t>² + 3b²;           </a:t>
            </a:r>
            <a:r>
              <a:rPr lang="uk-UA" sz="1400" smtClean="0"/>
              <a:t>г</a:t>
            </a:r>
            <a:r>
              <a:rPr lang="en-US" sz="1400" smtClean="0"/>
              <a:t>) 25a</a:t>
            </a:r>
            <a:r>
              <a:rPr lang="en-US" sz="1400" smtClean="0">
                <a:cs typeface="Arial" charset="0"/>
              </a:rPr>
              <a:t>² - 9b².</a:t>
            </a:r>
            <a:endParaRPr lang="en-US" sz="1400" smtClean="0"/>
          </a:p>
          <a:p>
            <a:pPr eaLnBrk="1" hangingPunct="1">
              <a:lnSpc>
                <a:spcPct val="80000"/>
              </a:lnSpc>
            </a:pPr>
            <a:r>
              <a:rPr lang="en-US" sz="1400" b="1" smtClean="0"/>
              <a:t>2.  (7a + 2)</a:t>
            </a:r>
            <a:r>
              <a:rPr lang="en-US" sz="1400" b="1" smtClean="0">
                <a:cs typeface="Arial" charset="0"/>
              </a:rPr>
              <a:t>² = …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1400" smtClean="0"/>
              <a:t>                          a) 49a</a:t>
            </a:r>
            <a:r>
              <a:rPr lang="en-US" sz="1400" smtClean="0">
                <a:cs typeface="Arial" charset="0"/>
              </a:rPr>
              <a:t>² + 28a + 4;   </a:t>
            </a:r>
            <a:r>
              <a:rPr lang="uk-UA" sz="1400" smtClean="0">
                <a:cs typeface="Arial" charset="0"/>
              </a:rPr>
              <a:t>б</a:t>
            </a:r>
            <a:r>
              <a:rPr lang="en-US" sz="1400" smtClean="0"/>
              <a:t>) 49a</a:t>
            </a:r>
            <a:r>
              <a:rPr lang="en-US" sz="1400" smtClean="0">
                <a:cs typeface="Arial" charset="0"/>
              </a:rPr>
              <a:t>² + 14a + 4;       </a:t>
            </a:r>
            <a:r>
              <a:rPr lang="uk-UA" sz="1400" smtClean="0"/>
              <a:t>в</a:t>
            </a:r>
            <a:r>
              <a:rPr lang="en-US" sz="1400" smtClean="0"/>
              <a:t>) 49a</a:t>
            </a:r>
            <a:r>
              <a:rPr lang="en-US" sz="1400" smtClean="0">
                <a:cs typeface="Arial" charset="0"/>
              </a:rPr>
              <a:t>² + 4;           </a:t>
            </a:r>
            <a:r>
              <a:rPr lang="uk-UA" sz="1400" smtClean="0"/>
              <a:t>г</a:t>
            </a:r>
            <a:r>
              <a:rPr lang="en-US" sz="1400" smtClean="0"/>
              <a:t>) 7a</a:t>
            </a:r>
            <a:r>
              <a:rPr lang="en-US" sz="1400" smtClean="0">
                <a:cs typeface="Arial" charset="0"/>
              </a:rPr>
              <a:t>² + 28a + 4.</a:t>
            </a:r>
            <a:endParaRPr lang="en-US" sz="1400" smtClean="0"/>
          </a:p>
          <a:p>
            <a:pPr eaLnBrk="1" hangingPunct="1">
              <a:lnSpc>
                <a:spcPct val="80000"/>
              </a:lnSpc>
            </a:pPr>
            <a:r>
              <a:rPr lang="en-US" sz="1400" b="1" smtClean="0"/>
              <a:t>3.  (9a – b)</a:t>
            </a:r>
            <a:r>
              <a:rPr lang="en-US" sz="1400" b="1" smtClean="0">
                <a:cs typeface="Arial" charset="0"/>
              </a:rPr>
              <a:t>² = …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1400" smtClean="0"/>
              <a:t>                          a) 81a</a:t>
            </a:r>
            <a:r>
              <a:rPr lang="en-US" sz="1400" smtClean="0">
                <a:cs typeface="Arial" charset="0"/>
              </a:rPr>
              <a:t>² - 9ab + b²;   </a:t>
            </a:r>
            <a:r>
              <a:rPr lang="uk-UA" sz="1400" smtClean="0">
                <a:cs typeface="Arial" charset="0"/>
              </a:rPr>
              <a:t>б</a:t>
            </a:r>
            <a:r>
              <a:rPr lang="en-US" sz="1400" smtClean="0"/>
              <a:t>) 81a</a:t>
            </a:r>
            <a:r>
              <a:rPr lang="en-US" sz="1400" smtClean="0">
                <a:cs typeface="Arial" charset="0"/>
              </a:rPr>
              <a:t>² - b²; </a:t>
            </a:r>
            <a:r>
              <a:rPr lang="en-US" sz="1400" smtClean="0"/>
              <a:t>        </a:t>
            </a:r>
            <a:r>
              <a:rPr lang="uk-UA" sz="1400" smtClean="0"/>
              <a:t>в</a:t>
            </a:r>
            <a:r>
              <a:rPr lang="en-US" sz="1400" smtClean="0"/>
              <a:t>) 81a</a:t>
            </a:r>
            <a:r>
              <a:rPr lang="en-US" sz="1400" smtClean="0">
                <a:cs typeface="Arial" charset="0"/>
              </a:rPr>
              <a:t>² - 18ab + b²;      </a:t>
            </a:r>
            <a:r>
              <a:rPr lang="uk-UA" sz="1400" smtClean="0"/>
              <a:t>г</a:t>
            </a:r>
            <a:r>
              <a:rPr lang="en-US" sz="1400" smtClean="0"/>
              <a:t>) 9a</a:t>
            </a:r>
            <a:r>
              <a:rPr lang="en-US" sz="1400" smtClean="0">
                <a:cs typeface="Arial" charset="0"/>
              </a:rPr>
              <a:t>² - 18ab + b².</a:t>
            </a:r>
          </a:p>
          <a:p>
            <a:pPr eaLnBrk="1" hangingPunct="1">
              <a:lnSpc>
                <a:spcPct val="80000"/>
              </a:lnSpc>
            </a:pPr>
            <a:r>
              <a:rPr lang="en-US" sz="1400" b="1" smtClean="0"/>
              <a:t>4.  (a + 7)(a</a:t>
            </a:r>
            <a:r>
              <a:rPr lang="en-US" sz="1400" b="1" smtClean="0">
                <a:cs typeface="Arial" charset="0"/>
              </a:rPr>
              <a:t>² - 7a + 49) = …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1400" smtClean="0"/>
              <a:t>                          a) a</a:t>
            </a:r>
            <a:r>
              <a:rPr lang="en-US" sz="1400" smtClean="0">
                <a:cs typeface="Arial" charset="0"/>
              </a:rPr>
              <a:t>³ - 343;              </a:t>
            </a:r>
            <a:r>
              <a:rPr lang="uk-UA" sz="1400" smtClean="0">
                <a:cs typeface="Arial" charset="0"/>
              </a:rPr>
              <a:t>б</a:t>
            </a:r>
            <a:r>
              <a:rPr lang="en-US" sz="1400" smtClean="0"/>
              <a:t>) a</a:t>
            </a:r>
            <a:r>
              <a:rPr lang="en-US" sz="1400" smtClean="0">
                <a:cs typeface="Arial" charset="0"/>
              </a:rPr>
              <a:t>² - 49;                   </a:t>
            </a:r>
            <a:r>
              <a:rPr lang="uk-UA" sz="1400" smtClean="0"/>
              <a:t>в</a:t>
            </a:r>
            <a:r>
              <a:rPr lang="en-US" sz="1400" smtClean="0"/>
              <a:t>) a</a:t>
            </a:r>
            <a:r>
              <a:rPr lang="en-US" sz="1400" smtClean="0">
                <a:cs typeface="Arial" charset="0"/>
              </a:rPr>
              <a:t>³ + 343;            </a:t>
            </a:r>
            <a:r>
              <a:rPr lang="uk-UA" sz="1400" smtClean="0"/>
              <a:t>г</a:t>
            </a:r>
            <a:r>
              <a:rPr lang="en-US" sz="1400" smtClean="0"/>
              <a:t>) a</a:t>
            </a:r>
            <a:r>
              <a:rPr lang="en-US" sz="1400" smtClean="0">
                <a:cs typeface="Arial" charset="0"/>
              </a:rPr>
              <a:t>³ + 7.</a:t>
            </a:r>
          </a:p>
          <a:p>
            <a:pPr eaLnBrk="1" hangingPunct="1">
              <a:lnSpc>
                <a:spcPct val="80000"/>
              </a:lnSpc>
            </a:pPr>
            <a:r>
              <a:rPr lang="en-US" sz="1400" b="1" smtClean="0"/>
              <a:t>5.  (c - 8)(c</a:t>
            </a:r>
            <a:r>
              <a:rPr lang="en-US" sz="1400" b="1" smtClean="0">
                <a:cs typeface="Arial" charset="0"/>
              </a:rPr>
              <a:t>² + 8c + 64) = …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1400" smtClean="0"/>
              <a:t>                          a) c</a:t>
            </a:r>
            <a:r>
              <a:rPr lang="en-US" sz="1400" smtClean="0">
                <a:cs typeface="Arial" charset="0"/>
              </a:rPr>
              <a:t>³ - 512;              </a:t>
            </a:r>
            <a:r>
              <a:rPr lang="uk-UA" sz="1400" smtClean="0">
                <a:cs typeface="Arial" charset="0"/>
              </a:rPr>
              <a:t>б</a:t>
            </a:r>
            <a:r>
              <a:rPr lang="en-US" sz="1400" smtClean="0"/>
              <a:t>) c</a:t>
            </a:r>
            <a:r>
              <a:rPr lang="en-US" sz="1400" smtClean="0">
                <a:cs typeface="Arial" charset="0"/>
              </a:rPr>
              <a:t>² - 64;                   </a:t>
            </a:r>
            <a:r>
              <a:rPr lang="uk-UA" sz="1400" smtClean="0"/>
              <a:t>в</a:t>
            </a:r>
            <a:r>
              <a:rPr lang="en-US" sz="1400" smtClean="0"/>
              <a:t>) c</a:t>
            </a:r>
            <a:r>
              <a:rPr lang="en-US" sz="1400" smtClean="0">
                <a:cs typeface="Arial" charset="0"/>
              </a:rPr>
              <a:t>³ + 512;             </a:t>
            </a:r>
            <a:r>
              <a:rPr lang="uk-UA" sz="1400" smtClean="0"/>
              <a:t>г</a:t>
            </a:r>
            <a:r>
              <a:rPr lang="en-US" sz="1400" smtClean="0"/>
              <a:t>) c</a:t>
            </a:r>
            <a:r>
              <a:rPr lang="en-US" sz="1400" smtClean="0">
                <a:cs typeface="Arial" charset="0"/>
              </a:rPr>
              <a:t>³ - 8.</a:t>
            </a:r>
            <a:endParaRPr lang="en-US" sz="1400" smtClean="0"/>
          </a:p>
          <a:p>
            <a:pPr eaLnBrk="1" hangingPunct="1">
              <a:lnSpc>
                <a:spcPct val="80000"/>
              </a:lnSpc>
            </a:pPr>
            <a:r>
              <a:rPr lang="en-US" sz="1400" b="1" smtClean="0"/>
              <a:t>6.  (</a:t>
            </a:r>
            <a:r>
              <a:rPr lang="en-US" sz="1400" b="1" smtClean="0">
                <a:cs typeface="Arial" charset="0"/>
              </a:rPr>
              <a:t>- b²</a:t>
            </a:r>
            <a:r>
              <a:rPr lang="en-US" sz="1400" b="1" smtClean="0"/>
              <a:t> + 4)(</a:t>
            </a:r>
            <a:r>
              <a:rPr lang="en-US" sz="1400" b="1" smtClean="0">
                <a:cs typeface="Arial" charset="0"/>
              </a:rPr>
              <a:t>b²</a:t>
            </a:r>
            <a:r>
              <a:rPr lang="en-US" sz="1400" b="1" smtClean="0"/>
              <a:t> + 4) = …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1400" smtClean="0"/>
              <a:t>                          a) 16</a:t>
            </a:r>
            <a:r>
              <a:rPr lang="en-US" sz="1400" smtClean="0">
                <a:cs typeface="Arial" charset="0"/>
              </a:rPr>
              <a:t>  - b²;               </a:t>
            </a:r>
            <a:r>
              <a:rPr lang="uk-UA" sz="1400" smtClean="0">
                <a:cs typeface="Arial" charset="0"/>
              </a:rPr>
              <a:t>б</a:t>
            </a:r>
            <a:r>
              <a:rPr lang="en-US" sz="1400" smtClean="0"/>
              <a:t>) </a:t>
            </a:r>
            <a:r>
              <a:rPr lang="en-US" sz="1400" smtClean="0">
                <a:cs typeface="Arial" charset="0"/>
              </a:rPr>
              <a:t>b</a:t>
            </a:r>
            <a:r>
              <a:rPr lang="en-US" sz="1400" baseline="30000" smtClean="0">
                <a:cs typeface="Arial" charset="0"/>
              </a:rPr>
              <a:t>4  </a:t>
            </a:r>
            <a:r>
              <a:rPr lang="en-US" sz="1400" smtClean="0">
                <a:cs typeface="Arial" charset="0"/>
              </a:rPr>
              <a:t>- 16;                  </a:t>
            </a:r>
            <a:r>
              <a:rPr lang="uk-UA" sz="1400" smtClean="0"/>
              <a:t>в</a:t>
            </a:r>
            <a:r>
              <a:rPr lang="en-US" sz="1400" smtClean="0"/>
              <a:t>) </a:t>
            </a:r>
            <a:r>
              <a:rPr lang="en-US" sz="1400" smtClean="0">
                <a:cs typeface="Arial" charset="0"/>
              </a:rPr>
              <a:t>b² - 16;                </a:t>
            </a:r>
            <a:r>
              <a:rPr lang="uk-UA" sz="1400" smtClean="0"/>
              <a:t>г</a:t>
            </a:r>
            <a:r>
              <a:rPr lang="en-US" sz="1400" smtClean="0"/>
              <a:t>) 16</a:t>
            </a:r>
            <a:r>
              <a:rPr lang="en-US" sz="1400" smtClean="0">
                <a:cs typeface="Arial" charset="0"/>
              </a:rPr>
              <a:t> - b</a:t>
            </a:r>
            <a:r>
              <a:rPr lang="en-US" sz="1400" baseline="30000" smtClean="0">
                <a:cs typeface="Arial" charset="0"/>
              </a:rPr>
              <a:t>4</a:t>
            </a:r>
            <a:r>
              <a:rPr lang="en-US" sz="1400" smtClean="0">
                <a:cs typeface="Arial" charset="0"/>
              </a:rPr>
              <a:t>.</a:t>
            </a:r>
            <a:endParaRPr lang="en-US" sz="1400" smtClean="0"/>
          </a:p>
          <a:p>
            <a:pPr eaLnBrk="1" hangingPunct="1">
              <a:lnSpc>
                <a:spcPct val="80000"/>
              </a:lnSpc>
            </a:pPr>
            <a:r>
              <a:rPr lang="en-US" sz="1400" b="1" smtClean="0"/>
              <a:t>7.  (a</a:t>
            </a:r>
            <a:r>
              <a:rPr lang="en-US" sz="1400" b="1" smtClean="0">
                <a:cs typeface="Arial" charset="0"/>
              </a:rPr>
              <a:t>² + 1)(a + 1)(a - 1) = …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1400" smtClean="0">
                <a:cs typeface="Arial" charset="0"/>
              </a:rPr>
              <a:t>                          </a:t>
            </a:r>
            <a:r>
              <a:rPr lang="en-US" sz="1400" smtClean="0"/>
              <a:t>a) a</a:t>
            </a:r>
            <a:r>
              <a:rPr lang="en-US" sz="1400" smtClean="0">
                <a:cs typeface="Arial" charset="0"/>
              </a:rPr>
              <a:t>² - 1;                  </a:t>
            </a:r>
            <a:r>
              <a:rPr lang="uk-UA" sz="1400" smtClean="0">
                <a:cs typeface="Arial" charset="0"/>
              </a:rPr>
              <a:t>б</a:t>
            </a:r>
            <a:r>
              <a:rPr lang="en-US" sz="1400" smtClean="0"/>
              <a:t>) a</a:t>
            </a:r>
            <a:r>
              <a:rPr lang="en-US" sz="1400" baseline="30000" smtClean="0">
                <a:cs typeface="Arial" charset="0"/>
              </a:rPr>
              <a:t>4  </a:t>
            </a:r>
            <a:r>
              <a:rPr lang="en-US" sz="1400" smtClean="0">
                <a:cs typeface="Arial" charset="0"/>
              </a:rPr>
              <a:t>- 1;                    </a:t>
            </a:r>
            <a:r>
              <a:rPr lang="uk-UA" sz="1400" smtClean="0"/>
              <a:t>в</a:t>
            </a:r>
            <a:r>
              <a:rPr lang="en-US" sz="1400" smtClean="0"/>
              <a:t>) a</a:t>
            </a:r>
            <a:r>
              <a:rPr lang="en-US" sz="1400" smtClean="0">
                <a:cs typeface="Arial" charset="0"/>
              </a:rPr>
              <a:t>² - 2;                  </a:t>
            </a:r>
            <a:r>
              <a:rPr lang="uk-UA" sz="1400" smtClean="0"/>
              <a:t>г</a:t>
            </a:r>
            <a:r>
              <a:rPr lang="en-US" sz="1400" smtClean="0"/>
              <a:t>) a</a:t>
            </a:r>
            <a:r>
              <a:rPr lang="en-US" sz="1400" baseline="30000" smtClean="0">
                <a:cs typeface="Arial" charset="0"/>
              </a:rPr>
              <a:t>4 </a:t>
            </a:r>
            <a:r>
              <a:rPr lang="en-US" sz="1400" smtClean="0">
                <a:cs typeface="Arial" charset="0"/>
              </a:rPr>
              <a:t>- 2.</a:t>
            </a:r>
            <a:endParaRPr lang="en-US" sz="1400" smtClean="0"/>
          </a:p>
          <a:p>
            <a:pPr eaLnBrk="1" hangingPunct="1">
              <a:lnSpc>
                <a:spcPct val="80000"/>
              </a:lnSpc>
            </a:pPr>
            <a:r>
              <a:rPr lang="en-US" sz="1400" b="1" smtClean="0"/>
              <a:t>8.  (- 6a – 5b)</a:t>
            </a:r>
            <a:r>
              <a:rPr lang="en-US" sz="1400" b="1" smtClean="0">
                <a:cs typeface="Arial" charset="0"/>
              </a:rPr>
              <a:t>² = …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1400" smtClean="0"/>
              <a:t>                          a)  -36a</a:t>
            </a:r>
            <a:r>
              <a:rPr lang="en-US" sz="1400" smtClean="0">
                <a:cs typeface="Arial" charset="0"/>
              </a:rPr>
              <a:t>² - 60ab - 25b²;               </a:t>
            </a:r>
            <a:r>
              <a:rPr lang="uk-UA" sz="1400" smtClean="0">
                <a:cs typeface="Arial" charset="0"/>
              </a:rPr>
              <a:t>б</a:t>
            </a:r>
            <a:r>
              <a:rPr lang="en-US" sz="1400" smtClean="0"/>
              <a:t>) -36a</a:t>
            </a:r>
            <a:r>
              <a:rPr lang="en-US" sz="1400" smtClean="0">
                <a:cs typeface="Arial" charset="0"/>
              </a:rPr>
              <a:t>² + 60ab - 25b²; </a:t>
            </a:r>
            <a:r>
              <a:rPr lang="en-US" sz="1400" smtClean="0"/>
              <a:t>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1400" smtClean="0"/>
              <a:t>                          </a:t>
            </a:r>
            <a:r>
              <a:rPr lang="uk-UA" sz="1400" smtClean="0"/>
              <a:t>в</a:t>
            </a:r>
            <a:r>
              <a:rPr lang="en-US" sz="1400" smtClean="0"/>
              <a:t>) 36a</a:t>
            </a:r>
            <a:r>
              <a:rPr lang="en-US" sz="1400" smtClean="0">
                <a:cs typeface="Arial" charset="0"/>
              </a:rPr>
              <a:t>² + 60ab + 25b²;                </a:t>
            </a:r>
            <a:r>
              <a:rPr lang="uk-UA" sz="1400" smtClean="0"/>
              <a:t>г</a:t>
            </a:r>
            <a:r>
              <a:rPr lang="en-US" sz="1400" smtClean="0"/>
              <a:t>) 36a</a:t>
            </a:r>
            <a:r>
              <a:rPr lang="en-US" sz="1400" smtClean="0">
                <a:cs typeface="Arial" charset="0"/>
              </a:rPr>
              <a:t>² + 30ab + 25b².</a:t>
            </a:r>
            <a:endParaRPr lang="en-US" sz="1400" smtClean="0"/>
          </a:p>
          <a:p>
            <a:pPr eaLnBrk="1" hangingPunct="1">
              <a:lnSpc>
                <a:spcPct val="80000"/>
              </a:lnSpc>
            </a:pPr>
            <a:r>
              <a:rPr lang="en-US" sz="1400" b="1" smtClean="0"/>
              <a:t>9.  (5a - 4b)(5a + 4b) - (3a + 2b)(3a –2b) = …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1400" smtClean="0"/>
              <a:t>                          a) 2a</a:t>
            </a:r>
            <a:r>
              <a:rPr lang="en-US" sz="1400" smtClean="0">
                <a:cs typeface="Arial" charset="0"/>
              </a:rPr>
              <a:t>² - 2b²;            </a:t>
            </a:r>
            <a:r>
              <a:rPr lang="uk-UA" sz="1400" smtClean="0">
                <a:cs typeface="Arial" charset="0"/>
              </a:rPr>
              <a:t>б</a:t>
            </a:r>
            <a:r>
              <a:rPr lang="en-US" sz="1400" smtClean="0"/>
              <a:t>) 16a</a:t>
            </a:r>
            <a:r>
              <a:rPr lang="en-US" sz="1400" smtClean="0">
                <a:cs typeface="Arial" charset="0"/>
              </a:rPr>
              <a:t>² - 12b²;            </a:t>
            </a:r>
            <a:r>
              <a:rPr lang="uk-UA" sz="1400" smtClean="0"/>
              <a:t>в</a:t>
            </a:r>
            <a:r>
              <a:rPr lang="en-US" sz="1400" smtClean="0"/>
              <a:t>) 16a</a:t>
            </a:r>
            <a:r>
              <a:rPr lang="en-US" sz="1400" smtClean="0">
                <a:cs typeface="Arial" charset="0"/>
              </a:rPr>
              <a:t>² - 20b²;         </a:t>
            </a:r>
            <a:r>
              <a:rPr lang="uk-UA" sz="1400" smtClean="0"/>
              <a:t>г</a:t>
            </a:r>
            <a:r>
              <a:rPr lang="en-US" sz="1400" smtClean="0"/>
              <a:t>) 34a</a:t>
            </a:r>
            <a:r>
              <a:rPr lang="en-US" sz="1400" smtClean="0">
                <a:cs typeface="Arial" charset="0"/>
              </a:rPr>
              <a:t>² - 20b².</a:t>
            </a:r>
            <a:endParaRPr lang="en-US" sz="1400" smtClean="0"/>
          </a:p>
          <a:p>
            <a:pPr eaLnBrk="1" hangingPunct="1">
              <a:lnSpc>
                <a:spcPct val="80000"/>
              </a:lnSpc>
            </a:pPr>
            <a:r>
              <a:rPr lang="en-US" sz="1400" b="1" smtClean="0"/>
              <a:t>10.   5,02 </a:t>
            </a:r>
            <a:r>
              <a:rPr lang="en-US" sz="1400" b="1" smtClean="0">
                <a:cs typeface="Arial" charset="0"/>
              </a:rPr>
              <a:t>· 4,98 = …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1400" smtClean="0"/>
              <a:t>    </a:t>
            </a:r>
            <a:r>
              <a:rPr lang="en-US" sz="1400" smtClean="0">
                <a:cs typeface="Arial" charset="0"/>
              </a:rPr>
              <a:t>                      a) 24,98;                 </a:t>
            </a:r>
            <a:r>
              <a:rPr lang="uk-UA" sz="1400" smtClean="0">
                <a:cs typeface="Arial" charset="0"/>
              </a:rPr>
              <a:t>б</a:t>
            </a:r>
            <a:r>
              <a:rPr lang="en-US" sz="1400" smtClean="0"/>
              <a:t>) 24,96</a:t>
            </a:r>
            <a:r>
              <a:rPr lang="en-US" sz="1400" smtClean="0">
                <a:cs typeface="Arial" charset="0"/>
              </a:rPr>
              <a:t>;                     </a:t>
            </a:r>
            <a:r>
              <a:rPr lang="uk-UA" sz="1400" smtClean="0"/>
              <a:t>в</a:t>
            </a:r>
            <a:r>
              <a:rPr lang="en-US" sz="1400" smtClean="0"/>
              <a:t>)</a:t>
            </a:r>
            <a:r>
              <a:rPr lang="en-US" sz="1400" smtClean="0">
                <a:cs typeface="Arial" charset="0"/>
              </a:rPr>
              <a:t> 20;                      </a:t>
            </a:r>
            <a:r>
              <a:rPr lang="uk-UA" sz="1400" smtClean="0"/>
              <a:t>г</a:t>
            </a:r>
            <a:r>
              <a:rPr lang="en-US" sz="1400" smtClean="0"/>
              <a:t>) 24,9996</a:t>
            </a:r>
            <a:r>
              <a:rPr lang="en-US" sz="1400" smtClean="0">
                <a:cs typeface="Arial" charset="0"/>
              </a:rPr>
              <a:t>.</a:t>
            </a:r>
            <a:endParaRPr lang="en-US" sz="1400" smtClean="0"/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en-US" sz="1400" smtClean="0"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742950" indent="-742950"/>
            <a:r>
              <a:rPr lang="uk-UA" dirty="0" smtClean="0"/>
              <a:t/>
            </a:r>
            <a:br>
              <a:rPr lang="uk-UA" dirty="0" smtClean="0"/>
            </a:br>
            <a:r>
              <a:rPr lang="uk-UA" dirty="0" smtClean="0"/>
              <a:t>Відповіді.</a:t>
            </a:r>
            <a:br>
              <a:rPr lang="uk-UA" dirty="0" smtClean="0"/>
            </a:b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/>
        <p:txBody>
          <a:bodyPr/>
          <a:lstStyle/>
          <a:p>
            <a:pPr>
              <a:buNone/>
            </a:pPr>
            <a:r>
              <a:rPr lang="uk-UA" dirty="0" smtClean="0"/>
              <a:t>   </a:t>
            </a:r>
            <a:r>
              <a:rPr lang="uk-UA" sz="5400" dirty="0" smtClean="0"/>
              <a:t>1.г,            </a:t>
            </a:r>
            <a:br>
              <a:rPr lang="uk-UA" sz="5400" dirty="0" smtClean="0"/>
            </a:br>
            <a:r>
              <a:rPr lang="uk-UA" sz="5400" dirty="0" smtClean="0"/>
              <a:t>2.а, </a:t>
            </a:r>
            <a:br>
              <a:rPr lang="uk-UA" sz="5400" dirty="0" smtClean="0"/>
            </a:br>
            <a:r>
              <a:rPr lang="uk-UA" sz="5400" dirty="0" smtClean="0"/>
              <a:t>3.в, </a:t>
            </a:r>
            <a:br>
              <a:rPr lang="uk-UA" sz="5400" dirty="0" smtClean="0"/>
            </a:br>
            <a:r>
              <a:rPr lang="uk-UA" sz="5400" dirty="0" smtClean="0"/>
              <a:t>4.в,</a:t>
            </a:r>
          </a:p>
          <a:p>
            <a:pPr>
              <a:buNone/>
            </a:pPr>
            <a:r>
              <a:rPr lang="uk-UA" sz="5400" dirty="0" smtClean="0"/>
              <a:t>  5.а,</a:t>
            </a:r>
            <a:r>
              <a:rPr lang="uk-UA" sz="3600" dirty="0" smtClean="0"/>
              <a:t/>
            </a:r>
            <a:br>
              <a:rPr lang="uk-UA" sz="3600" dirty="0" smtClean="0"/>
            </a:br>
            <a:endParaRPr lang="ru-RU" sz="3600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None/>
            </a:pPr>
            <a:r>
              <a:rPr lang="uk-UA" sz="5400" dirty="0" smtClean="0"/>
              <a:t>  6.г, </a:t>
            </a:r>
            <a:br>
              <a:rPr lang="uk-UA" sz="5400" dirty="0" smtClean="0"/>
            </a:br>
            <a:r>
              <a:rPr lang="uk-UA" sz="5400" dirty="0" smtClean="0"/>
              <a:t>7.б,  </a:t>
            </a:r>
            <a:br>
              <a:rPr lang="uk-UA" sz="5400" dirty="0" smtClean="0"/>
            </a:br>
            <a:r>
              <a:rPr lang="uk-UA" sz="5400" dirty="0" smtClean="0"/>
              <a:t>8.в,</a:t>
            </a:r>
            <a:br>
              <a:rPr lang="uk-UA" sz="5400" dirty="0" smtClean="0"/>
            </a:br>
            <a:r>
              <a:rPr lang="uk-UA" sz="5400" dirty="0" smtClean="0"/>
              <a:t>9.б,</a:t>
            </a:r>
          </a:p>
          <a:p>
            <a:pPr>
              <a:buNone/>
            </a:pPr>
            <a:r>
              <a:rPr lang="uk-UA" sz="5400" dirty="0" smtClean="0"/>
              <a:t> 10. г</a:t>
            </a:r>
            <a:br>
              <a:rPr lang="uk-UA" sz="5400" dirty="0" smtClean="0"/>
            </a:br>
            <a:endParaRPr lang="ru-RU" sz="5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err="1" smtClean="0"/>
              <a:t>Фізкультхвилинка</a:t>
            </a:r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sz="half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Содержимое 6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" name="Рисунок 7"/>
          <p:cNvPicPr/>
          <p:nvPr/>
        </p:nvPicPr>
        <p:blipFill>
          <a:blip r:embed="rId2" cstate="print"/>
          <a:srcRect l="12987" t="30000" r="12453" b="20256"/>
          <a:stretch>
            <a:fillRect/>
          </a:stretch>
        </p:blipFill>
        <p:spPr bwMode="auto">
          <a:xfrm>
            <a:off x="838200" y="1447800"/>
            <a:ext cx="7848599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020762"/>
          </a:xfrm>
        </p:spPr>
        <p:txBody>
          <a:bodyPr/>
          <a:lstStyle/>
          <a:p>
            <a:pPr algn="ctr" eaLnBrk="1" hangingPunct="1"/>
            <a:r>
              <a:rPr lang="uk-UA" sz="3200" b="1" smtClean="0"/>
              <a:t>Розкладання многочленів на множники способом винесення </a:t>
            </a:r>
            <a:br>
              <a:rPr lang="uk-UA" sz="3200" b="1" smtClean="0"/>
            </a:br>
            <a:r>
              <a:rPr lang="uk-UA" sz="3200" b="1" smtClean="0"/>
              <a:t>спільного множника за дужки</a:t>
            </a:r>
            <a:endParaRPr lang="ru-RU" sz="3200" b="1" smtClean="0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600200"/>
            <a:ext cx="8229600" cy="5105400"/>
          </a:xfrm>
        </p:spPr>
        <p:txBody>
          <a:bodyPr/>
          <a:lstStyle/>
          <a:p>
            <a:pPr marL="533400" indent="-533400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uk-UA" sz="4000" b="1" i="1" smtClean="0">
                <a:solidFill>
                  <a:srgbClr val="336600"/>
                </a:solidFill>
              </a:rPr>
              <a:t>           </a:t>
            </a:r>
            <a:r>
              <a:rPr lang="en-US" sz="4400" b="1" i="1" smtClean="0">
                <a:solidFill>
                  <a:srgbClr val="336600"/>
                </a:solidFill>
              </a:rPr>
              <a:t>ab + ac = a(b + c)</a:t>
            </a:r>
          </a:p>
          <a:p>
            <a:pPr marL="533400" indent="-533400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uk-UA" sz="3200" b="1" i="1" smtClean="0">
                <a:solidFill>
                  <a:schemeClr val="accent2"/>
                </a:solidFill>
              </a:rPr>
              <a:t>                        Алгоритм </a:t>
            </a:r>
          </a:p>
          <a:p>
            <a:pPr marL="533400" indent="-533400" eaLnBrk="1" hangingPunct="1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uk-UA" sz="2400" b="1" i="1" smtClean="0">
                <a:solidFill>
                  <a:srgbClr val="0000FF"/>
                </a:solidFill>
              </a:rPr>
              <a:t>Розкласти  кожен член многочлена на множники так, щоб серед них був спільний множник.</a:t>
            </a:r>
          </a:p>
          <a:p>
            <a:pPr marL="533400" indent="-533400" eaLnBrk="1" hangingPunct="1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uk-UA" sz="2400" b="1" i="1" smtClean="0">
                <a:solidFill>
                  <a:srgbClr val="0000FF"/>
                </a:solidFill>
              </a:rPr>
              <a:t>Застосувати розподільний закон множення відносно алгебраїчної суми: виділений спільний множник помножити на суму множників, які залишилися, записавши її в дужках.</a:t>
            </a:r>
            <a:endParaRPr lang="en-US" sz="2400" b="1" i="1" smtClean="0">
              <a:solidFill>
                <a:srgbClr val="0000FF"/>
              </a:solidFill>
            </a:endParaRPr>
          </a:p>
          <a:p>
            <a:pPr marL="533400" indent="-533400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uk-UA" sz="3200" smtClean="0"/>
              <a:t>  </a:t>
            </a:r>
            <a:r>
              <a:rPr lang="uk-UA" sz="2400" u="sng" smtClean="0"/>
              <a:t>Приклади:</a:t>
            </a:r>
            <a:r>
              <a:rPr lang="uk-UA" sz="2400" smtClean="0"/>
              <a:t>      1) 4</a:t>
            </a:r>
            <a:r>
              <a:rPr lang="en-US" sz="2400" smtClean="0"/>
              <a:t>a + 12 = 4(a +3);</a:t>
            </a:r>
          </a:p>
          <a:p>
            <a:pPr marL="533400" indent="-533400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uk-UA" sz="2400" smtClean="0"/>
              <a:t>    </a:t>
            </a:r>
            <a:r>
              <a:rPr lang="en-US" sz="2400" smtClean="0"/>
              <a:t>              </a:t>
            </a:r>
            <a:r>
              <a:rPr lang="uk-UA" sz="2400" smtClean="0"/>
              <a:t>         2) </a:t>
            </a:r>
            <a:r>
              <a:rPr lang="en-US" sz="2400" smtClean="0"/>
              <a:t>12x</a:t>
            </a:r>
            <a:r>
              <a:rPr lang="en-US" sz="2400" smtClean="0">
                <a:cs typeface="Arial" charset="0"/>
              </a:rPr>
              <a:t>³y – 18x²y² = 6x²y(2x – 3y);</a:t>
            </a:r>
            <a:r>
              <a:rPr lang="uk-UA" sz="2400" smtClean="0">
                <a:cs typeface="Arial" charset="0"/>
              </a:rPr>
              <a:t>    </a:t>
            </a:r>
            <a:endParaRPr lang="en-US" sz="2400" smtClean="0">
              <a:cs typeface="Arial" charset="0"/>
            </a:endParaRPr>
          </a:p>
          <a:p>
            <a:pPr marL="533400" indent="-533400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uk-UA" sz="2400" smtClean="0">
                <a:cs typeface="Arial" charset="0"/>
              </a:rPr>
              <a:t>      </a:t>
            </a:r>
            <a:r>
              <a:rPr lang="en-US" sz="2400" smtClean="0">
                <a:cs typeface="Arial" charset="0"/>
              </a:rPr>
              <a:t>     </a:t>
            </a:r>
            <a:r>
              <a:rPr lang="uk-UA" sz="2400" smtClean="0">
                <a:cs typeface="Arial" charset="0"/>
              </a:rPr>
              <a:t>                3) </a:t>
            </a:r>
            <a:r>
              <a:rPr lang="en-US" sz="2400" smtClean="0">
                <a:cs typeface="Arial" charset="0"/>
              </a:rPr>
              <a:t>5b(a – c) + 7(a – c) = (a – c)(5b + 7)</a:t>
            </a:r>
            <a:r>
              <a:rPr lang="uk-UA" sz="2400" smtClean="0">
                <a:cs typeface="Arial" charset="0"/>
              </a:rPr>
              <a:t>.</a:t>
            </a:r>
            <a:r>
              <a:rPr lang="en-US" sz="2400" smtClean="0">
                <a:cs typeface="Arial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uk-UA" sz="3600" b="1" smtClean="0"/>
              <a:t>Розкладання многочленів на множники способом групування</a:t>
            </a:r>
            <a:endParaRPr lang="ru-RU" sz="3600" b="1" smtClean="0"/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600200"/>
            <a:ext cx="8610600" cy="5257800"/>
          </a:xfrm>
        </p:spPr>
        <p:txBody>
          <a:bodyPr/>
          <a:lstStyle/>
          <a:p>
            <a:pPr marL="457200" indent="-457200" algn="ctr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uk-UA" sz="1400" smtClean="0"/>
              <a:t> </a:t>
            </a:r>
            <a:r>
              <a:rPr lang="en-US" sz="3600" b="1" smtClean="0">
                <a:solidFill>
                  <a:srgbClr val="336600"/>
                </a:solidFill>
              </a:rPr>
              <a:t>ax + ay + bx + by = a(</a:t>
            </a:r>
            <a:r>
              <a:rPr lang="uk-UA" sz="3600" b="1" smtClean="0">
                <a:solidFill>
                  <a:srgbClr val="336600"/>
                </a:solidFill>
              </a:rPr>
              <a:t>х</a:t>
            </a:r>
            <a:r>
              <a:rPr lang="en-US" sz="3600" b="1" smtClean="0">
                <a:solidFill>
                  <a:srgbClr val="336600"/>
                </a:solidFill>
              </a:rPr>
              <a:t>+y) + b(x+y)</a:t>
            </a:r>
            <a:r>
              <a:rPr lang="uk-UA" sz="3600" b="1" smtClean="0">
                <a:solidFill>
                  <a:srgbClr val="336600"/>
                </a:solidFill>
              </a:rPr>
              <a:t> =</a:t>
            </a:r>
          </a:p>
          <a:p>
            <a:pPr marL="457200" indent="-457200" algn="ctr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3600" b="1" smtClean="0">
                <a:solidFill>
                  <a:srgbClr val="336600"/>
                </a:solidFill>
              </a:rPr>
              <a:t>= (x + y)(a + b)</a:t>
            </a:r>
            <a:endParaRPr lang="uk-UA" sz="3600" b="1" smtClean="0">
              <a:solidFill>
                <a:srgbClr val="336600"/>
              </a:solidFill>
            </a:endParaRPr>
          </a:p>
          <a:p>
            <a:pPr marL="457200" indent="-457200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uk-UA" sz="2000" b="1" i="1" smtClean="0">
                <a:solidFill>
                  <a:schemeClr val="accent2"/>
                </a:solidFill>
              </a:rPr>
              <a:t>                                        </a:t>
            </a:r>
            <a:r>
              <a:rPr lang="uk-UA" sz="3200" b="1" i="1" smtClean="0">
                <a:solidFill>
                  <a:schemeClr val="accent2"/>
                </a:solidFill>
              </a:rPr>
              <a:t>Алгоритм </a:t>
            </a:r>
          </a:p>
          <a:p>
            <a:pPr marL="457200" indent="-457200" eaLnBrk="1" hangingPunct="1">
              <a:lnSpc>
                <a:spcPct val="80000"/>
              </a:lnSpc>
              <a:buFont typeface="Wingdings" pitchFamily="2" charset="2"/>
              <a:buAutoNum type="arabicPeriod"/>
            </a:pPr>
            <a:r>
              <a:rPr lang="uk-UA" b="1" i="1" smtClean="0">
                <a:solidFill>
                  <a:srgbClr val="0000FF"/>
                </a:solidFill>
              </a:rPr>
              <a:t>Об'єднати члени многочлена в такі групи, які мають спільний множник у вигляді многочлена.</a:t>
            </a:r>
          </a:p>
          <a:p>
            <a:pPr marL="457200" indent="-457200" eaLnBrk="1" hangingPunct="1">
              <a:lnSpc>
                <a:spcPct val="80000"/>
              </a:lnSpc>
              <a:buFont typeface="Wingdings" pitchFamily="2" charset="2"/>
              <a:buAutoNum type="arabicPeriod"/>
            </a:pPr>
            <a:r>
              <a:rPr lang="uk-UA" b="1" i="1" smtClean="0">
                <a:solidFill>
                  <a:srgbClr val="0000FF"/>
                </a:solidFill>
              </a:rPr>
              <a:t>Винести цей спільний множник за дужки.</a:t>
            </a:r>
            <a:endParaRPr lang="uk-UA" b="1" smtClean="0">
              <a:solidFill>
                <a:srgbClr val="336600"/>
              </a:solidFill>
            </a:endParaRPr>
          </a:p>
          <a:p>
            <a:pPr marL="457200" indent="-457200" eaLnBrk="1" hangingPunct="1">
              <a:lnSpc>
                <a:spcPct val="80000"/>
              </a:lnSpc>
              <a:buFont typeface="Wingdings" pitchFamily="2" charset="2"/>
              <a:buAutoNum type="arabicPeriod"/>
            </a:pPr>
            <a:endParaRPr lang="uk-UA" sz="900" b="1" smtClean="0">
              <a:solidFill>
                <a:srgbClr val="336600"/>
              </a:solidFill>
            </a:endParaRPr>
          </a:p>
          <a:p>
            <a:pPr marL="457200" indent="-457200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uk-UA" sz="1800" smtClean="0"/>
              <a:t> </a:t>
            </a:r>
            <a:r>
              <a:rPr lang="uk-UA" sz="2400" u="sng" smtClean="0"/>
              <a:t>Приклади:</a:t>
            </a:r>
            <a:r>
              <a:rPr lang="uk-UA" sz="2000" smtClean="0"/>
              <a:t>       1)  </a:t>
            </a:r>
            <a:r>
              <a:rPr lang="en-US" sz="2000" smtClean="0"/>
              <a:t>6m – 6n + am – an = 6(m – n) +</a:t>
            </a:r>
            <a:endParaRPr lang="uk-UA" sz="2000" smtClean="0"/>
          </a:p>
          <a:p>
            <a:pPr marL="457200" indent="-457200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uk-UA" sz="2000" smtClean="0"/>
              <a:t>                                  +</a:t>
            </a:r>
            <a:r>
              <a:rPr lang="en-US" sz="2000" smtClean="0"/>
              <a:t> a(m – n) = (m – n)(6 + a); </a:t>
            </a:r>
          </a:p>
          <a:p>
            <a:pPr marL="457200" indent="-457200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2000" smtClean="0"/>
              <a:t>   </a:t>
            </a:r>
            <a:r>
              <a:rPr lang="uk-UA" sz="2000" smtClean="0"/>
              <a:t>  </a:t>
            </a:r>
          </a:p>
          <a:p>
            <a:pPr marL="457200" indent="-457200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uk-UA" sz="2000" smtClean="0"/>
              <a:t>                             2)  </a:t>
            </a:r>
            <a:r>
              <a:rPr lang="en-US" sz="2000" smtClean="0"/>
              <a:t>3a</a:t>
            </a:r>
            <a:r>
              <a:rPr lang="en-US" sz="2000" smtClean="0">
                <a:cs typeface="Arial" charset="0"/>
              </a:rPr>
              <a:t>²c + 6</a:t>
            </a:r>
            <a:r>
              <a:rPr lang="en-US" sz="2000" smtClean="0"/>
              <a:t>a</a:t>
            </a:r>
            <a:r>
              <a:rPr lang="en-US" sz="2000" smtClean="0">
                <a:cs typeface="Arial" charset="0"/>
              </a:rPr>
              <a:t>² – 10bc – 5b</a:t>
            </a:r>
            <a:r>
              <a:rPr lang="en-US" sz="2000" smtClean="0"/>
              <a:t>c</a:t>
            </a:r>
            <a:r>
              <a:rPr lang="en-US" sz="2000" smtClean="0">
                <a:cs typeface="Arial" charset="0"/>
              </a:rPr>
              <a:t>² = 3</a:t>
            </a:r>
            <a:r>
              <a:rPr lang="en-US" sz="2000" smtClean="0"/>
              <a:t>a</a:t>
            </a:r>
            <a:r>
              <a:rPr lang="en-US" sz="2000" smtClean="0">
                <a:cs typeface="Arial" charset="0"/>
              </a:rPr>
              <a:t>²(c +2) –</a:t>
            </a:r>
            <a:endParaRPr lang="uk-UA" sz="2000" smtClean="0">
              <a:cs typeface="Arial" charset="0"/>
            </a:endParaRPr>
          </a:p>
          <a:p>
            <a:pPr marL="457200" indent="-457200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uk-UA" sz="2000" smtClean="0">
                <a:cs typeface="Arial" charset="0"/>
              </a:rPr>
              <a:t>                                 </a:t>
            </a:r>
            <a:r>
              <a:rPr lang="en-US" sz="2000" smtClean="0">
                <a:cs typeface="Arial" charset="0"/>
              </a:rPr>
              <a:t> –5bc(2 + c) = (c +2)(3</a:t>
            </a:r>
            <a:r>
              <a:rPr lang="en-US" sz="2000" smtClean="0"/>
              <a:t>a</a:t>
            </a:r>
            <a:r>
              <a:rPr lang="en-US" sz="2000" smtClean="0">
                <a:cs typeface="Arial" charset="0"/>
              </a:rPr>
              <a:t>² – 5bc). </a:t>
            </a:r>
            <a:endParaRPr lang="en-US" sz="2000" u="sng" smtClean="0">
              <a:cs typeface="Arial" charset="0"/>
            </a:endParaRPr>
          </a:p>
          <a:p>
            <a:pPr marL="457200" indent="-457200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1800" smtClean="0"/>
              <a:t> </a:t>
            </a:r>
            <a:endParaRPr lang="ru-RU" sz="18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838200" y="533400"/>
            <a:ext cx="8077200" cy="2971800"/>
          </a:xfrm>
        </p:spPr>
        <p:txBody>
          <a:bodyPr/>
          <a:lstStyle/>
          <a:p>
            <a:pPr algn="ctr" eaLnBrk="1" hangingPunct="1"/>
            <a:r>
              <a:rPr lang="uk-UA" sz="7200" b="1" dirty="0" smtClean="0">
                <a:solidFill>
                  <a:srgbClr val="336600"/>
                </a:solidFill>
                <a:latin typeface="Monotype Corsiva" pitchFamily="66" charset="0"/>
              </a:rPr>
              <a:t>Формули скороченого множення</a:t>
            </a:r>
            <a:endParaRPr lang="ru-RU" sz="7200" b="1" dirty="0" smtClean="0">
              <a:solidFill>
                <a:srgbClr val="336600"/>
              </a:solidFill>
              <a:latin typeface="Monotype Corsiva" pitchFamily="66" charset="0"/>
            </a:endParaRP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295400" y="3733800"/>
            <a:ext cx="7391400" cy="205740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uk-UA" sz="40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Узагальнення та систематизація вивченого матеріалу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512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8" dur="1000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2" grpId="0"/>
      <p:bldP spid="5123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uk-UA" sz="3200" b="1" smtClean="0"/>
              <a:t>Застосування кількох способів для розкладання многочленів на множники</a:t>
            </a:r>
            <a:endParaRPr lang="ru-RU" sz="3200" b="1" smtClean="0"/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676400"/>
            <a:ext cx="8534400" cy="4953000"/>
          </a:xfrm>
        </p:spPr>
        <p:txBody>
          <a:bodyPr/>
          <a:lstStyle/>
          <a:p>
            <a:pPr marL="533400" indent="-533400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uk-UA" sz="4000" b="1" dirty="0" smtClean="0">
                <a:solidFill>
                  <a:schemeClr val="accent2"/>
                </a:solidFill>
                <a:latin typeface="Monotype Corsiva" pitchFamily="66" charset="0"/>
              </a:rPr>
              <a:t>                         </a:t>
            </a:r>
            <a:r>
              <a:rPr lang="uk-UA" sz="4400" b="1" dirty="0" smtClean="0">
                <a:solidFill>
                  <a:schemeClr val="accent2"/>
                </a:solidFill>
                <a:latin typeface="Monotype Corsiva" pitchFamily="66" charset="0"/>
              </a:rPr>
              <a:t>Алгоритм</a:t>
            </a:r>
          </a:p>
          <a:p>
            <a:pPr marL="533400" indent="-533400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uk-UA" sz="3200" b="1" dirty="0" smtClean="0">
                <a:solidFill>
                  <a:srgbClr val="0000FF"/>
                </a:solidFill>
                <a:latin typeface="Monotype Corsiva" pitchFamily="66" charset="0"/>
              </a:rPr>
              <a:t>1.  Винести спільний множник  (якщо він є) за дужки.</a:t>
            </a:r>
          </a:p>
          <a:p>
            <a:pPr marL="533400" indent="-533400" eaLnBrk="1" hangingPunct="1">
              <a:lnSpc>
                <a:spcPct val="90000"/>
              </a:lnSpc>
              <a:buFont typeface="Wingdings" pitchFamily="2" charset="2"/>
              <a:buNone/>
            </a:pPr>
            <a:endParaRPr lang="uk-UA" sz="3200" b="1" dirty="0" smtClean="0">
              <a:solidFill>
                <a:srgbClr val="0000FF"/>
              </a:solidFill>
              <a:latin typeface="Monotype Corsiva" pitchFamily="66" charset="0"/>
            </a:endParaRPr>
          </a:p>
          <a:p>
            <a:pPr marL="533400" indent="-533400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uk-UA" sz="3200" b="1" dirty="0" smtClean="0">
                <a:solidFill>
                  <a:srgbClr val="0000FF"/>
                </a:solidFill>
                <a:latin typeface="Monotype Corsiva" pitchFamily="66" charset="0"/>
              </a:rPr>
              <a:t>2.  Спробувати розкласти многочлен на множники за допомогою формул скороченого множення.</a:t>
            </a:r>
          </a:p>
          <a:p>
            <a:pPr marL="533400" indent="-533400" eaLnBrk="1" hangingPunct="1">
              <a:lnSpc>
                <a:spcPct val="90000"/>
              </a:lnSpc>
              <a:buFont typeface="Wingdings" pitchFamily="2" charset="2"/>
              <a:buNone/>
            </a:pPr>
            <a:endParaRPr lang="uk-UA" sz="3200" b="1" dirty="0" smtClean="0">
              <a:solidFill>
                <a:srgbClr val="0000FF"/>
              </a:solidFill>
              <a:latin typeface="Monotype Corsiva" pitchFamily="66" charset="0"/>
            </a:endParaRPr>
          </a:p>
          <a:p>
            <a:pPr marL="533400" indent="-533400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uk-UA" sz="3200" b="1" dirty="0" smtClean="0">
                <a:solidFill>
                  <a:srgbClr val="0000FF"/>
                </a:solidFill>
                <a:latin typeface="Monotype Corsiva" pitchFamily="66" charset="0"/>
              </a:rPr>
              <a:t>3.  Застосувати спосіб групування (якщо попередні способи не привели до мети).               </a:t>
            </a:r>
            <a:r>
              <a:rPr lang="uk-UA" sz="1600" b="1" dirty="0" smtClean="0">
                <a:solidFill>
                  <a:srgbClr val="0000FF"/>
                </a:solidFill>
                <a:latin typeface="Monotype Corsiva" pitchFamily="66" charset="0"/>
              </a:rPr>
              <a:t> </a:t>
            </a:r>
          </a:p>
          <a:p>
            <a:pPr marL="533400" indent="-533400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uk-UA" sz="1600" b="1" dirty="0" smtClean="0">
                <a:solidFill>
                  <a:srgbClr val="0000FF"/>
                </a:solidFill>
                <a:latin typeface="Monotype Corsiva" pitchFamily="66" charset="0"/>
              </a:rPr>
              <a:t>                                                                                                                                                        </a:t>
            </a:r>
            <a:endParaRPr lang="ru-RU" sz="1800" b="1" dirty="0" smtClean="0">
              <a:solidFill>
                <a:srgbClr val="E9731B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uk-UA" sz="4400" b="1" dirty="0" smtClean="0">
                <a:solidFill>
                  <a:srgbClr val="FFFF00"/>
                </a:solidFill>
              </a:rPr>
              <a:t>Логічна вправа</a:t>
            </a:r>
            <a:endParaRPr lang="ru-RU" sz="4400" b="1" dirty="0" smtClean="0">
              <a:solidFill>
                <a:srgbClr val="FFFF00"/>
              </a:solidFill>
            </a:endParaRPr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uk-UA" sz="2400" b="1" smtClean="0">
                <a:latin typeface="Monotype Corsiva" pitchFamily="66" charset="0"/>
              </a:rPr>
              <a:t>Вставте пропущені вирази, розклавши многочлени на множники:</a:t>
            </a:r>
            <a:endParaRPr lang="ru-RU" sz="2400" b="1" smtClean="0">
              <a:latin typeface="Monotype Corsiva" pitchFamily="66" charset="0"/>
            </a:endParaRPr>
          </a:p>
        </p:txBody>
      </p:sp>
      <p:sp>
        <p:nvSpPr>
          <p:cNvPr id="83972" name="Rectangle 4"/>
          <p:cNvSpPr>
            <a:spLocks noChangeArrowheads="1"/>
          </p:cNvSpPr>
          <p:nvPr/>
        </p:nvSpPr>
        <p:spPr bwMode="auto">
          <a:xfrm>
            <a:off x="1295400" y="2209800"/>
            <a:ext cx="2362200" cy="381000"/>
          </a:xfrm>
          <a:prstGeom prst="rect">
            <a:avLst/>
          </a:prstGeom>
          <a:gradFill rotWithShape="1">
            <a:gsLst>
              <a:gs pos="0">
                <a:schemeClr val="accent1">
                  <a:gamma/>
                  <a:shade val="46275"/>
                  <a:invGamma/>
                </a:schemeClr>
              </a:gs>
              <a:gs pos="5000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27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>
                <a:solidFill>
                  <a:schemeClr val="accent2"/>
                </a:solidFill>
              </a:rPr>
              <a:t> </a:t>
            </a:r>
            <a:r>
              <a:rPr lang="en-US"/>
              <a:t>a</a:t>
            </a:r>
            <a:r>
              <a:rPr lang="en-US">
                <a:cs typeface="Arial" charset="0"/>
              </a:rPr>
              <a:t>² - 25b²</a:t>
            </a:r>
          </a:p>
        </p:txBody>
      </p:sp>
      <p:sp>
        <p:nvSpPr>
          <p:cNvPr id="83974" name="Rectangle 6"/>
          <p:cNvSpPr>
            <a:spLocks noChangeArrowheads="1"/>
          </p:cNvSpPr>
          <p:nvPr/>
        </p:nvSpPr>
        <p:spPr bwMode="auto">
          <a:xfrm>
            <a:off x="1371600" y="3505200"/>
            <a:ext cx="2362200" cy="381000"/>
          </a:xfrm>
          <a:prstGeom prst="rect">
            <a:avLst/>
          </a:prstGeom>
          <a:gradFill rotWithShape="1">
            <a:gsLst>
              <a:gs pos="0">
                <a:schemeClr val="accent1">
                  <a:gamma/>
                  <a:shade val="46275"/>
                  <a:invGamma/>
                </a:schemeClr>
              </a:gs>
              <a:gs pos="5000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27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/>
              <a:t>3p</a:t>
            </a:r>
            <a:r>
              <a:rPr lang="en-US">
                <a:cs typeface="Arial" charset="0"/>
              </a:rPr>
              <a:t>² + 6pq + 3q²</a:t>
            </a:r>
          </a:p>
        </p:txBody>
      </p:sp>
      <p:sp>
        <p:nvSpPr>
          <p:cNvPr id="83975" name="Rectangle 7"/>
          <p:cNvSpPr>
            <a:spLocks noChangeArrowheads="1"/>
          </p:cNvSpPr>
          <p:nvPr/>
        </p:nvSpPr>
        <p:spPr bwMode="auto">
          <a:xfrm>
            <a:off x="5638800" y="3505200"/>
            <a:ext cx="2362200" cy="381000"/>
          </a:xfrm>
          <a:prstGeom prst="rect">
            <a:avLst/>
          </a:prstGeom>
          <a:gradFill rotWithShape="1">
            <a:gsLst>
              <a:gs pos="0">
                <a:schemeClr val="accent1">
                  <a:gamma/>
                  <a:shade val="46275"/>
                  <a:invGamma/>
                </a:schemeClr>
              </a:gs>
              <a:gs pos="5000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27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/>
              <a:t>2a</a:t>
            </a:r>
            <a:r>
              <a:rPr lang="en-US">
                <a:cs typeface="Arial" charset="0"/>
              </a:rPr>
              <a:t>³ - 16b³</a:t>
            </a:r>
          </a:p>
        </p:txBody>
      </p:sp>
      <p:sp>
        <p:nvSpPr>
          <p:cNvPr id="83976" name="Rectangle 8"/>
          <p:cNvSpPr>
            <a:spLocks noChangeArrowheads="1"/>
          </p:cNvSpPr>
          <p:nvPr/>
        </p:nvSpPr>
        <p:spPr bwMode="auto">
          <a:xfrm>
            <a:off x="5638800" y="2209800"/>
            <a:ext cx="2362200" cy="381000"/>
          </a:xfrm>
          <a:prstGeom prst="rect">
            <a:avLst/>
          </a:prstGeom>
          <a:gradFill rotWithShape="1">
            <a:gsLst>
              <a:gs pos="0">
                <a:schemeClr val="accent1">
                  <a:gamma/>
                  <a:shade val="46275"/>
                  <a:invGamma/>
                </a:schemeClr>
              </a:gs>
              <a:gs pos="5000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27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/>
              <a:t>x</a:t>
            </a:r>
            <a:r>
              <a:rPr lang="en-US">
                <a:cs typeface="Arial" charset="0"/>
              </a:rPr>
              <a:t>² - xy + ax - ay</a:t>
            </a:r>
          </a:p>
        </p:txBody>
      </p:sp>
      <p:sp>
        <p:nvSpPr>
          <p:cNvPr id="32776" name="Oval 9"/>
          <p:cNvSpPr>
            <a:spLocks noChangeArrowheads="1"/>
          </p:cNvSpPr>
          <p:nvPr/>
        </p:nvSpPr>
        <p:spPr bwMode="auto">
          <a:xfrm>
            <a:off x="2895600" y="3886200"/>
            <a:ext cx="1371600" cy="457200"/>
          </a:xfrm>
          <a:prstGeom prst="ellipse">
            <a:avLst/>
          </a:prstGeom>
          <a:gradFill rotWithShape="1">
            <a:gsLst>
              <a:gs pos="0">
                <a:srgbClr val="5E5E00"/>
              </a:gs>
              <a:gs pos="50000">
                <a:srgbClr val="CCCC00"/>
              </a:gs>
              <a:gs pos="100000">
                <a:srgbClr val="5E5E00"/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/>
              <a:t>?</a:t>
            </a:r>
            <a:endParaRPr lang="ru-RU"/>
          </a:p>
        </p:txBody>
      </p:sp>
      <p:sp>
        <p:nvSpPr>
          <p:cNvPr id="32777" name="Oval 10"/>
          <p:cNvSpPr>
            <a:spLocks noChangeArrowheads="1"/>
          </p:cNvSpPr>
          <p:nvPr/>
        </p:nvSpPr>
        <p:spPr bwMode="auto">
          <a:xfrm>
            <a:off x="762000" y="2590800"/>
            <a:ext cx="1371600" cy="457200"/>
          </a:xfrm>
          <a:prstGeom prst="ellipse">
            <a:avLst/>
          </a:prstGeom>
          <a:gradFill rotWithShape="1">
            <a:gsLst>
              <a:gs pos="0">
                <a:srgbClr val="5E5E00"/>
              </a:gs>
              <a:gs pos="50000">
                <a:srgbClr val="CCCC00"/>
              </a:gs>
              <a:gs pos="100000">
                <a:srgbClr val="5E5E00"/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/>
              <a:t>a + 5b</a:t>
            </a:r>
            <a:endParaRPr lang="ru-RU"/>
          </a:p>
        </p:txBody>
      </p:sp>
      <p:sp>
        <p:nvSpPr>
          <p:cNvPr id="32778" name="Oval 11"/>
          <p:cNvSpPr>
            <a:spLocks noChangeArrowheads="1"/>
          </p:cNvSpPr>
          <p:nvPr/>
        </p:nvSpPr>
        <p:spPr bwMode="auto">
          <a:xfrm>
            <a:off x="762000" y="3886200"/>
            <a:ext cx="1371600" cy="457200"/>
          </a:xfrm>
          <a:prstGeom prst="ellipse">
            <a:avLst/>
          </a:prstGeom>
          <a:gradFill rotWithShape="1">
            <a:gsLst>
              <a:gs pos="0">
                <a:srgbClr val="5E5E00"/>
              </a:gs>
              <a:gs pos="50000">
                <a:srgbClr val="CCCC00"/>
              </a:gs>
              <a:gs pos="100000">
                <a:srgbClr val="5E5E00"/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/>
              <a:t>?</a:t>
            </a:r>
            <a:endParaRPr lang="ru-RU"/>
          </a:p>
        </p:txBody>
      </p:sp>
      <p:sp>
        <p:nvSpPr>
          <p:cNvPr id="32779" name="Oval 12"/>
          <p:cNvSpPr>
            <a:spLocks noChangeArrowheads="1"/>
          </p:cNvSpPr>
          <p:nvPr/>
        </p:nvSpPr>
        <p:spPr bwMode="auto">
          <a:xfrm>
            <a:off x="2819400" y="2590800"/>
            <a:ext cx="1371600" cy="457200"/>
          </a:xfrm>
          <a:prstGeom prst="ellipse">
            <a:avLst/>
          </a:prstGeom>
          <a:gradFill rotWithShape="1">
            <a:gsLst>
              <a:gs pos="0">
                <a:srgbClr val="5E5E00"/>
              </a:gs>
              <a:gs pos="50000">
                <a:srgbClr val="CCCC00"/>
              </a:gs>
              <a:gs pos="100000">
                <a:srgbClr val="5E5E00"/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/>
              <a:t>?</a:t>
            </a:r>
            <a:endParaRPr lang="ru-RU"/>
          </a:p>
        </p:txBody>
      </p:sp>
      <p:sp>
        <p:nvSpPr>
          <p:cNvPr id="32780" name="Oval 13"/>
          <p:cNvSpPr>
            <a:spLocks noChangeArrowheads="1"/>
          </p:cNvSpPr>
          <p:nvPr/>
        </p:nvSpPr>
        <p:spPr bwMode="auto">
          <a:xfrm>
            <a:off x="5181600" y="3886200"/>
            <a:ext cx="1371600" cy="457200"/>
          </a:xfrm>
          <a:prstGeom prst="ellipse">
            <a:avLst/>
          </a:prstGeom>
          <a:gradFill rotWithShape="1">
            <a:gsLst>
              <a:gs pos="0">
                <a:srgbClr val="5E5E00"/>
              </a:gs>
              <a:gs pos="50000">
                <a:srgbClr val="CCCC00"/>
              </a:gs>
              <a:gs pos="100000">
                <a:srgbClr val="5E5E00"/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/>
              <a:t>?</a:t>
            </a:r>
            <a:endParaRPr lang="ru-RU"/>
          </a:p>
        </p:txBody>
      </p:sp>
      <p:sp>
        <p:nvSpPr>
          <p:cNvPr id="32781" name="Oval 14"/>
          <p:cNvSpPr>
            <a:spLocks noChangeArrowheads="1"/>
          </p:cNvSpPr>
          <p:nvPr/>
        </p:nvSpPr>
        <p:spPr bwMode="auto">
          <a:xfrm>
            <a:off x="7162800" y="3886200"/>
            <a:ext cx="1371600" cy="457200"/>
          </a:xfrm>
          <a:prstGeom prst="ellipse">
            <a:avLst/>
          </a:prstGeom>
          <a:gradFill rotWithShape="1">
            <a:gsLst>
              <a:gs pos="0">
                <a:srgbClr val="5E5E00"/>
              </a:gs>
              <a:gs pos="50000">
                <a:srgbClr val="CCCC00"/>
              </a:gs>
              <a:gs pos="100000">
                <a:srgbClr val="5E5E00"/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/>
              <a:t>?</a:t>
            </a:r>
            <a:endParaRPr lang="ru-RU"/>
          </a:p>
        </p:txBody>
      </p:sp>
      <p:sp>
        <p:nvSpPr>
          <p:cNvPr id="32782" name="Oval 15"/>
          <p:cNvSpPr>
            <a:spLocks noChangeArrowheads="1"/>
          </p:cNvSpPr>
          <p:nvPr/>
        </p:nvSpPr>
        <p:spPr bwMode="auto">
          <a:xfrm>
            <a:off x="5181600" y="2590800"/>
            <a:ext cx="1371600" cy="457200"/>
          </a:xfrm>
          <a:prstGeom prst="ellipse">
            <a:avLst/>
          </a:prstGeom>
          <a:gradFill rotWithShape="1">
            <a:gsLst>
              <a:gs pos="0">
                <a:srgbClr val="5E5E00"/>
              </a:gs>
              <a:gs pos="50000">
                <a:srgbClr val="CCCC00"/>
              </a:gs>
              <a:gs pos="100000">
                <a:srgbClr val="5E5E00"/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/>
              <a:t>?</a:t>
            </a:r>
            <a:endParaRPr lang="ru-RU"/>
          </a:p>
        </p:txBody>
      </p:sp>
      <p:sp>
        <p:nvSpPr>
          <p:cNvPr id="32783" name="Oval 16"/>
          <p:cNvSpPr>
            <a:spLocks noChangeArrowheads="1"/>
          </p:cNvSpPr>
          <p:nvPr/>
        </p:nvSpPr>
        <p:spPr bwMode="auto">
          <a:xfrm>
            <a:off x="7086600" y="2590800"/>
            <a:ext cx="1371600" cy="457200"/>
          </a:xfrm>
          <a:prstGeom prst="ellipse">
            <a:avLst/>
          </a:prstGeom>
          <a:gradFill rotWithShape="1">
            <a:gsLst>
              <a:gs pos="0">
                <a:srgbClr val="5E5E00"/>
              </a:gs>
              <a:gs pos="50000">
                <a:srgbClr val="CCCC00"/>
              </a:gs>
              <a:gs pos="100000">
                <a:srgbClr val="5E5E00"/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/>
              <a:t>?</a:t>
            </a:r>
            <a:endParaRPr lang="ru-RU"/>
          </a:p>
        </p:txBody>
      </p:sp>
      <p:sp>
        <p:nvSpPr>
          <p:cNvPr id="32784" name="Oval 17"/>
          <p:cNvSpPr>
            <a:spLocks noChangeArrowheads="1"/>
          </p:cNvSpPr>
          <p:nvPr/>
        </p:nvSpPr>
        <p:spPr bwMode="auto">
          <a:xfrm>
            <a:off x="5181600" y="5257800"/>
            <a:ext cx="1371600" cy="457200"/>
          </a:xfrm>
          <a:prstGeom prst="ellipse">
            <a:avLst/>
          </a:prstGeom>
          <a:gradFill rotWithShape="1">
            <a:gsLst>
              <a:gs pos="0">
                <a:srgbClr val="5E5E00"/>
              </a:gs>
              <a:gs pos="50000">
                <a:srgbClr val="CCCC00"/>
              </a:gs>
              <a:gs pos="100000">
                <a:srgbClr val="5E5E00"/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/>
              <a:t>?</a:t>
            </a:r>
            <a:endParaRPr lang="ru-RU"/>
          </a:p>
        </p:txBody>
      </p:sp>
      <p:sp>
        <p:nvSpPr>
          <p:cNvPr id="32785" name="Oval 18"/>
          <p:cNvSpPr>
            <a:spLocks noChangeArrowheads="1"/>
          </p:cNvSpPr>
          <p:nvPr/>
        </p:nvSpPr>
        <p:spPr bwMode="auto">
          <a:xfrm>
            <a:off x="7162800" y="5257800"/>
            <a:ext cx="1371600" cy="457200"/>
          </a:xfrm>
          <a:prstGeom prst="ellipse">
            <a:avLst/>
          </a:prstGeom>
          <a:gradFill rotWithShape="1">
            <a:gsLst>
              <a:gs pos="0">
                <a:srgbClr val="5E5E00"/>
              </a:gs>
              <a:gs pos="50000">
                <a:srgbClr val="CCCC00"/>
              </a:gs>
              <a:gs pos="100000">
                <a:srgbClr val="5E5E00"/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/>
              <a:t>?</a:t>
            </a:r>
            <a:endParaRPr lang="ru-RU"/>
          </a:p>
        </p:txBody>
      </p:sp>
      <p:sp>
        <p:nvSpPr>
          <p:cNvPr id="32786" name="Oval 19"/>
          <p:cNvSpPr>
            <a:spLocks noChangeArrowheads="1"/>
          </p:cNvSpPr>
          <p:nvPr/>
        </p:nvSpPr>
        <p:spPr bwMode="auto">
          <a:xfrm>
            <a:off x="2895600" y="5257800"/>
            <a:ext cx="1371600" cy="457200"/>
          </a:xfrm>
          <a:prstGeom prst="ellipse">
            <a:avLst/>
          </a:prstGeom>
          <a:gradFill rotWithShape="1">
            <a:gsLst>
              <a:gs pos="0">
                <a:srgbClr val="5E5E00"/>
              </a:gs>
              <a:gs pos="50000">
                <a:srgbClr val="CCCC00"/>
              </a:gs>
              <a:gs pos="100000">
                <a:srgbClr val="5E5E00"/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/>
              <a:t>?</a:t>
            </a:r>
            <a:endParaRPr lang="ru-RU"/>
          </a:p>
        </p:txBody>
      </p:sp>
      <p:sp>
        <p:nvSpPr>
          <p:cNvPr id="32787" name="Oval 20"/>
          <p:cNvSpPr>
            <a:spLocks noChangeArrowheads="1"/>
          </p:cNvSpPr>
          <p:nvPr/>
        </p:nvSpPr>
        <p:spPr bwMode="auto">
          <a:xfrm>
            <a:off x="762000" y="5257800"/>
            <a:ext cx="1371600" cy="457200"/>
          </a:xfrm>
          <a:prstGeom prst="ellipse">
            <a:avLst/>
          </a:prstGeom>
          <a:gradFill rotWithShape="1">
            <a:gsLst>
              <a:gs pos="0">
                <a:srgbClr val="5E5E00"/>
              </a:gs>
              <a:gs pos="50000">
                <a:srgbClr val="CCCC00"/>
              </a:gs>
              <a:gs pos="100000">
                <a:srgbClr val="5E5E00"/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/>
              <a:t>?</a:t>
            </a:r>
            <a:endParaRPr lang="ru-RU"/>
          </a:p>
        </p:txBody>
      </p:sp>
      <p:sp>
        <p:nvSpPr>
          <p:cNvPr id="83989" name="Rectangle 21"/>
          <p:cNvSpPr>
            <a:spLocks noChangeArrowheads="1"/>
          </p:cNvSpPr>
          <p:nvPr/>
        </p:nvSpPr>
        <p:spPr bwMode="auto">
          <a:xfrm>
            <a:off x="1371600" y="4876800"/>
            <a:ext cx="2362200" cy="381000"/>
          </a:xfrm>
          <a:prstGeom prst="rect">
            <a:avLst/>
          </a:prstGeom>
          <a:gradFill rotWithShape="1">
            <a:gsLst>
              <a:gs pos="0">
                <a:schemeClr val="accent1">
                  <a:gamma/>
                  <a:shade val="46275"/>
                  <a:invGamma/>
                </a:schemeClr>
              </a:gs>
              <a:gs pos="5000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27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/>
              <a:t>3mn + 24n – 9m – 72 </a:t>
            </a:r>
            <a:endParaRPr lang="ru-RU"/>
          </a:p>
        </p:txBody>
      </p:sp>
      <p:sp>
        <p:nvSpPr>
          <p:cNvPr id="83990" name="Rectangle 22"/>
          <p:cNvSpPr>
            <a:spLocks noChangeArrowheads="1"/>
          </p:cNvSpPr>
          <p:nvPr/>
        </p:nvSpPr>
        <p:spPr bwMode="auto">
          <a:xfrm>
            <a:off x="5638800" y="4876800"/>
            <a:ext cx="2362200" cy="381000"/>
          </a:xfrm>
          <a:prstGeom prst="rect">
            <a:avLst/>
          </a:prstGeom>
          <a:gradFill rotWithShape="1">
            <a:gsLst>
              <a:gs pos="0">
                <a:schemeClr val="accent1">
                  <a:gamma/>
                  <a:shade val="46275"/>
                  <a:invGamma/>
                </a:schemeClr>
              </a:gs>
              <a:gs pos="5000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27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/>
              <a:t>m – 10m</a:t>
            </a:r>
            <a:r>
              <a:rPr lang="en-US">
                <a:cs typeface="Arial" charset="0"/>
              </a:rPr>
              <a:t>² + 25m³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0" y="304800"/>
            <a:ext cx="1447800" cy="407988"/>
          </a:xfrm>
        </p:spPr>
        <p:txBody>
          <a:bodyPr/>
          <a:lstStyle/>
          <a:p>
            <a:pPr eaLnBrk="1" hangingPunct="1"/>
            <a:endParaRPr lang="ru-RU" sz="1800" b="1" dirty="0" smtClean="0">
              <a:solidFill>
                <a:srgbClr val="E9731B"/>
              </a:solidFill>
              <a:latin typeface="Arial" charset="0"/>
            </a:endParaRPr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685800"/>
            <a:ext cx="7772400" cy="5445125"/>
          </a:xfrm>
        </p:spPr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34820" name="Oval 4"/>
          <p:cNvSpPr>
            <a:spLocks noChangeArrowheads="1"/>
          </p:cNvSpPr>
          <p:nvPr/>
        </p:nvSpPr>
        <p:spPr bwMode="auto">
          <a:xfrm>
            <a:off x="1143000" y="1371600"/>
            <a:ext cx="2057400" cy="3962400"/>
          </a:xfrm>
          <a:prstGeom prst="ellipse">
            <a:avLst/>
          </a:prstGeom>
          <a:gradFill rotWithShape="1">
            <a:gsLst>
              <a:gs pos="0">
                <a:srgbClr val="504F28"/>
              </a:gs>
              <a:gs pos="50000">
                <a:srgbClr val="ACAA56"/>
              </a:gs>
              <a:gs pos="100000">
                <a:srgbClr val="504F28"/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uk-UA">
                <a:solidFill>
                  <a:srgbClr val="FFFF00"/>
                </a:solidFill>
              </a:rPr>
              <a:t>Застосування</a:t>
            </a:r>
          </a:p>
          <a:p>
            <a:pPr algn="ctr"/>
            <a:r>
              <a:rPr lang="uk-UA">
                <a:solidFill>
                  <a:srgbClr val="FFFF00"/>
                </a:solidFill>
              </a:rPr>
              <a:t> формул </a:t>
            </a:r>
          </a:p>
          <a:p>
            <a:pPr algn="ctr"/>
            <a:r>
              <a:rPr lang="uk-UA">
                <a:solidFill>
                  <a:srgbClr val="FFFF00"/>
                </a:solidFill>
              </a:rPr>
              <a:t>скороченого </a:t>
            </a:r>
          </a:p>
          <a:p>
            <a:pPr algn="ctr"/>
            <a:r>
              <a:rPr lang="uk-UA">
                <a:solidFill>
                  <a:srgbClr val="FFFF00"/>
                </a:solidFill>
              </a:rPr>
              <a:t>множення</a:t>
            </a:r>
            <a:endParaRPr lang="ru-RU">
              <a:solidFill>
                <a:srgbClr val="FFFF00"/>
              </a:solidFill>
            </a:endParaRPr>
          </a:p>
        </p:txBody>
      </p:sp>
      <p:sp>
        <p:nvSpPr>
          <p:cNvPr id="94213" name="Rectangle 5"/>
          <p:cNvSpPr>
            <a:spLocks noChangeArrowheads="1"/>
          </p:cNvSpPr>
          <p:nvPr/>
        </p:nvSpPr>
        <p:spPr bwMode="auto">
          <a:xfrm>
            <a:off x="6400800" y="2895600"/>
            <a:ext cx="2286000" cy="1447800"/>
          </a:xfrm>
          <a:prstGeom prst="rect">
            <a:avLst/>
          </a:prstGeom>
          <a:gradFill rotWithShape="1">
            <a:gsLst>
              <a:gs pos="0">
                <a:schemeClr val="accent1">
                  <a:gamma/>
                  <a:shade val="46275"/>
                  <a:invGamma/>
                </a:schemeClr>
              </a:gs>
              <a:gs pos="5000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27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uk-UA" i="1" u="sng">
                <a:solidFill>
                  <a:srgbClr val="B8EA7C"/>
                </a:solidFill>
              </a:rPr>
              <a:t>Приклад.</a:t>
            </a:r>
          </a:p>
          <a:p>
            <a:pPr algn="ctr">
              <a:defRPr/>
            </a:pPr>
            <a:r>
              <a:rPr lang="uk-UA"/>
              <a:t> </a:t>
            </a:r>
            <a:r>
              <a:rPr lang="uk-UA" b="1" i="1"/>
              <a:t>Розв'яжіть</a:t>
            </a:r>
          </a:p>
          <a:p>
            <a:pPr algn="ctr">
              <a:defRPr/>
            </a:pPr>
            <a:r>
              <a:rPr lang="uk-UA" b="1" i="1"/>
              <a:t> рівняння </a:t>
            </a:r>
          </a:p>
          <a:p>
            <a:pPr algn="ctr">
              <a:defRPr/>
            </a:pPr>
            <a:r>
              <a:rPr lang="uk-UA" b="1" i="1"/>
              <a:t>х</a:t>
            </a:r>
            <a:r>
              <a:rPr lang="en-US" b="1" i="1">
                <a:cs typeface="Arial" charset="0"/>
              </a:rPr>
              <a:t>³</a:t>
            </a:r>
            <a:r>
              <a:rPr lang="uk-UA" b="1" i="1">
                <a:cs typeface="Arial" charset="0"/>
              </a:rPr>
              <a:t> - 12х</a:t>
            </a:r>
            <a:r>
              <a:rPr lang="en-US" b="1" i="1">
                <a:cs typeface="Arial" charset="0"/>
              </a:rPr>
              <a:t>²</a:t>
            </a:r>
            <a:r>
              <a:rPr lang="uk-UA" b="1" i="1">
                <a:cs typeface="Arial" charset="0"/>
              </a:rPr>
              <a:t> + 36х = 0.</a:t>
            </a:r>
            <a:endParaRPr lang="en-US" b="1" i="1">
              <a:cs typeface="Arial" charset="0"/>
            </a:endParaRPr>
          </a:p>
        </p:txBody>
      </p:sp>
      <p:sp>
        <p:nvSpPr>
          <p:cNvPr id="34822" name="Rectangle 6"/>
          <p:cNvSpPr>
            <a:spLocks noChangeArrowheads="1"/>
          </p:cNvSpPr>
          <p:nvPr/>
        </p:nvSpPr>
        <p:spPr bwMode="auto">
          <a:xfrm>
            <a:off x="3657600" y="2895600"/>
            <a:ext cx="2667000" cy="1447800"/>
          </a:xfrm>
          <a:prstGeom prst="rect">
            <a:avLst/>
          </a:prstGeom>
          <a:gradFill rotWithShape="1">
            <a:gsLst>
              <a:gs pos="0">
                <a:srgbClr val="767647"/>
              </a:gs>
              <a:gs pos="50000">
                <a:srgbClr val="FFFF99"/>
              </a:gs>
              <a:gs pos="100000">
                <a:srgbClr val="767647"/>
              </a:gs>
            </a:gsLst>
            <a:lin ang="27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uk-UA" sz="2400"/>
              <a:t>Розв'язування</a:t>
            </a:r>
          </a:p>
          <a:p>
            <a:pPr algn="ctr"/>
            <a:r>
              <a:rPr lang="uk-UA" sz="2400"/>
              <a:t> рівнянь</a:t>
            </a:r>
            <a:endParaRPr lang="ru-RU" sz="2400"/>
          </a:p>
        </p:txBody>
      </p:sp>
      <p:sp>
        <p:nvSpPr>
          <p:cNvPr id="34823" name="Rectangle 7"/>
          <p:cNvSpPr>
            <a:spLocks noChangeArrowheads="1"/>
          </p:cNvSpPr>
          <p:nvPr/>
        </p:nvSpPr>
        <p:spPr bwMode="auto">
          <a:xfrm>
            <a:off x="3657600" y="533400"/>
            <a:ext cx="2667000" cy="1981200"/>
          </a:xfrm>
          <a:prstGeom prst="rect">
            <a:avLst/>
          </a:prstGeom>
          <a:gradFill rotWithShape="1">
            <a:gsLst>
              <a:gs pos="0">
                <a:srgbClr val="767647"/>
              </a:gs>
              <a:gs pos="50000">
                <a:srgbClr val="FFFF99"/>
              </a:gs>
              <a:gs pos="100000">
                <a:srgbClr val="767647"/>
              </a:gs>
            </a:gsLst>
            <a:lin ang="27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uk-UA" sz="2000"/>
              <a:t>Спрощення виразу</a:t>
            </a:r>
          </a:p>
          <a:p>
            <a:pPr algn="ctr"/>
            <a:r>
              <a:rPr lang="uk-UA" sz="2000"/>
              <a:t> й обчислення його </a:t>
            </a:r>
          </a:p>
          <a:p>
            <a:pPr algn="ctr"/>
            <a:r>
              <a:rPr lang="uk-UA" sz="2000"/>
              <a:t>значення при заданих</a:t>
            </a:r>
          </a:p>
          <a:p>
            <a:pPr algn="ctr"/>
            <a:r>
              <a:rPr lang="uk-UA" sz="2000"/>
              <a:t> значеннях змінних</a:t>
            </a:r>
            <a:endParaRPr lang="ru-RU" sz="2000"/>
          </a:p>
        </p:txBody>
      </p:sp>
      <p:sp>
        <p:nvSpPr>
          <p:cNvPr id="34824" name="Rectangle 8"/>
          <p:cNvSpPr>
            <a:spLocks noChangeArrowheads="1"/>
          </p:cNvSpPr>
          <p:nvPr/>
        </p:nvSpPr>
        <p:spPr bwMode="auto">
          <a:xfrm>
            <a:off x="3657600" y="4800600"/>
            <a:ext cx="2667000" cy="1371600"/>
          </a:xfrm>
          <a:prstGeom prst="rect">
            <a:avLst/>
          </a:prstGeom>
          <a:gradFill rotWithShape="1">
            <a:gsLst>
              <a:gs pos="0">
                <a:srgbClr val="767647"/>
              </a:gs>
              <a:gs pos="50000">
                <a:srgbClr val="FFFF99"/>
              </a:gs>
              <a:gs pos="100000">
                <a:srgbClr val="767647"/>
              </a:gs>
            </a:gsLst>
            <a:lin ang="27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uk-UA" sz="2000"/>
              <a:t>Доведення</a:t>
            </a:r>
          </a:p>
          <a:p>
            <a:pPr algn="ctr"/>
            <a:r>
              <a:rPr lang="uk-UA" sz="2000"/>
              <a:t> подільності</a:t>
            </a:r>
            <a:endParaRPr lang="ru-RU" sz="2000"/>
          </a:p>
        </p:txBody>
      </p:sp>
      <p:sp>
        <p:nvSpPr>
          <p:cNvPr id="94217" name="Rectangle 9"/>
          <p:cNvSpPr>
            <a:spLocks noChangeArrowheads="1"/>
          </p:cNvSpPr>
          <p:nvPr/>
        </p:nvSpPr>
        <p:spPr bwMode="auto">
          <a:xfrm>
            <a:off x="6400800" y="4800600"/>
            <a:ext cx="2286000" cy="1371600"/>
          </a:xfrm>
          <a:prstGeom prst="rect">
            <a:avLst/>
          </a:prstGeom>
          <a:gradFill rotWithShape="1">
            <a:gsLst>
              <a:gs pos="0">
                <a:schemeClr val="accent1">
                  <a:gamma/>
                  <a:shade val="46275"/>
                  <a:invGamma/>
                </a:schemeClr>
              </a:gs>
              <a:gs pos="5000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27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uk-UA" i="1" u="sng">
                <a:solidFill>
                  <a:srgbClr val="B8EA7C"/>
                </a:solidFill>
              </a:rPr>
              <a:t>Приклад. </a:t>
            </a:r>
          </a:p>
          <a:p>
            <a:pPr algn="ctr">
              <a:defRPr/>
            </a:pPr>
            <a:r>
              <a:rPr lang="uk-UA" b="1" i="1"/>
              <a:t>Доведіть,</a:t>
            </a:r>
          </a:p>
          <a:p>
            <a:pPr algn="ctr">
              <a:defRPr/>
            </a:pPr>
            <a:r>
              <a:rPr lang="uk-UA" b="1" i="1"/>
              <a:t> що 13</a:t>
            </a:r>
            <a:r>
              <a:rPr lang="uk-UA" b="1" i="1" baseline="30000"/>
              <a:t>6</a:t>
            </a:r>
            <a:r>
              <a:rPr lang="uk-UA" b="1" i="1"/>
              <a:t> + 1 </a:t>
            </a:r>
          </a:p>
          <a:p>
            <a:pPr algn="ctr">
              <a:defRPr/>
            </a:pPr>
            <a:r>
              <a:rPr lang="uk-UA" b="1" i="1"/>
              <a:t>ділиться на 17.</a:t>
            </a:r>
            <a:endParaRPr lang="ru-RU" b="1" i="1"/>
          </a:p>
        </p:txBody>
      </p:sp>
      <p:sp>
        <p:nvSpPr>
          <p:cNvPr id="94218" name="Rectangle 10"/>
          <p:cNvSpPr>
            <a:spLocks noChangeArrowheads="1"/>
          </p:cNvSpPr>
          <p:nvPr/>
        </p:nvSpPr>
        <p:spPr bwMode="auto">
          <a:xfrm>
            <a:off x="6400800" y="533400"/>
            <a:ext cx="2286000" cy="1981200"/>
          </a:xfrm>
          <a:prstGeom prst="rect">
            <a:avLst/>
          </a:prstGeom>
          <a:gradFill rotWithShape="1">
            <a:gsLst>
              <a:gs pos="0">
                <a:schemeClr val="accent1">
                  <a:gamma/>
                  <a:shade val="46275"/>
                  <a:invGamma/>
                </a:schemeClr>
              </a:gs>
              <a:gs pos="5000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27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uk-UA" i="1" u="sng">
                <a:solidFill>
                  <a:srgbClr val="B8EA7C"/>
                </a:solidFill>
              </a:rPr>
              <a:t>Приклад.</a:t>
            </a:r>
          </a:p>
          <a:p>
            <a:pPr algn="ctr">
              <a:defRPr/>
            </a:pPr>
            <a:r>
              <a:rPr lang="uk-UA"/>
              <a:t> </a:t>
            </a:r>
            <a:r>
              <a:rPr lang="uk-UA" b="1" i="1"/>
              <a:t>Знайдіть</a:t>
            </a:r>
          </a:p>
          <a:p>
            <a:pPr algn="ctr">
              <a:defRPr/>
            </a:pPr>
            <a:r>
              <a:rPr lang="uk-UA" b="1" i="1"/>
              <a:t> значення виразу </a:t>
            </a:r>
          </a:p>
          <a:p>
            <a:pPr algn="ctr">
              <a:defRPr/>
            </a:pPr>
            <a:r>
              <a:rPr lang="uk-UA" b="1" i="1"/>
              <a:t>(3х+5)</a:t>
            </a:r>
            <a:r>
              <a:rPr lang="en-US" b="1" i="1">
                <a:cs typeface="Arial" charset="0"/>
              </a:rPr>
              <a:t>²</a:t>
            </a:r>
            <a:r>
              <a:rPr lang="uk-UA" b="1" i="1">
                <a:cs typeface="Arial" charset="0"/>
              </a:rPr>
              <a:t> - 9х</a:t>
            </a:r>
            <a:r>
              <a:rPr lang="en-US" b="1" i="1">
                <a:cs typeface="Arial" charset="0"/>
              </a:rPr>
              <a:t>²</a:t>
            </a:r>
            <a:r>
              <a:rPr lang="uk-UA" b="1" i="1">
                <a:cs typeface="Arial" charset="0"/>
              </a:rPr>
              <a:t>, </a:t>
            </a:r>
          </a:p>
          <a:p>
            <a:pPr algn="ctr">
              <a:defRPr/>
            </a:pPr>
            <a:r>
              <a:rPr lang="uk-UA" b="1" i="1">
                <a:cs typeface="Arial" charset="0"/>
              </a:rPr>
              <a:t>якщо х = -0,35.</a:t>
            </a:r>
            <a:endParaRPr lang="en-US" b="1" i="1">
              <a:cs typeface="Arial" charset="0"/>
            </a:endParaRPr>
          </a:p>
        </p:txBody>
      </p:sp>
      <p:sp>
        <p:nvSpPr>
          <p:cNvPr id="34827" name="Line 18"/>
          <p:cNvSpPr>
            <a:spLocks noChangeShapeType="1"/>
          </p:cNvSpPr>
          <p:nvPr/>
        </p:nvSpPr>
        <p:spPr bwMode="auto">
          <a:xfrm>
            <a:off x="3200400" y="3581400"/>
            <a:ext cx="457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34828" name="Line 19"/>
          <p:cNvSpPr>
            <a:spLocks noChangeShapeType="1"/>
          </p:cNvSpPr>
          <p:nvPr/>
        </p:nvSpPr>
        <p:spPr bwMode="auto">
          <a:xfrm flipV="1">
            <a:off x="3048000" y="1524000"/>
            <a:ext cx="609600" cy="990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34829" name="Line 20"/>
          <p:cNvSpPr>
            <a:spLocks noChangeShapeType="1"/>
          </p:cNvSpPr>
          <p:nvPr/>
        </p:nvSpPr>
        <p:spPr bwMode="auto">
          <a:xfrm>
            <a:off x="2971800" y="4724400"/>
            <a:ext cx="685800" cy="762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77813"/>
            <a:ext cx="8001000" cy="1143000"/>
          </a:xfrm>
        </p:spPr>
        <p:txBody>
          <a:bodyPr/>
          <a:lstStyle/>
          <a:p>
            <a:pPr eaLnBrk="1" hangingPunct="1"/>
            <a:r>
              <a:rPr lang="uk-UA" sz="3200" dirty="0" smtClean="0">
                <a:solidFill>
                  <a:srgbClr val="9900FF"/>
                </a:solidFill>
              </a:rPr>
              <a:t>Тест</a:t>
            </a:r>
            <a:r>
              <a:rPr lang="en-US" sz="3200" dirty="0" smtClean="0">
                <a:solidFill>
                  <a:srgbClr val="9900FF"/>
                </a:solidFill>
              </a:rPr>
              <a:t> 2</a:t>
            </a:r>
            <a:r>
              <a:rPr lang="uk-UA" sz="3200" dirty="0" smtClean="0">
                <a:solidFill>
                  <a:srgbClr val="9900FF"/>
                </a:solidFill>
              </a:rPr>
              <a:t> </a:t>
            </a:r>
            <a:r>
              <a:rPr lang="uk-UA" sz="3800" dirty="0" smtClean="0"/>
              <a:t> </a:t>
            </a:r>
            <a:r>
              <a:rPr lang="uk-UA" sz="3200" b="1" dirty="0" smtClean="0">
                <a:solidFill>
                  <a:srgbClr val="FFFF00"/>
                </a:solidFill>
              </a:rPr>
              <a:t>“ Формули скороченого множення. </a:t>
            </a:r>
            <a:br>
              <a:rPr lang="uk-UA" sz="3200" b="1" dirty="0" smtClean="0">
                <a:solidFill>
                  <a:srgbClr val="FFFF00"/>
                </a:solidFill>
              </a:rPr>
            </a:br>
            <a:r>
              <a:rPr lang="uk-UA" sz="3200" b="1" dirty="0" smtClean="0">
                <a:solidFill>
                  <a:srgbClr val="FFFF00"/>
                </a:solidFill>
              </a:rPr>
              <a:t>               Розкладання на </a:t>
            </a:r>
            <a:r>
              <a:rPr lang="uk-UA" sz="3200" b="1" dirty="0" err="1" smtClean="0">
                <a:solidFill>
                  <a:srgbClr val="FFFF00"/>
                </a:solidFill>
              </a:rPr>
              <a:t>множники.”</a:t>
            </a:r>
            <a:endParaRPr lang="ru-RU" sz="3200" b="1" dirty="0" smtClean="0">
              <a:solidFill>
                <a:srgbClr val="FFFF00"/>
              </a:solidFill>
            </a:endParaRPr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600200"/>
            <a:ext cx="8458200" cy="510540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sz="1600" b="1" smtClean="0"/>
              <a:t>1.     a</a:t>
            </a:r>
            <a:r>
              <a:rPr lang="en-US" sz="1600" b="1" smtClean="0">
                <a:cs typeface="Arial" charset="0"/>
              </a:rPr>
              <a:t>² - 169 = …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1400" smtClean="0">
                <a:cs typeface="Arial" charset="0"/>
              </a:rPr>
              <a:t>                           a) (13 – a)(13 + a);      </a:t>
            </a:r>
            <a:r>
              <a:rPr lang="uk-UA" sz="1400" smtClean="0">
                <a:cs typeface="Arial" charset="0"/>
              </a:rPr>
              <a:t>б</a:t>
            </a:r>
            <a:r>
              <a:rPr lang="en-US" sz="1400" smtClean="0">
                <a:cs typeface="Arial" charset="0"/>
              </a:rPr>
              <a:t>) (a – 13)(a + 13);       </a:t>
            </a:r>
            <a:r>
              <a:rPr lang="uk-UA" sz="1400" smtClean="0">
                <a:cs typeface="Arial" charset="0"/>
              </a:rPr>
              <a:t> в</a:t>
            </a:r>
            <a:r>
              <a:rPr lang="en-US" sz="1400" smtClean="0">
                <a:cs typeface="Arial" charset="0"/>
              </a:rPr>
              <a:t>) (a – 13)(a – 13);</a:t>
            </a:r>
            <a:r>
              <a:rPr lang="uk-UA" sz="1400" smtClean="0">
                <a:cs typeface="Arial" charset="0"/>
              </a:rPr>
              <a:t> </a:t>
            </a:r>
            <a:r>
              <a:rPr lang="en-US" sz="1400" smtClean="0">
                <a:cs typeface="Arial" charset="0"/>
              </a:rPr>
              <a:t>        </a:t>
            </a:r>
            <a:r>
              <a:rPr lang="uk-UA" sz="1400" smtClean="0">
                <a:cs typeface="Arial" charset="0"/>
              </a:rPr>
              <a:t>г</a:t>
            </a:r>
            <a:r>
              <a:rPr lang="en-US" sz="1400" smtClean="0">
                <a:cs typeface="Arial" charset="0"/>
              </a:rPr>
              <a:t>) a(a – 169).</a:t>
            </a:r>
          </a:p>
          <a:p>
            <a:pPr eaLnBrk="1" hangingPunct="1">
              <a:lnSpc>
                <a:spcPct val="80000"/>
              </a:lnSpc>
            </a:pPr>
            <a:r>
              <a:rPr lang="en-US" sz="1600" b="1" smtClean="0"/>
              <a:t>2.     </a:t>
            </a:r>
            <a:r>
              <a:rPr lang="uk-UA" sz="1600" b="1" smtClean="0"/>
              <a:t>Якщо </a:t>
            </a:r>
            <a:r>
              <a:rPr lang="en-US" sz="1600" b="1" smtClean="0"/>
              <a:t>a&gt;0, b&gt;0</a:t>
            </a:r>
            <a:r>
              <a:rPr lang="uk-UA" sz="1600" b="1" smtClean="0"/>
              <a:t> </a:t>
            </a:r>
            <a:r>
              <a:rPr lang="en-US" sz="1600" b="1" smtClean="0"/>
              <a:t> </a:t>
            </a:r>
            <a:r>
              <a:rPr lang="uk-UA" sz="1600" b="1" smtClean="0"/>
              <a:t>і</a:t>
            </a:r>
            <a:r>
              <a:rPr lang="en-US" sz="1600" b="1" smtClean="0"/>
              <a:t> a</a:t>
            </a:r>
            <a:r>
              <a:rPr lang="en-US" sz="1600" b="1" smtClean="0">
                <a:cs typeface="Arial" charset="0"/>
              </a:rPr>
              <a:t>² + 2ab + b² = 49</a:t>
            </a:r>
            <a:r>
              <a:rPr lang="uk-UA" sz="1600" b="1" smtClean="0">
                <a:cs typeface="Arial" charset="0"/>
              </a:rPr>
              <a:t>, то</a:t>
            </a:r>
            <a:r>
              <a:rPr lang="en-US" sz="1600" b="1" smtClean="0">
                <a:cs typeface="Arial" charset="0"/>
              </a:rPr>
              <a:t>  a + b = …</a:t>
            </a:r>
            <a:endParaRPr lang="uk-UA" sz="1600" b="1" smtClean="0">
              <a:cs typeface="Arial" charset="0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1400" smtClean="0">
                <a:cs typeface="Arial" charset="0"/>
              </a:rPr>
              <a:t>                           a) -7;                            </a:t>
            </a:r>
            <a:r>
              <a:rPr lang="uk-UA" sz="1400" smtClean="0">
                <a:cs typeface="Arial" charset="0"/>
              </a:rPr>
              <a:t>б</a:t>
            </a:r>
            <a:r>
              <a:rPr lang="en-US" sz="1400" smtClean="0">
                <a:cs typeface="Arial" charset="0"/>
              </a:rPr>
              <a:t>) 2401;                        </a:t>
            </a:r>
            <a:r>
              <a:rPr lang="uk-UA" sz="1400" smtClean="0">
                <a:cs typeface="Arial" charset="0"/>
              </a:rPr>
              <a:t> в</a:t>
            </a:r>
            <a:r>
              <a:rPr lang="en-US" sz="1400" smtClean="0">
                <a:cs typeface="Arial" charset="0"/>
              </a:rPr>
              <a:t>) 9;                               </a:t>
            </a:r>
            <a:r>
              <a:rPr lang="uk-UA" sz="1400" smtClean="0">
                <a:cs typeface="Arial" charset="0"/>
              </a:rPr>
              <a:t> г</a:t>
            </a:r>
            <a:r>
              <a:rPr lang="en-US" sz="1400" smtClean="0">
                <a:cs typeface="Arial" charset="0"/>
              </a:rPr>
              <a:t>) 7.</a:t>
            </a:r>
          </a:p>
          <a:p>
            <a:pPr eaLnBrk="1" hangingPunct="1">
              <a:lnSpc>
                <a:spcPct val="80000"/>
              </a:lnSpc>
            </a:pPr>
            <a:r>
              <a:rPr lang="en-US" sz="1600" b="1" smtClean="0"/>
              <a:t>3.     a</a:t>
            </a:r>
            <a:r>
              <a:rPr lang="en-US" sz="1600" b="1" smtClean="0">
                <a:cs typeface="Arial" charset="0"/>
              </a:rPr>
              <a:t>² - 18a + 81 = …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1400" smtClean="0">
                <a:cs typeface="Arial" charset="0"/>
              </a:rPr>
              <a:t>                           a) (a - 3)²;                    </a:t>
            </a:r>
            <a:r>
              <a:rPr lang="uk-UA" sz="1400" smtClean="0">
                <a:cs typeface="Arial" charset="0"/>
              </a:rPr>
              <a:t>б</a:t>
            </a:r>
            <a:r>
              <a:rPr lang="en-US" sz="1400" smtClean="0">
                <a:cs typeface="Arial" charset="0"/>
              </a:rPr>
              <a:t>) a – 9;                        </a:t>
            </a:r>
            <a:r>
              <a:rPr lang="uk-UA" sz="1400" smtClean="0">
                <a:cs typeface="Arial" charset="0"/>
              </a:rPr>
              <a:t> в</a:t>
            </a:r>
            <a:r>
              <a:rPr lang="en-US" sz="1400" smtClean="0">
                <a:cs typeface="Arial" charset="0"/>
              </a:rPr>
              <a:t>) (a – 9)²;                     </a:t>
            </a:r>
            <a:r>
              <a:rPr lang="uk-UA" sz="1400" smtClean="0">
                <a:cs typeface="Arial" charset="0"/>
              </a:rPr>
              <a:t> г</a:t>
            </a:r>
            <a:r>
              <a:rPr lang="en-US" sz="1400" smtClean="0">
                <a:cs typeface="Arial" charset="0"/>
              </a:rPr>
              <a:t>) (a – 9)(a + 9).</a:t>
            </a:r>
            <a:endParaRPr lang="en-US" sz="1400" smtClean="0"/>
          </a:p>
          <a:p>
            <a:pPr eaLnBrk="1" hangingPunct="1">
              <a:lnSpc>
                <a:spcPct val="80000"/>
              </a:lnSpc>
            </a:pPr>
            <a:r>
              <a:rPr lang="en-US" sz="1600" b="1" smtClean="0"/>
              <a:t>4.     a</a:t>
            </a:r>
            <a:r>
              <a:rPr lang="en-US" sz="1600" b="1" smtClean="0">
                <a:cs typeface="Arial" charset="0"/>
              </a:rPr>
              <a:t>³ + 125 = …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1400" smtClean="0">
                <a:cs typeface="Arial" charset="0"/>
              </a:rPr>
              <a:t>                           a) (a – 5)(a² + 5a + 25);                           </a:t>
            </a:r>
            <a:r>
              <a:rPr lang="uk-UA" sz="1400" smtClean="0">
                <a:cs typeface="Arial" charset="0"/>
              </a:rPr>
              <a:t>б</a:t>
            </a:r>
            <a:r>
              <a:rPr lang="en-US" sz="1400" smtClean="0">
                <a:cs typeface="Arial" charset="0"/>
              </a:rPr>
              <a:t>) (a + 5)(a² - 5a + 25);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1400" smtClean="0">
                <a:cs typeface="Arial" charset="0"/>
              </a:rPr>
              <a:t>                          </a:t>
            </a:r>
            <a:r>
              <a:rPr lang="uk-UA" sz="1400" smtClean="0">
                <a:cs typeface="Arial" charset="0"/>
              </a:rPr>
              <a:t> в</a:t>
            </a:r>
            <a:r>
              <a:rPr lang="en-US" sz="1400" smtClean="0">
                <a:cs typeface="Arial" charset="0"/>
              </a:rPr>
              <a:t>) (a + 5)(a² - 10a + 25);</a:t>
            </a:r>
            <a:r>
              <a:rPr lang="uk-UA" sz="1400" smtClean="0">
                <a:cs typeface="Arial" charset="0"/>
              </a:rPr>
              <a:t> </a:t>
            </a:r>
            <a:r>
              <a:rPr lang="en-US" sz="1400" smtClean="0">
                <a:cs typeface="Arial" charset="0"/>
              </a:rPr>
              <a:t>                         </a:t>
            </a:r>
            <a:r>
              <a:rPr lang="uk-UA" sz="1400" smtClean="0">
                <a:cs typeface="Arial" charset="0"/>
              </a:rPr>
              <a:t>г</a:t>
            </a:r>
            <a:r>
              <a:rPr lang="en-US" sz="1400" smtClean="0">
                <a:cs typeface="Arial" charset="0"/>
              </a:rPr>
              <a:t>) (a + 5)(a - 25); </a:t>
            </a:r>
          </a:p>
          <a:p>
            <a:pPr eaLnBrk="1" hangingPunct="1">
              <a:lnSpc>
                <a:spcPct val="80000"/>
              </a:lnSpc>
            </a:pPr>
            <a:r>
              <a:rPr lang="en-US" sz="1600" b="1" smtClean="0"/>
              <a:t>5.     a</a:t>
            </a:r>
            <a:r>
              <a:rPr lang="en-US" sz="1600" b="1" baseline="30000" smtClean="0"/>
              <a:t>10 </a:t>
            </a:r>
            <a:r>
              <a:rPr lang="en-US" sz="1600" b="1" smtClean="0"/>
              <a:t>- a</a:t>
            </a:r>
            <a:r>
              <a:rPr lang="en-US" sz="1600" b="1" baseline="30000" smtClean="0"/>
              <a:t>8 </a:t>
            </a:r>
            <a:r>
              <a:rPr lang="en-US" sz="1600" b="1" smtClean="0"/>
              <a:t>= …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1400" smtClean="0">
                <a:cs typeface="Arial" charset="0"/>
              </a:rPr>
              <a:t>                           a) </a:t>
            </a:r>
            <a:r>
              <a:rPr lang="en-US" sz="1400" smtClean="0"/>
              <a:t>a</a:t>
            </a:r>
            <a:r>
              <a:rPr lang="en-US" sz="1400" baseline="30000" smtClean="0"/>
              <a:t>8</a:t>
            </a:r>
            <a:r>
              <a:rPr lang="en-US" sz="1400" smtClean="0">
                <a:cs typeface="Arial" charset="0"/>
              </a:rPr>
              <a:t>(a + 1)(a – 1);      </a:t>
            </a:r>
            <a:r>
              <a:rPr lang="uk-UA" sz="1400" smtClean="0">
                <a:cs typeface="Arial" charset="0"/>
              </a:rPr>
              <a:t>б</a:t>
            </a:r>
            <a:r>
              <a:rPr lang="en-US" sz="1400" smtClean="0">
                <a:cs typeface="Arial" charset="0"/>
              </a:rPr>
              <a:t>) </a:t>
            </a:r>
            <a:r>
              <a:rPr lang="en-US" sz="1400" smtClean="0"/>
              <a:t>a</a:t>
            </a:r>
            <a:r>
              <a:rPr lang="en-US" sz="1400" baseline="30000" smtClean="0"/>
              <a:t>8</a:t>
            </a:r>
            <a:r>
              <a:rPr lang="en-US" sz="1400" smtClean="0"/>
              <a:t>(</a:t>
            </a:r>
            <a:r>
              <a:rPr lang="en-US" sz="1400" smtClean="0">
                <a:cs typeface="Arial" charset="0"/>
              </a:rPr>
              <a:t>a – 1);                   </a:t>
            </a:r>
            <a:r>
              <a:rPr lang="uk-UA" sz="1400" smtClean="0">
                <a:cs typeface="Arial" charset="0"/>
              </a:rPr>
              <a:t> в</a:t>
            </a:r>
            <a:r>
              <a:rPr lang="en-US" sz="1400" smtClean="0">
                <a:cs typeface="Arial" charset="0"/>
              </a:rPr>
              <a:t>) </a:t>
            </a:r>
            <a:r>
              <a:rPr lang="en-US" sz="1400" smtClean="0"/>
              <a:t>a</a:t>
            </a:r>
            <a:r>
              <a:rPr lang="en-US" sz="1400" baseline="30000" smtClean="0"/>
              <a:t>8</a:t>
            </a:r>
            <a:r>
              <a:rPr lang="en-US" sz="1400" smtClean="0">
                <a:cs typeface="Arial" charset="0"/>
              </a:rPr>
              <a:t>(a +1); </a:t>
            </a:r>
            <a:r>
              <a:rPr lang="uk-UA" sz="1400" smtClean="0">
                <a:cs typeface="Arial" charset="0"/>
              </a:rPr>
              <a:t> </a:t>
            </a:r>
            <a:r>
              <a:rPr lang="en-US" sz="1400" smtClean="0">
                <a:cs typeface="Arial" charset="0"/>
              </a:rPr>
              <a:t>                   </a:t>
            </a:r>
            <a:r>
              <a:rPr lang="uk-UA" sz="1400" smtClean="0">
                <a:cs typeface="Arial" charset="0"/>
              </a:rPr>
              <a:t>г</a:t>
            </a:r>
            <a:r>
              <a:rPr lang="en-US" sz="1400" smtClean="0">
                <a:cs typeface="Arial" charset="0"/>
              </a:rPr>
              <a:t>) </a:t>
            </a:r>
            <a:r>
              <a:rPr lang="en-US" sz="1400" smtClean="0"/>
              <a:t>a</a:t>
            </a:r>
            <a:r>
              <a:rPr lang="en-US" sz="1400" baseline="30000" smtClean="0"/>
              <a:t>8</a:t>
            </a:r>
            <a:r>
              <a:rPr lang="en-US" sz="1400" smtClean="0">
                <a:cs typeface="Arial" charset="0"/>
              </a:rPr>
              <a:t>(a + 1)².</a:t>
            </a:r>
            <a:endParaRPr lang="en-US" sz="1400" baseline="30000" smtClean="0"/>
          </a:p>
          <a:p>
            <a:pPr eaLnBrk="1" hangingPunct="1">
              <a:lnSpc>
                <a:spcPct val="80000"/>
              </a:lnSpc>
            </a:pPr>
            <a:r>
              <a:rPr lang="en-US" sz="1600" b="1" smtClean="0"/>
              <a:t>6.      64a</a:t>
            </a:r>
            <a:r>
              <a:rPr lang="en-US" sz="1600" b="1" baseline="30000" smtClean="0"/>
              <a:t>30  </a:t>
            </a:r>
            <a:r>
              <a:rPr lang="en-US" sz="1600" b="1" smtClean="0"/>
              <a:t>- 80a</a:t>
            </a:r>
            <a:r>
              <a:rPr lang="en-US" sz="1600" b="1" baseline="30000" smtClean="0"/>
              <a:t>15</a:t>
            </a:r>
            <a:r>
              <a:rPr lang="en-US" sz="1600" b="1" smtClean="0"/>
              <a:t>b</a:t>
            </a:r>
            <a:r>
              <a:rPr lang="en-US" sz="1600" b="1" baseline="30000" smtClean="0"/>
              <a:t> 16  </a:t>
            </a:r>
            <a:r>
              <a:rPr lang="en-US" sz="1600" b="1" smtClean="0"/>
              <a:t>+ 25b</a:t>
            </a:r>
            <a:r>
              <a:rPr lang="en-US" sz="1600" b="1" baseline="30000" smtClean="0"/>
              <a:t>32 </a:t>
            </a:r>
            <a:r>
              <a:rPr lang="en-US" sz="1600" b="1" smtClean="0"/>
              <a:t>= …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1400" smtClean="0">
                <a:cs typeface="Arial" charset="0"/>
              </a:rPr>
              <a:t>                           a) (8a</a:t>
            </a:r>
            <a:r>
              <a:rPr lang="en-US" sz="1400" baseline="30000" smtClean="0">
                <a:cs typeface="Arial" charset="0"/>
              </a:rPr>
              <a:t>15 </a:t>
            </a:r>
            <a:r>
              <a:rPr lang="en-US" sz="1400" smtClean="0">
                <a:cs typeface="Arial" charset="0"/>
              </a:rPr>
              <a:t>– 5b</a:t>
            </a:r>
            <a:r>
              <a:rPr lang="en-US" sz="1400" baseline="30000" smtClean="0">
                <a:cs typeface="Arial" charset="0"/>
              </a:rPr>
              <a:t>30</a:t>
            </a:r>
            <a:r>
              <a:rPr lang="en-US" sz="1400" smtClean="0">
                <a:cs typeface="Arial" charset="0"/>
              </a:rPr>
              <a:t>)</a:t>
            </a:r>
            <a:r>
              <a:rPr lang="en-US" sz="1400" baseline="30000" smtClean="0">
                <a:cs typeface="Arial" charset="0"/>
              </a:rPr>
              <a:t> 2</a:t>
            </a:r>
            <a:r>
              <a:rPr lang="en-US" sz="1400" smtClean="0">
                <a:cs typeface="Arial" charset="0"/>
              </a:rPr>
              <a:t>;         </a:t>
            </a:r>
            <a:r>
              <a:rPr lang="uk-UA" sz="1400" smtClean="0">
                <a:cs typeface="Arial" charset="0"/>
              </a:rPr>
              <a:t>б</a:t>
            </a:r>
            <a:r>
              <a:rPr lang="en-US" sz="1400" smtClean="0">
                <a:cs typeface="Arial" charset="0"/>
              </a:rPr>
              <a:t>) (4a</a:t>
            </a:r>
            <a:r>
              <a:rPr lang="en-US" sz="1400" baseline="30000" smtClean="0">
                <a:cs typeface="Arial" charset="0"/>
              </a:rPr>
              <a:t>15 </a:t>
            </a:r>
            <a:r>
              <a:rPr lang="en-US" sz="1400" smtClean="0">
                <a:cs typeface="Arial" charset="0"/>
              </a:rPr>
              <a:t>– 5b</a:t>
            </a:r>
            <a:r>
              <a:rPr lang="en-US" sz="1400" baseline="30000" smtClean="0">
                <a:cs typeface="Arial" charset="0"/>
              </a:rPr>
              <a:t>16</a:t>
            </a:r>
            <a:r>
              <a:rPr lang="en-US" sz="1400" smtClean="0">
                <a:cs typeface="Arial" charset="0"/>
              </a:rPr>
              <a:t>)</a:t>
            </a:r>
            <a:r>
              <a:rPr lang="en-US" sz="1400" baseline="30000" smtClean="0">
                <a:cs typeface="Arial" charset="0"/>
              </a:rPr>
              <a:t> 2</a:t>
            </a:r>
            <a:r>
              <a:rPr lang="en-US" sz="1400" smtClean="0">
                <a:cs typeface="Arial" charset="0"/>
              </a:rPr>
              <a:t>;           </a:t>
            </a:r>
            <a:r>
              <a:rPr lang="uk-UA" sz="1400" smtClean="0">
                <a:cs typeface="Arial" charset="0"/>
              </a:rPr>
              <a:t> в</a:t>
            </a:r>
            <a:r>
              <a:rPr lang="en-US" sz="1400" smtClean="0">
                <a:cs typeface="Arial" charset="0"/>
              </a:rPr>
              <a:t>) (8a</a:t>
            </a:r>
            <a:r>
              <a:rPr lang="en-US" sz="1400" baseline="30000" smtClean="0">
                <a:cs typeface="Arial" charset="0"/>
              </a:rPr>
              <a:t>28 </a:t>
            </a:r>
            <a:r>
              <a:rPr lang="en-US" sz="1400" smtClean="0">
                <a:cs typeface="Arial" charset="0"/>
              </a:rPr>
              <a:t>– 5b</a:t>
            </a:r>
            <a:r>
              <a:rPr lang="en-US" sz="1400" baseline="30000" smtClean="0">
                <a:cs typeface="Arial" charset="0"/>
              </a:rPr>
              <a:t>30</a:t>
            </a:r>
            <a:r>
              <a:rPr lang="en-US" sz="1400" smtClean="0">
                <a:cs typeface="Arial" charset="0"/>
              </a:rPr>
              <a:t>)</a:t>
            </a:r>
            <a:r>
              <a:rPr lang="en-US" sz="1400" baseline="30000" smtClean="0">
                <a:cs typeface="Arial" charset="0"/>
              </a:rPr>
              <a:t> 2</a:t>
            </a:r>
            <a:r>
              <a:rPr lang="en-US" sz="1400" smtClean="0">
                <a:cs typeface="Arial" charset="0"/>
              </a:rPr>
              <a:t>;            </a:t>
            </a:r>
            <a:r>
              <a:rPr lang="uk-UA" sz="1400" smtClean="0">
                <a:cs typeface="Arial" charset="0"/>
              </a:rPr>
              <a:t> г</a:t>
            </a:r>
            <a:r>
              <a:rPr lang="en-US" sz="1400" smtClean="0">
                <a:cs typeface="Arial" charset="0"/>
              </a:rPr>
              <a:t>) (8a</a:t>
            </a:r>
            <a:r>
              <a:rPr lang="en-US" sz="1400" baseline="30000" smtClean="0">
                <a:cs typeface="Arial" charset="0"/>
              </a:rPr>
              <a:t>15 </a:t>
            </a:r>
            <a:r>
              <a:rPr lang="en-US" sz="1400" smtClean="0">
                <a:cs typeface="Arial" charset="0"/>
              </a:rPr>
              <a:t>– 5b</a:t>
            </a:r>
            <a:r>
              <a:rPr lang="en-US" sz="1400" baseline="30000" smtClean="0">
                <a:cs typeface="Arial" charset="0"/>
              </a:rPr>
              <a:t>16</a:t>
            </a:r>
            <a:r>
              <a:rPr lang="en-US" sz="1400" smtClean="0">
                <a:cs typeface="Arial" charset="0"/>
              </a:rPr>
              <a:t>)</a:t>
            </a:r>
            <a:r>
              <a:rPr lang="en-US" sz="1400" baseline="30000" smtClean="0">
                <a:cs typeface="Arial" charset="0"/>
              </a:rPr>
              <a:t> 2</a:t>
            </a:r>
            <a:r>
              <a:rPr lang="en-US" sz="1400" smtClean="0">
                <a:cs typeface="Arial" charset="0"/>
              </a:rPr>
              <a:t>.</a:t>
            </a:r>
            <a:endParaRPr lang="en-US" sz="1400" smtClean="0"/>
          </a:p>
          <a:p>
            <a:pPr eaLnBrk="1" hangingPunct="1">
              <a:lnSpc>
                <a:spcPct val="80000"/>
              </a:lnSpc>
            </a:pPr>
            <a:r>
              <a:rPr lang="en-US" sz="1600" b="1" smtClean="0"/>
              <a:t>7.      6a</a:t>
            </a:r>
            <a:r>
              <a:rPr lang="en-US" sz="1600" b="1" smtClean="0">
                <a:cs typeface="Arial" charset="0"/>
              </a:rPr>
              <a:t>² + 36a + 54 = …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1400" smtClean="0">
                <a:cs typeface="Arial" charset="0"/>
              </a:rPr>
              <a:t>                           a) 36(a + 3)²;              </a:t>
            </a:r>
            <a:r>
              <a:rPr lang="uk-UA" sz="1400" smtClean="0">
                <a:cs typeface="Arial" charset="0"/>
              </a:rPr>
              <a:t>б</a:t>
            </a:r>
            <a:r>
              <a:rPr lang="en-US" sz="1400" smtClean="0">
                <a:cs typeface="Arial" charset="0"/>
              </a:rPr>
              <a:t>) 6(a – 3)(a + 3);          </a:t>
            </a:r>
            <a:r>
              <a:rPr lang="uk-UA" sz="1400" smtClean="0">
                <a:cs typeface="Arial" charset="0"/>
              </a:rPr>
              <a:t> в</a:t>
            </a:r>
            <a:r>
              <a:rPr lang="en-US" sz="1400" smtClean="0">
                <a:cs typeface="Arial" charset="0"/>
              </a:rPr>
              <a:t>) 6(a – 3)²;                    </a:t>
            </a:r>
            <a:r>
              <a:rPr lang="uk-UA" sz="1400" smtClean="0">
                <a:cs typeface="Arial" charset="0"/>
              </a:rPr>
              <a:t> г</a:t>
            </a:r>
            <a:r>
              <a:rPr lang="en-US" sz="1400" smtClean="0">
                <a:cs typeface="Arial" charset="0"/>
              </a:rPr>
              <a:t>) 6(a + 3)².</a:t>
            </a:r>
          </a:p>
          <a:p>
            <a:pPr eaLnBrk="1" hangingPunct="1">
              <a:lnSpc>
                <a:spcPct val="80000"/>
              </a:lnSpc>
            </a:pPr>
            <a:r>
              <a:rPr lang="en-US" sz="1600" b="1" smtClean="0"/>
              <a:t>8.      - 64 + c</a:t>
            </a:r>
            <a:r>
              <a:rPr lang="en-US" sz="1600" b="1" smtClean="0">
                <a:cs typeface="Arial" charset="0"/>
              </a:rPr>
              <a:t>² = …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1400" smtClean="0">
                <a:cs typeface="Arial" charset="0"/>
              </a:rPr>
              <a:t>                           a) (8 – c)(8 + c);         </a:t>
            </a:r>
            <a:r>
              <a:rPr lang="uk-UA" sz="1400" smtClean="0">
                <a:cs typeface="Arial" charset="0"/>
              </a:rPr>
              <a:t>б</a:t>
            </a:r>
            <a:r>
              <a:rPr lang="en-US" sz="1400" smtClean="0">
                <a:cs typeface="Arial" charset="0"/>
              </a:rPr>
              <a:t>) (4 – c)(4 + c);            </a:t>
            </a:r>
            <a:r>
              <a:rPr lang="uk-UA" sz="1400" smtClean="0">
                <a:cs typeface="Arial" charset="0"/>
              </a:rPr>
              <a:t> в</a:t>
            </a:r>
            <a:r>
              <a:rPr lang="en-US" sz="1400" smtClean="0">
                <a:cs typeface="Arial" charset="0"/>
              </a:rPr>
              <a:t>) (c – 8)(c + 8);</a:t>
            </a:r>
            <a:r>
              <a:rPr lang="uk-UA" sz="1400" smtClean="0">
                <a:cs typeface="Arial" charset="0"/>
              </a:rPr>
              <a:t> </a:t>
            </a:r>
            <a:r>
              <a:rPr lang="en-US" sz="1400" smtClean="0">
                <a:cs typeface="Arial" charset="0"/>
              </a:rPr>
              <a:t>              </a:t>
            </a:r>
            <a:r>
              <a:rPr lang="uk-UA" sz="1400" smtClean="0">
                <a:cs typeface="Arial" charset="0"/>
              </a:rPr>
              <a:t>г</a:t>
            </a:r>
            <a:r>
              <a:rPr lang="en-US" sz="1400" smtClean="0">
                <a:cs typeface="Arial" charset="0"/>
              </a:rPr>
              <a:t>) (c – 4)(c + 4).</a:t>
            </a:r>
          </a:p>
          <a:p>
            <a:pPr eaLnBrk="1" hangingPunct="1">
              <a:lnSpc>
                <a:spcPct val="80000"/>
              </a:lnSpc>
            </a:pPr>
            <a:r>
              <a:rPr lang="en-US" sz="1600" b="1" smtClean="0"/>
              <a:t>9.      a</a:t>
            </a:r>
            <a:r>
              <a:rPr lang="en-US" sz="1600" b="1" smtClean="0">
                <a:cs typeface="Arial" charset="0"/>
              </a:rPr>
              <a:t>² –  49 + a – 7 = …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1400" smtClean="0">
                <a:cs typeface="Arial" charset="0"/>
              </a:rPr>
              <a:t>                           a) (a – 8)(a + 7);         </a:t>
            </a:r>
            <a:r>
              <a:rPr lang="uk-UA" sz="1400" smtClean="0">
                <a:cs typeface="Arial" charset="0"/>
              </a:rPr>
              <a:t>б</a:t>
            </a:r>
            <a:r>
              <a:rPr lang="en-US" sz="1400" smtClean="0">
                <a:cs typeface="Arial" charset="0"/>
              </a:rPr>
              <a:t>) (a – 7)(a + 8);            </a:t>
            </a:r>
            <a:r>
              <a:rPr lang="uk-UA" sz="1400" smtClean="0">
                <a:cs typeface="Arial" charset="0"/>
              </a:rPr>
              <a:t> в</a:t>
            </a:r>
            <a:r>
              <a:rPr lang="en-US" sz="1400" smtClean="0">
                <a:cs typeface="Arial" charset="0"/>
              </a:rPr>
              <a:t>) (a – 7)(a + 6);</a:t>
            </a:r>
            <a:r>
              <a:rPr lang="uk-UA" sz="1400" smtClean="0">
                <a:cs typeface="Arial" charset="0"/>
              </a:rPr>
              <a:t> </a:t>
            </a:r>
            <a:r>
              <a:rPr lang="en-US" sz="1400" smtClean="0">
                <a:cs typeface="Arial" charset="0"/>
              </a:rPr>
              <a:t>             </a:t>
            </a:r>
            <a:r>
              <a:rPr lang="uk-UA" sz="1400" smtClean="0">
                <a:cs typeface="Arial" charset="0"/>
              </a:rPr>
              <a:t>г</a:t>
            </a:r>
            <a:r>
              <a:rPr lang="en-US" sz="1400" smtClean="0">
                <a:cs typeface="Arial" charset="0"/>
              </a:rPr>
              <a:t>) (a + 7)(a + 6).</a:t>
            </a:r>
          </a:p>
          <a:p>
            <a:pPr eaLnBrk="1" hangingPunct="1">
              <a:lnSpc>
                <a:spcPct val="80000"/>
              </a:lnSpc>
            </a:pPr>
            <a:r>
              <a:rPr lang="en-US" sz="1600" b="1" smtClean="0"/>
              <a:t>10.    b</a:t>
            </a:r>
            <a:r>
              <a:rPr lang="en-US" sz="1600" b="1" smtClean="0">
                <a:cs typeface="Arial" charset="0"/>
              </a:rPr>
              <a:t>² – a² – 22a – 121 = …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1400" smtClean="0">
                <a:cs typeface="Arial" charset="0"/>
              </a:rPr>
              <a:t>                           a) (b – a – 11)(b + a + 11);                       </a:t>
            </a:r>
            <a:r>
              <a:rPr lang="uk-UA" sz="1400" smtClean="0">
                <a:cs typeface="Arial" charset="0"/>
              </a:rPr>
              <a:t>б</a:t>
            </a:r>
            <a:r>
              <a:rPr lang="en-US" sz="1400" smtClean="0">
                <a:cs typeface="Arial" charset="0"/>
              </a:rPr>
              <a:t>) (b – a + 11)(b + a + 11);</a:t>
            </a:r>
            <a:r>
              <a:rPr lang="uk-UA" sz="1400" smtClean="0">
                <a:cs typeface="Arial" charset="0"/>
              </a:rPr>
              <a:t> </a:t>
            </a:r>
            <a:endParaRPr lang="en-US" sz="1400" smtClean="0">
              <a:cs typeface="Arial" charset="0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1400" smtClean="0">
                <a:cs typeface="Arial" charset="0"/>
              </a:rPr>
              <a:t>                           </a:t>
            </a:r>
            <a:r>
              <a:rPr lang="uk-UA" sz="1400" smtClean="0">
                <a:cs typeface="Arial" charset="0"/>
              </a:rPr>
              <a:t>в</a:t>
            </a:r>
            <a:r>
              <a:rPr lang="en-US" sz="1400" smtClean="0">
                <a:cs typeface="Arial" charset="0"/>
              </a:rPr>
              <a:t>) (b + a – 11)(b + a + 11);</a:t>
            </a:r>
            <a:r>
              <a:rPr lang="uk-UA" sz="1400" smtClean="0">
                <a:cs typeface="Arial" charset="0"/>
              </a:rPr>
              <a:t> </a:t>
            </a:r>
            <a:r>
              <a:rPr lang="en-US" sz="1400" smtClean="0">
                <a:cs typeface="Arial" charset="0"/>
              </a:rPr>
              <a:t>                      </a:t>
            </a:r>
            <a:r>
              <a:rPr lang="uk-UA" sz="1400" smtClean="0">
                <a:cs typeface="Arial" charset="0"/>
              </a:rPr>
              <a:t>г</a:t>
            </a:r>
            <a:r>
              <a:rPr lang="en-US" sz="1400" smtClean="0">
                <a:cs typeface="Arial" charset="0"/>
              </a:rPr>
              <a:t>) (a – b – 11)(b + a + 11).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en-US" sz="1400" smtClean="0">
              <a:cs typeface="Arial" charset="0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ru-RU" sz="14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404664"/>
            <a:ext cx="7772400" cy="1470025"/>
          </a:xfrm>
        </p:spPr>
        <p:txBody>
          <a:bodyPr/>
          <a:lstStyle/>
          <a:p>
            <a:r>
              <a:rPr lang="uk-UA" b="1" dirty="0" smtClean="0">
                <a:solidFill>
                  <a:srgbClr val="FFFF00"/>
                </a:solidFill>
              </a:rPr>
              <a:t>Підсумок уроку</a:t>
            </a:r>
            <a:r>
              <a:rPr lang="uk-UA" b="1" dirty="0" smtClean="0"/>
              <a:t>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99592" y="2204864"/>
            <a:ext cx="7488832" cy="3816424"/>
          </a:xfrm>
        </p:spPr>
        <p:txBody>
          <a:bodyPr/>
          <a:lstStyle/>
          <a:p>
            <a:r>
              <a:rPr lang="uk-UA" sz="2800" b="1" i="1" dirty="0" err="1" smtClean="0">
                <a:solidFill>
                  <a:schemeClr val="tx2">
                    <a:lumMod val="75000"/>
                  </a:schemeClr>
                </a:solidFill>
              </a:rPr>
              <a:t>-Які</a:t>
            </a:r>
            <a:r>
              <a:rPr lang="uk-UA" sz="2800" b="1" i="1" dirty="0" smtClean="0">
                <a:solidFill>
                  <a:schemeClr val="tx2">
                    <a:lumMod val="75000"/>
                  </a:schemeClr>
                </a:solidFill>
              </a:rPr>
              <a:t> методи і прийоми треба застосовувати для розкладання многочленів на множники</a:t>
            </a:r>
            <a:r>
              <a:rPr lang="uk-UA" sz="2800" b="1" i="1" dirty="0" smtClean="0">
                <a:solidFill>
                  <a:schemeClr val="tx2">
                    <a:lumMod val="75000"/>
                  </a:schemeClr>
                </a:solidFill>
              </a:rPr>
              <a:t>?</a:t>
            </a:r>
          </a:p>
          <a:p>
            <a:r>
              <a:rPr lang="ru-RU" sz="2800" b="1" i="1" dirty="0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ru-RU" sz="2800" b="1" i="1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uk-UA" sz="2800" b="1" i="1" dirty="0" err="1" smtClean="0">
                <a:solidFill>
                  <a:schemeClr val="tx2">
                    <a:lumMod val="75000"/>
                  </a:schemeClr>
                </a:solidFill>
              </a:rPr>
              <a:t>-Для</a:t>
            </a:r>
            <a:r>
              <a:rPr lang="uk-UA" sz="2800" b="1" i="1" dirty="0" smtClean="0">
                <a:solidFill>
                  <a:schemeClr val="tx2">
                    <a:lumMod val="75000"/>
                  </a:schemeClr>
                </a:solidFill>
              </a:rPr>
              <a:t> чого потрібно вміти розкладати многочлени на множники</a:t>
            </a:r>
            <a:r>
              <a:rPr lang="uk-UA" sz="2800" b="1" i="1" dirty="0" smtClean="0">
                <a:solidFill>
                  <a:schemeClr val="tx2">
                    <a:lumMod val="75000"/>
                  </a:schemeClr>
                </a:solidFill>
              </a:rPr>
              <a:t>?</a:t>
            </a:r>
            <a:endParaRPr lang="uk-UA" sz="2800" b="1" i="1" smtClean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ru-RU" sz="2800" b="1" i="1" dirty="0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ru-RU" sz="2800" b="1" i="1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uk-UA" sz="2800" b="1" i="1" dirty="0" err="1" smtClean="0">
                <a:solidFill>
                  <a:schemeClr val="tx2">
                    <a:lumMod val="75000"/>
                  </a:schemeClr>
                </a:solidFill>
              </a:rPr>
              <a:t>-Які</a:t>
            </a:r>
            <a:r>
              <a:rPr lang="uk-UA" sz="2800" b="1" i="1" dirty="0" smtClean="0">
                <a:solidFill>
                  <a:schemeClr val="tx2">
                    <a:lumMod val="75000"/>
                  </a:schemeClr>
                </a:solidFill>
              </a:rPr>
              <a:t> проблеми ми ще не подолали</a:t>
            </a:r>
            <a:r>
              <a:rPr lang="uk-UA" sz="2800" b="1" i="1" dirty="0" smtClean="0">
                <a:solidFill>
                  <a:schemeClr val="tx2">
                    <a:lumMod val="75000"/>
                  </a:schemeClr>
                </a:solidFill>
              </a:rPr>
              <a:t>?</a:t>
            </a:r>
          </a:p>
          <a:p>
            <a:endParaRPr lang="ru-RU" sz="2800" b="1" i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277813"/>
            <a:ext cx="8534400" cy="1143000"/>
          </a:xfrm>
        </p:spPr>
        <p:txBody>
          <a:bodyPr/>
          <a:lstStyle/>
          <a:p>
            <a:pPr eaLnBrk="1" hangingPunct="1"/>
            <a:r>
              <a:rPr lang="uk-UA" sz="3200" b="1" smtClean="0">
                <a:solidFill>
                  <a:srgbClr val="FF0066"/>
                </a:solidFill>
              </a:rPr>
              <a:t>Тема:</a:t>
            </a:r>
            <a:r>
              <a:rPr lang="uk-UA" sz="4000" b="1" smtClean="0">
                <a:solidFill>
                  <a:srgbClr val="FF0066"/>
                </a:solidFill>
              </a:rPr>
              <a:t> </a:t>
            </a:r>
            <a:r>
              <a:rPr lang="uk-UA" sz="3600" b="1" smtClean="0">
                <a:solidFill>
                  <a:srgbClr val="FF0066"/>
                </a:solidFill>
              </a:rPr>
              <a:t>Формули скороченого множення</a:t>
            </a:r>
            <a:endParaRPr lang="ru-RU" sz="3600" b="1" smtClean="0">
              <a:solidFill>
                <a:srgbClr val="FF0066"/>
              </a:solidFill>
            </a:endParaRP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600200"/>
            <a:ext cx="8610600" cy="6096000"/>
          </a:xfrm>
        </p:spPr>
        <p:txBody>
          <a:bodyPr/>
          <a:lstStyle/>
          <a:p>
            <a:pPr marL="533400" indent="-533400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uk-UA" sz="2000" smtClean="0">
                <a:solidFill>
                  <a:srgbClr val="377968"/>
                </a:solidFill>
                <a:latin typeface="Times New Roman" pitchFamily="18" charset="0"/>
              </a:rPr>
              <a:t>   </a:t>
            </a:r>
            <a:r>
              <a:rPr lang="uk-UA" sz="2000" b="1" u="sng" smtClean="0">
                <a:solidFill>
                  <a:srgbClr val="7D4AE4"/>
                </a:solidFill>
                <a:latin typeface="Times New Roman" pitchFamily="18" charset="0"/>
              </a:rPr>
              <a:t>Мета вивчення теми:</a:t>
            </a:r>
            <a:r>
              <a:rPr lang="uk-UA" sz="2000" b="1" u="sng" smtClean="0">
                <a:solidFill>
                  <a:srgbClr val="377968"/>
                </a:solidFill>
                <a:latin typeface="Times New Roman" pitchFamily="18" charset="0"/>
              </a:rPr>
              <a:t> </a:t>
            </a:r>
          </a:p>
          <a:p>
            <a:pPr marL="533400" indent="-533400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uk-UA" sz="1600" smtClean="0">
                <a:latin typeface="Times New Roman" pitchFamily="18" charset="0"/>
              </a:rPr>
              <a:t>     </a:t>
            </a:r>
            <a:r>
              <a:rPr lang="uk-UA" sz="1600" b="1" smtClean="0">
                <a:latin typeface="Times New Roman" pitchFamily="18" charset="0"/>
              </a:rPr>
              <a:t>закріпити знання формул скороченого множення: квадрат двочлена, різниця квадратів, </a:t>
            </a:r>
          </a:p>
          <a:p>
            <a:pPr marL="533400" indent="-533400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uk-UA" sz="1600" b="1" smtClean="0">
                <a:latin typeface="Times New Roman" pitchFamily="18" charset="0"/>
              </a:rPr>
              <a:t>     сума і різниця кубів, куб суми і різниці двох виразів;</a:t>
            </a:r>
          </a:p>
          <a:p>
            <a:pPr marL="533400" indent="-533400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uk-UA" sz="1600" b="1" smtClean="0">
                <a:latin typeface="Times New Roman" pitchFamily="18" charset="0"/>
              </a:rPr>
              <a:t>     домогтися свідомого розуміння учнями змісту формул скороченого множення; </a:t>
            </a:r>
          </a:p>
          <a:p>
            <a:pPr marL="533400" indent="-533400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uk-UA" sz="1600" b="1" smtClean="0">
                <a:latin typeface="Times New Roman" pitchFamily="18" charset="0"/>
              </a:rPr>
              <a:t>     виробити вміння записувати, читати та застосовувати формули для розв'язування </a:t>
            </a:r>
          </a:p>
          <a:p>
            <a:pPr marL="533400" indent="-533400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uk-UA" sz="1600" b="1" smtClean="0">
                <a:latin typeface="Times New Roman" pitchFamily="18" charset="0"/>
              </a:rPr>
              <a:t>     вправ;</a:t>
            </a:r>
          </a:p>
          <a:p>
            <a:pPr marL="533400" indent="-533400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uk-UA" sz="1600" b="1" smtClean="0">
                <a:latin typeface="Times New Roman" pitchFamily="18" charset="0"/>
              </a:rPr>
              <a:t>     формувати вміння та навички застосовування цих формул для спрощення виразів,</a:t>
            </a:r>
          </a:p>
          <a:p>
            <a:pPr marL="533400" indent="-533400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uk-UA" sz="1600" b="1" smtClean="0">
                <a:latin typeface="Times New Roman" pitchFamily="18" charset="0"/>
              </a:rPr>
              <a:t>     розв'язування рівнянь, доведення тотожностей, доведення подільності;</a:t>
            </a:r>
          </a:p>
          <a:p>
            <a:pPr marL="533400" indent="-533400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uk-UA" sz="1600" b="1" smtClean="0">
                <a:latin typeface="Times New Roman" pitchFamily="18" charset="0"/>
              </a:rPr>
              <a:t>     формувати вміння ти навички виконувати розкладання многочленів на множники </a:t>
            </a:r>
          </a:p>
          <a:p>
            <a:pPr marL="533400" indent="-533400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uk-UA" sz="1600" b="1" smtClean="0">
                <a:latin typeface="Times New Roman" pitchFamily="18" charset="0"/>
              </a:rPr>
              <a:t>     за формулами скороченого множення та із застосуванням декількох способів.</a:t>
            </a:r>
          </a:p>
          <a:p>
            <a:pPr marL="533400" indent="-533400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2000" b="1" smtClean="0">
                <a:solidFill>
                  <a:srgbClr val="377968"/>
                </a:solidFill>
                <a:latin typeface="Times New Roman" pitchFamily="18" charset="0"/>
              </a:rPr>
              <a:t>   </a:t>
            </a:r>
            <a:r>
              <a:rPr lang="ru-RU" sz="2000" b="1" u="sng" smtClean="0">
                <a:solidFill>
                  <a:srgbClr val="7D4AE4"/>
                </a:solidFill>
                <a:latin typeface="Times New Roman" pitchFamily="18" charset="0"/>
              </a:rPr>
              <a:t>Знати:</a:t>
            </a:r>
          </a:p>
          <a:p>
            <a:pPr marL="533400" indent="-533400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1600" b="1" smtClean="0">
                <a:latin typeface="Times New Roman" pitchFamily="18" charset="0"/>
              </a:rPr>
              <a:t>     формули скороченого множення</a:t>
            </a:r>
            <a:r>
              <a:rPr lang="uk-UA" sz="1600" b="1" smtClean="0">
                <a:latin typeface="Times New Roman" pitchFamily="18" charset="0"/>
              </a:rPr>
              <a:t>: квадрат двочлена, різниця квадратів, сума і </a:t>
            </a:r>
          </a:p>
          <a:p>
            <a:pPr marL="533400" indent="-533400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uk-UA" sz="1600" b="1" smtClean="0">
                <a:latin typeface="Times New Roman" pitchFamily="18" charset="0"/>
              </a:rPr>
              <a:t>     різниця кубів, куб суми і різниці двох виразів.</a:t>
            </a:r>
            <a:endParaRPr lang="ru-RU" sz="1600" b="1" smtClean="0">
              <a:latin typeface="Times New Roman" pitchFamily="18" charset="0"/>
            </a:endParaRPr>
          </a:p>
          <a:p>
            <a:pPr marL="533400" indent="-533400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2000" b="1" smtClean="0">
                <a:solidFill>
                  <a:srgbClr val="377968"/>
                </a:solidFill>
                <a:latin typeface="Times New Roman" pitchFamily="18" charset="0"/>
              </a:rPr>
              <a:t>   </a:t>
            </a:r>
            <a:r>
              <a:rPr lang="ru-RU" sz="2000" b="1" u="sng" smtClean="0">
                <a:solidFill>
                  <a:srgbClr val="7D4AE4"/>
                </a:solidFill>
                <a:latin typeface="Times New Roman" pitchFamily="18" charset="0"/>
              </a:rPr>
              <a:t>Вміти:</a:t>
            </a:r>
          </a:p>
          <a:p>
            <a:pPr marL="533400" indent="-533400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uk-UA" sz="1600" b="1" smtClean="0">
                <a:latin typeface="Times New Roman" pitchFamily="18" charset="0"/>
              </a:rPr>
              <a:t>     застосовувати формули скороченого множення  для спрощення виразів, </a:t>
            </a:r>
          </a:p>
          <a:p>
            <a:pPr marL="533400" indent="-533400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uk-UA" sz="1600" b="1" smtClean="0">
                <a:latin typeface="Times New Roman" pitchFamily="18" charset="0"/>
              </a:rPr>
              <a:t>     розв'язування рівнянь, доведення тотожностей, доведення подільності;</a:t>
            </a:r>
          </a:p>
          <a:p>
            <a:pPr marL="533400" indent="-533400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uk-UA" sz="1600" b="1" smtClean="0">
                <a:latin typeface="Times New Roman" pitchFamily="18" charset="0"/>
              </a:rPr>
              <a:t>         </a:t>
            </a:r>
          </a:p>
          <a:p>
            <a:pPr marL="533400" indent="-533400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uk-UA" sz="1600" b="1" smtClean="0">
                <a:latin typeface="Times New Roman" pitchFamily="18" charset="0"/>
              </a:rPr>
              <a:t>      розкладати многочлени на множники  за формулами скороченого множення та із </a:t>
            </a:r>
          </a:p>
          <a:p>
            <a:pPr marL="533400" indent="-533400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uk-UA" sz="1600" b="1" smtClean="0">
                <a:latin typeface="Times New Roman" pitchFamily="18" charset="0"/>
              </a:rPr>
              <a:t>      застосуванням декількох способів.</a:t>
            </a:r>
          </a:p>
          <a:p>
            <a:pPr marL="533400" indent="-533400" eaLnBrk="1" hangingPunct="1">
              <a:lnSpc>
                <a:spcPct val="80000"/>
              </a:lnSpc>
            </a:pPr>
            <a:endParaRPr lang="uk-UA" sz="1600" b="1" smtClean="0">
              <a:latin typeface="Times New Roman" pitchFamily="18" charset="0"/>
            </a:endParaRPr>
          </a:p>
          <a:p>
            <a:pPr marL="533400" indent="-533400" eaLnBrk="1" hangingPunct="1">
              <a:lnSpc>
                <a:spcPct val="80000"/>
              </a:lnSpc>
              <a:buFont typeface="Wingdings" pitchFamily="2" charset="2"/>
              <a:buNone/>
            </a:pPr>
            <a:endParaRPr lang="uk-UA" sz="1600" smtClean="0">
              <a:latin typeface="Times New Roman" pitchFamily="18" charset="0"/>
            </a:endParaRPr>
          </a:p>
          <a:p>
            <a:pPr marL="533400" indent="-533400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uk-UA" sz="1600" smtClean="0"/>
              <a:t>         </a:t>
            </a:r>
          </a:p>
        </p:txBody>
      </p:sp>
      <p:sp>
        <p:nvSpPr>
          <p:cNvPr id="4100" name="AutoShape 4"/>
          <p:cNvSpPr>
            <a:spLocks noChangeArrowheads="1"/>
          </p:cNvSpPr>
          <p:nvPr/>
        </p:nvSpPr>
        <p:spPr bwMode="auto">
          <a:xfrm>
            <a:off x="609600" y="1981200"/>
            <a:ext cx="152400" cy="152400"/>
          </a:xfrm>
          <a:prstGeom prst="sun">
            <a:avLst>
              <a:gd name="adj" fmla="val 25000"/>
            </a:avLst>
          </a:prstGeom>
          <a:solidFill>
            <a:srgbClr val="7D4AE4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4101" name="AutoShape 6"/>
          <p:cNvSpPr>
            <a:spLocks noChangeArrowheads="1"/>
          </p:cNvSpPr>
          <p:nvPr/>
        </p:nvSpPr>
        <p:spPr bwMode="auto">
          <a:xfrm>
            <a:off x="609600" y="2438400"/>
            <a:ext cx="152400" cy="152400"/>
          </a:xfrm>
          <a:prstGeom prst="sun">
            <a:avLst>
              <a:gd name="adj" fmla="val 25000"/>
            </a:avLst>
          </a:prstGeom>
          <a:solidFill>
            <a:srgbClr val="7D4AE4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4102" name="AutoShape 7"/>
          <p:cNvSpPr>
            <a:spLocks noChangeArrowheads="1"/>
          </p:cNvSpPr>
          <p:nvPr/>
        </p:nvSpPr>
        <p:spPr bwMode="auto">
          <a:xfrm>
            <a:off x="609600" y="2743200"/>
            <a:ext cx="152400" cy="152400"/>
          </a:xfrm>
          <a:prstGeom prst="sun">
            <a:avLst>
              <a:gd name="adj" fmla="val 25000"/>
            </a:avLst>
          </a:prstGeom>
          <a:solidFill>
            <a:srgbClr val="7D4AE4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4103" name="AutoShape 8"/>
          <p:cNvSpPr>
            <a:spLocks noChangeArrowheads="1"/>
          </p:cNvSpPr>
          <p:nvPr/>
        </p:nvSpPr>
        <p:spPr bwMode="auto">
          <a:xfrm>
            <a:off x="609600" y="3200400"/>
            <a:ext cx="152400" cy="152400"/>
          </a:xfrm>
          <a:prstGeom prst="sun">
            <a:avLst>
              <a:gd name="adj" fmla="val 25000"/>
            </a:avLst>
          </a:prstGeom>
          <a:solidFill>
            <a:srgbClr val="7D4AE4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4104" name="AutoShape 9"/>
          <p:cNvSpPr>
            <a:spLocks noChangeArrowheads="1"/>
          </p:cNvSpPr>
          <p:nvPr/>
        </p:nvSpPr>
        <p:spPr bwMode="auto">
          <a:xfrm>
            <a:off x="609600" y="3657600"/>
            <a:ext cx="152400" cy="152400"/>
          </a:xfrm>
          <a:prstGeom prst="sun">
            <a:avLst>
              <a:gd name="adj" fmla="val 25000"/>
            </a:avLst>
          </a:prstGeom>
          <a:solidFill>
            <a:srgbClr val="7D4AE4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4105" name="AutoShape 10"/>
          <p:cNvSpPr>
            <a:spLocks noChangeArrowheads="1"/>
          </p:cNvSpPr>
          <p:nvPr/>
        </p:nvSpPr>
        <p:spPr bwMode="auto">
          <a:xfrm>
            <a:off x="609600" y="4495800"/>
            <a:ext cx="152400" cy="152400"/>
          </a:xfrm>
          <a:prstGeom prst="sun">
            <a:avLst>
              <a:gd name="adj" fmla="val 25000"/>
            </a:avLst>
          </a:prstGeom>
          <a:solidFill>
            <a:srgbClr val="7D4AE4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4106" name="AutoShape 11"/>
          <p:cNvSpPr>
            <a:spLocks noChangeArrowheads="1"/>
          </p:cNvSpPr>
          <p:nvPr/>
        </p:nvSpPr>
        <p:spPr bwMode="auto">
          <a:xfrm>
            <a:off x="609600" y="5257800"/>
            <a:ext cx="152400" cy="152400"/>
          </a:xfrm>
          <a:prstGeom prst="sun">
            <a:avLst>
              <a:gd name="adj" fmla="val 25000"/>
            </a:avLst>
          </a:prstGeom>
          <a:solidFill>
            <a:srgbClr val="7D4AE4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4107" name="AutoShape 12"/>
          <p:cNvSpPr>
            <a:spLocks noChangeArrowheads="1"/>
          </p:cNvSpPr>
          <p:nvPr/>
        </p:nvSpPr>
        <p:spPr bwMode="auto">
          <a:xfrm>
            <a:off x="609600" y="6019800"/>
            <a:ext cx="152400" cy="152400"/>
          </a:xfrm>
          <a:prstGeom prst="sun">
            <a:avLst>
              <a:gd name="adj" fmla="val 25000"/>
            </a:avLst>
          </a:prstGeom>
          <a:solidFill>
            <a:srgbClr val="7D4AE4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uk-UA" sz="4000" b="1" smtClean="0"/>
              <a:t>Множення різниці двох виразів</a:t>
            </a:r>
            <a:r>
              <a:rPr lang="en-US" sz="4000" b="1" smtClean="0"/>
              <a:t/>
            </a:r>
            <a:br>
              <a:rPr lang="en-US" sz="4000" b="1" smtClean="0"/>
            </a:br>
            <a:r>
              <a:rPr lang="uk-UA" sz="4000" b="1" smtClean="0"/>
              <a:t> на їх суму</a:t>
            </a:r>
            <a:endParaRPr lang="ru-RU" sz="4000" b="1" smtClean="0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752600"/>
            <a:ext cx="8763000" cy="510540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en-US" smtClean="0"/>
              <a:t>   </a:t>
            </a:r>
            <a:r>
              <a:rPr lang="en-US" sz="5400" b="1" i="1" smtClean="0">
                <a:solidFill>
                  <a:srgbClr val="336600"/>
                </a:solidFill>
              </a:rPr>
              <a:t>( a – b )( a + b ) = a</a:t>
            </a:r>
            <a:r>
              <a:rPr lang="en-US" sz="5400" b="1" i="1" smtClean="0">
                <a:solidFill>
                  <a:srgbClr val="336600"/>
                </a:solidFill>
                <a:cs typeface="Arial" charset="0"/>
              </a:rPr>
              <a:t>²</a:t>
            </a:r>
            <a:r>
              <a:rPr lang="en-US" sz="5400" b="1" i="1" smtClean="0">
                <a:solidFill>
                  <a:srgbClr val="336600"/>
                </a:solidFill>
              </a:rPr>
              <a:t> – b</a:t>
            </a:r>
            <a:r>
              <a:rPr lang="en-US" sz="5400" b="1" i="1" smtClean="0">
                <a:solidFill>
                  <a:srgbClr val="336600"/>
                </a:solidFill>
                <a:cs typeface="Arial" charset="0"/>
              </a:rPr>
              <a:t>²</a:t>
            </a:r>
            <a:r>
              <a:rPr lang="en-US" sz="5400" smtClean="0">
                <a:solidFill>
                  <a:srgbClr val="336600"/>
                </a:solidFill>
              </a:rPr>
              <a:t> </a:t>
            </a:r>
            <a:endParaRPr lang="uk-UA" sz="1000" i="1" smtClean="0">
              <a:latin typeface="Monotype Corsiva" pitchFamily="66" charset="0"/>
            </a:endParaRPr>
          </a:p>
          <a:p>
            <a:pPr eaLnBrk="1" hangingPunct="1">
              <a:buFont typeface="Wingdings" pitchFamily="2" charset="2"/>
              <a:buNone/>
            </a:pPr>
            <a:r>
              <a:rPr lang="uk-UA" i="1" smtClean="0">
                <a:latin typeface="Monotype Corsiva" pitchFamily="66" charset="0"/>
              </a:rPr>
              <a:t>    </a:t>
            </a:r>
            <a:r>
              <a:rPr lang="uk-UA" sz="4000" b="1" i="1" smtClean="0">
                <a:solidFill>
                  <a:schemeClr val="accent2"/>
                </a:solidFill>
                <a:latin typeface="Monotype Corsiva" pitchFamily="66" charset="0"/>
              </a:rPr>
              <a:t>Добуток різниці двох виразів та їх суми </a:t>
            </a:r>
            <a:r>
              <a:rPr lang="en-US" sz="4000" b="1" i="1" smtClean="0">
                <a:solidFill>
                  <a:schemeClr val="accent2"/>
                </a:solidFill>
                <a:latin typeface="Monotype Corsiva" pitchFamily="66" charset="0"/>
              </a:rPr>
              <a:t>   </a:t>
            </a:r>
            <a:r>
              <a:rPr lang="uk-UA" sz="4000" b="1" i="1" smtClean="0">
                <a:solidFill>
                  <a:schemeClr val="accent2"/>
                </a:solidFill>
                <a:latin typeface="Monotype Corsiva" pitchFamily="66" charset="0"/>
              </a:rPr>
              <a:t>дорівнює різниці квадратів цих виразів.</a:t>
            </a:r>
            <a:endParaRPr lang="en-US" sz="4000" b="1" i="1" smtClean="0">
              <a:solidFill>
                <a:schemeClr val="accent2"/>
              </a:solidFill>
              <a:latin typeface="Monotype Corsiva" pitchFamily="66" charset="0"/>
            </a:endParaRPr>
          </a:p>
          <a:p>
            <a:pPr eaLnBrk="1" hangingPunct="1">
              <a:buFont typeface="Wingdings" pitchFamily="2" charset="2"/>
              <a:buNone/>
            </a:pPr>
            <a:r>
              <a:rPr lang="en-US" sz="2400" smtClean="0"/>
              <a:t>  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sz="3600" smtClean="0"/>
              <a:t> </a:t>
            </a:r>
            <a:r>
              <a:rPr lang="uk-UA" sz="3600" u="sng" smtClean="0"/>
              <a:t>Приклади:</a:t>
            </a:r>
            <a:r>
              <a:rPr lang="uk-UA" sz="3600" smtClean="0"/>
              <a:t> </a:t>
            </a:r>
            <a:r>
              <a:rPr lang="en-US" sz="3600" smtClean="0"/>
              <a:t>a) </a:t>
            </a:r>
            <a:r>
              <a:rPr lang="uk-UA" sz="3600" smtClean="0"/>
              <a:t>(</a:t>
            </a:r>
            <a:r>
              <a:rPr lang="en-US" sz="3600" smtClean="0"/>
              <a:t>k – n)(k + n) = k</a:t>
            </a:r>
            <a:r>
              <a:rPr lang="en-US" sz="3600" smtClean="0">
                <a:cs typeface="Arial" charset="0"/>
              </a:rPr>
              <a:t>²</a:t>
            </a:r>
            <a:r>
              <a:rPr lang="en-US" sz="3600" smtClean="0"/>
              <a:t> – n</a:t>
            </a:r>
            <a:r>
              <a:rPr lang="en-US" sz="3600" smtClean="0">
                <a:cs typeface="Arial" charset="0"/>
              </a:rPr>
              <a:t>²</a:t>
            </a:r>
            <a:r>
              <a:rPr lang="uk-UA" sz="3600" smtClean="0">
                <a:cs typeface="Arial" charset="0"/>
              </a:rPr>
              <a:t>;</a:t>
            </a:r>
            <a:r>
              <a:rPr lang="en-US" sz="3600" smtClean="0"/>
              <a:t> </a:t>
            </a:r>
            <a:endParaRPr lang="uk-UA" sz="3600" smtClean="0"/>
          </a:p>
          <a:p>
            <a:pPr eaLnBrk="1" hangingPunct="1">
              <a:buFont typeface="Wingdings" pitchFamily="2" charset="2"/>
              <a:buNone/>
            </a:pPr>
            <a:r>
              <a:rPr lang="uk-UA" sz="3600" smtClean="0"/>
              <a:t>        </a:t>
            </a:r>
            <a:r>
              <a:rPr lang="en-US" sz="3600" smtClean="0"/>
              <a:t>         b)</a:t>
            </a:r>
            <a:r>
              <a:rPr lang="uk-UA" sz="3600" smtClean="0"/>
              <a:t> (2х – 3у)(2х + 3у)=</a:t>
            </a:r>
            <a:r>
              <a:rPr lang="en-US" sz="3600" smtClean="0"/>
              <a:t>4x</a:t>
            </a:r>
            <a:r>
              <a:rPr lang="en-US" sz="3600" smtClean="0">
                <a:cs typeface="Arial" charset="0"/>
              </a:rPr>
              <a:t>²</a:t>
            </a:r>
            <a:r>
              <a:rPr lang="en-US" sz="3600" smtClean="0"/>
              <a:t> – 9y</a:t>
            </a:r>
            <a:r>
              <a:rPr lang="en-US" sz="3600" smtClean="0">
                <a:cs typeface="Arial" charset="0"/>
              </a:rPr>
              <a:t>²</a:t>
            </a:r>
            <a:r>
              <a:rPr lang="uk-UA" sz="3600" smtClean="0">
                <a:cs typeface="Arial" charset="0"/>
              </a:rPr>
              <a:t>.</a:t>
            </a:r>
            <a:endParaRPr lang="en-US" sz="3600" smtClean="0"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uk-UA" sz="4800" b="1" smtClean="0">
                <a:solidFill>
                  <a:srgbClr val="9900FF"/>
                </a:solidFill>
              </a:rPr>
              <a:t>Усні завдання</a:t>
            </a:r>
            <a:endParaRPr lang="ru-RU" sz="4800" b="1" smtClean="0">
              <a:solidFill>
                <a:srgbClr val="9900FF"/>
              </a:solidFill>
            </a:endParaRP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676400"/>
            <a:ext cx="8001000" cy="502920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en-US" b="1" smtClean="0">
                <a:solidFill>
                  <a:srgbClr val="336600"/>
                </a:solidFill>
                <a:latin typeface="Times New Roman" pitchFamily="18" charset="0"/>
              </a:rPr>
              <a:t>    </a:t>
            </a:r>
            <a:r>
              <a:rPr lang="uk-UA" b="1" smtClean="0">
                <a:solidFill>
                  <a:srgbClr val="336600"/>
                </a:solidFill>
                <a:latin typeface="Times New Roman" pitchFamily="18" charset="0"/>
              </a:rPr>
              <a:t>Вписати пропущені вирази, щоб отримати правильну рівність:</a:t>
            </a:r>
            <a:endParaRPr lang="en-US" b="1" smtClean="0">
              <a:solidFill>
                <a:srgbClr val="336600"/>
              </a:solidFill>
              <a:latin typeface="Times New Roman" pitchFamily="18" charset="0"/>
            </a:endParaRPr>
          </a:p>
          <a:p>
            <a:pPr eaLnBrk="1" hangingPunct="1">
              <a:buFont typeface="Wingdings" pitchFamily="2" charset="2"/>
              <a:buNone/>
            </a:pPr>
            <a:endParaRPr lang="uk-UA" sz="800" b="1" smtClean="0">
              <a:solidFill>
                <a:srgbClr val="336600"/>
              </a:solidFill>
              <a:latin typeface="Times New Roman" pitchFamily="18" charset="0"/>
            </a:endParaRPr>
          </a:p>
          <a:p>
            <a:pPr eaLnBrk="1" hangingPunct="1">
              <a:buFont typeface="Wingdings" pitchFamily="2" charset="2"/>
              <a:buNone/>
            </a:pPr>
            <a:r>
              <a:rPr lang="en-US" sz="2400" smtClean="0"/>
              <a:t>    </a:t>
            </a:r>
            <a:r>
              <a:rPr lang="en-US" sz="3200" smtClean="0"/>
              <a:t>(4a + 1)(4a – 1) = 16a</a:t>
            </a:r>
            <a:r>
              <a:rPr lang="en-US" sz="3200" smtClean="0">
                <a:cs typeface="Arial" charset="0"/>
              </a:rPr>
              <a:t>² – </a:t>
            </a:r>
            <a:r>
              <a:rPr lang="en-US" sz="3200" smtClean="0">
                <a:solidFill>
                  <a:schemeClr val="accent2"/>
                </a:solidFill>
                <a:cs typeface="Arial" charset="0"/>
              </a:rPr>
              <a:t>◊</a:t>
            </a:r>
            <a:r>
              <a:rPr lang="en-US" sz="3200" smtClean="0">
                <a:cs typeface="Arial" charset="0"/>
              </a:rPr>
              <a:t>;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sz="3200" smtClean="0">
                <a:cs typeface="Arial" charset="0"/>
              </a:rPr>
              <a:t>   (2a – c)(2a + c) = </a:t>
            </a:r>
            <a:r>
              <a:rPr lang="en-US" sz="3200" b="1" smtClean="0">
                <a:solidFill>
                  <a:schemeClr val="accent2"/>
                </a:solidFill>
                <a:cs typeface="Arial" charset="0"/>
              </a:rPr>
              <a:t>◊</a:t>
            </a:r>
            <a:r>
              <a:rPr lang="en-US" sz="3200" smtClean="0">
                <a:cs typeface="Arial" charset="0"/>
              </a:rPr>
              <a:t> – c²; 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sz="3200" smtClean="0">
                <a:cs typeface="Arial" charset="0"/>
              </a:rPr>
              <a:t>   (</a:t>
            </a:r>
            <a:r>
              <a:rPr lang="en-US" sz="3200" smtClean="0">
                <a:solidFill>
                  <a:schemeClr val="accent2"/>
                </a:solidFill>
                <a:cs typeface="Arial" charset="0"/>
              </a:rPr>
              <a:t>◊</a:t>
            </a:r>
            <a:r>
              <a:rPr lang="en-US" sz="3200" smtClean="0">
                <a:cs typeface="Arial" charset="0"/>
              </a:rPr>
              <a:t> + x)(</a:t>
            </a:r>
            <a:r>
              <a:rPr lang="en-US" sz="3200" smtClean="0">
                <a:solidFill>
                  <a:schemeClr val="accent2"/>
                </a:solidFill>
                <a:cs typeface="Arial" charset="0"/>
              </a:rPr>
              <a:t>◊</a:t>
            </a:r>
            <a:r>
              <a:rPr lang="en-US" sz="3200" smtClean="0">
                <a:cs typeface="Arial" charset="0"/>
              </a:rPr>
              <a:t> – x) = 4d² – </a:t>
            </a:r>
            <a:r>
              <a:rPr lang="en-US" sz="3200" smtClean="0">
                <a:solidFill>
                  <a:schemeClr val="accent2"/>
                </a:solidFill>
                <a:cs typeface="Arial" charset="0"/>
              </a:rPr>
              <a:t>◊</a:t>
            </a:r>
            <a:r>
              <a:rPr lang="en-US" sz="3200" smtClean="0">
                <a:cs typeface="Arial" charset="0"/>
              </a:rPr>
              <a:t>;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sz="3200" smtClean="0">
                <a:cs typeface="Arial" charset="0"/>
              </a:rPr>
              <a:t>   (a – c²)(a + c²) = </a:t>
            </a:r>
            <a:r>
              <a:rPr lang="en-US" sz="3200" smtClean="0">
                <a:solidFill>
                  <a:schemeClr val="accent2"/>
                </a:solidFill>
                <a:cs typeface="Arial" charset="0"/>
              </a:rPr>
              <a:t>◊</a:t>
            </a:r>
            <a:r>
              <a:rPr lang="en-US" sz="3200" smtClean="0">
                <a:cs typeface="Arial" charset="0"/>
              </a:rPr>
              <a:t> – c</a:t>
            </a:r>
            <a:r>
              <a:rPr lang="en-US" sz="3200" baseline="30000" smtClean="0">
                <a:cs typeface="Arial" charset="0"/>
              </a:rPr>
              <a:t>4</a:t>
            </a:r>
            <a:r>
              <a:rPr lang="en-US" sz="3200" smtClean="0">
                <a:cs typeface="Arial" charset="0"/>
              </a:rPr>
              <a:t>;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sz="3200" smtClean="0">
                <a:cs typeface="Arial" charset="0"/>
              </a:rPr>
              <a:t>   2(4x – 1)(4x + 1) = 2(16x² – </a:t>
            </a:r>
            <a:r>
              <a:rPr lang="en-US" sz="3200" smtClean="0">
                <a:solidFill>
                  <a:schemeClr val="accent2"/>
                </a:solidFill>
                <a:cs typeface="Arial" charset="0"/>
              </a:rPr>
              <a:t>◊</a:t>
            </a:r>
            <a:r>
              <a:rPr lang="en-US" sz="3200" smtClean="0">
                <a:cs typeface="Arial" charset="0"/>
              </a:rPr>
              <a:t>) = 32x² – </a:t>
            </a:r>
            <a:r>
              <a:rPr lang="en-US" sz="3200" smtClean="0">
                <a:solidFill>
                  <a:schemeClr val="accent2"/>
                </a:solidFill>
                <a:cs typeface="Arial" charset="0"/>
              </a:rPr>
              <a:t>◊</a:t>
            </a:r>
            <a:r>
              <a:rPr lang="en-US" sz="3200" smtClean="0">
                <a:cs typeface="Arial" charset="0"/>
              </a:rPr>
              <a:t>;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sz="3200" smtClean="0">
                <a:cs typeface="Arial" charset="0"/>
              </a:rPr>
              <a:t>   (a – 2b)(a + 2b) + 4b² = </a:t>
            </a:r>
            <a:r>
              <a:rPr lang="en-US" sz="3200" smtClean="0">
                <a:solidFill>
                  <a:schemeClr val="accent2"/>
                </a:solidFill>
                <a:cs typeface="Arial" charset="0"/>
              </a:rPr>
              <a:t>◊</a:t>
            </a:r>
            <a:r>
              <a:rPr lang="en-US" sz="3200" smtClean="0">
                <a:cs typeface="Arial" charset="0"/>
              </a:rPr>
              <a:t> – 4b² + </a:t>
            </a:r>
            <a:r>
              <a:rPr lang="en-US" sz="3200" smtClean="0">
                <a:solidFill>
                  <a:schemeClr val="accent2"/>
                </a:solidFill>
                <a:cs typeface="Arial" charset="0"/>
              </a:rPr>
              <a:t>◊</a:t>
            </a:r>
            <a:r>
              <a:rPr lang="en-US" sz="3200" smtClean="0">
                <a:cs typeface="Arial" charset="0"/>
              </a:rPr>
              <a:t> = a².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uk-UA" sz="4400" b="1" smtClean="0"/>
              <a:t>Квадрат суми двох виразів</a:t>
            </a:r>
            <a:endParaRPr lang="ru-RU" sz="4400" b="1" smtClean="0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524000"/>
            <a:ext cx="8610600" cy="533400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uk-UA" sz="3600" b="1" i="1" dirty="0" smtClean="0"/>
              <a:t>     </a:t>
            </a:r>
            <a:r>
              <a:rPr lang="en-US" sz="3600" b="1" i="1" dirty="0" smtClean="0"/>
              <a:t> </a:t>
            </a:r>
            <a:r>
              <a:rPr lang="en-US" sz="4800" b="1" i="1" dirty="0" smtClean="0">
                <a:solidFill>
                  <a:srgbClr val="336600"/>
                </a:solidFill>
              </a:rPr>
              <a:t>( a + b )</a:t>
            </a:r>
            <a:r>
              <a:rPr lang="en-US" sz="4800" b="1" i="1" dirty="0" smtClean="0">
                <a:solidFill>
                  <a:srgbClr val="336600"/>
                </a:solidFill>
                <a:cs typeface="Arial" charset="0"/>
              </a:rPr>
              <a:t>²</a:t>
            </a:r>
            <a:r>
              <a:rPr lang="en-US" sz="4800" b="1" i="1" dirty="0" smtClean="0">
                <a:solidFill>
                  <a:srgbClr val="336600"/>
                </a:solidFill>
              </a:rPr>
              <a:t> = a</a:t>
            </a:r>
            <a:r>
              <a:rPr lang="en-US" sz="4800" b="1" i="1" dirty="0" smtClean="0">
                <a:solidFill>
                  <a:srgbClr val="336600"/>
                </a:solidFill>
                <a:cs typeface="Arial" charset="0"/>
              </a:rPr>
              <a:t>²</a:t>
            </a:r>
            <a:r>
              <a:rPr lang="en-US" sz="4800" b="1" i="1" dirty="0" smtClean="0">
                <a:solidFill>
                  <a:srgbClr val="336600"/>
                </a:solidFill>
              </a:rPr>
              <a:t> </a:t>
            </a:r>
            <a:r>
              <a:rPr lang="uk-UA" sz="4800" b="1" i="1" dirty="0" smtClean="0">
                <a:solidFill>
                  <a:srgbClr val="336600"/>
                </a:solidFill>
              </a:rPr>
              <a:t>+ 2</a:t>
            </a:r>
            <a:r>
              <a:rPr lang="en-US" sz="4800" b="1" i="1" dirty="0" err="1" smtClean="0">
                <a:solidFill>
                  <a:srgbClr val="336600"/>
                </a:solidFill>
              </a:rPr>
              <a:t>ab</a:t>
            </a:r>
            <a:r>
              <a:rPr lang="en-US" sz="4800" b="1" i="1" dirty="0" smtClean="0">
                <a:solidFill>
                  <a:srgbClr val="336600"/>
                </a:solidFill>
              </a:rPr>
              <a:t> + b</a:t>
            </a:r>
            <a:r>
              <a:rPr lang="en-US" sz="4800" b="1" i="1" dirty="0" smtClean="0">
                <a:solidFill>
                  <a:srgbClr val="336600"/>
                </a:solidFill>
                <a:cs typeface="Arial" charset="0"/>
              </a:rPr>
              <a:t>²</a:t>
            </a:r>
            <a:r>
              <a:rPr lang="en-US" sz="4800" dirty="0" smtClean="0"/>
              <a:t> </a:t>
            </a:r>
            <a:endParaRPr lang="uk-UA" sz="4800" dirty="0" smtClean="0"/>
          </a:p>
          <a:p>
            <a:pPr eaLnBrk="1" hangingPunct="1">
              <a:buFont typeface="Wingdings" pitchFamily="2" charset="2"/>
              <a:buNone/>
            </a:pPr>
            <a:endParaRPr lang="uk-UA" sz="1000" dirty="0" smtClean="0"/>
          </a:p>
          <a:p>
            <a:pPr eaLnBrk="1" hangingPunct="1">
              <a:buFont typeface="Wingdings" pitchFamily="2" charset="2"/>
              <a:buNone/>
            </a:pPr>
            <a:r>
              <a:rPr lang="uk-UA" dirty="0" smtClean="0"/>
              <a:t>   </a:t>
            </a:r>
            <a:r>
              <a:rPr lang="uk-UA" sz="3600" b="1" i="1" dirty="0" smtClean="0">
                <a:solidFill>
                  <a:schemeClr val="accent2"/>
                </a:solidFill>
                <a:latin typeface="Monotype Corsiva" pitchFamily="66" charset="0"/>
              </a:rPr>
              <a:t>Квадрат суми двох виразів дорівнює квадрату </a:t>
            </a:r>
            <a:r>
              <a:rPr lang="en-US" sz="3600" b="1" i="1" dirty="0" smtClean="0">
                <a:solidFill>
                  <a:schemeClr val="accent2"/>
                </a:solidFill>
                <a:latin typeface="Monotype Corsiva" pitchFamily="66" charset="0"/>
              </a:rPr>
              <a:t> </a:t>
            </a:r>
            <a:r>
              <a:rPr lang="uk-UA" sz="3600" b="1" i="1" dirty="0" smtClean="0">
                <a:solidFill>
                  <a:schemeClr val="accent2"/>
                </a:solidFill>
                <a:latin typeface="Monotype Corsiva" pitchFamily="66" charset="0"/>
              </a:rPr>
              <a:t>першого виразу плюс подвоєний добуток цих виразів плюс квадрат другого виразу.</a:t>
            </a:r>
            <a:endParaRPr lang="en-US" sz="3600" b="1" i="1" dirty="0" smtClean="0">
              <a:solidFill>
                <a:schemeClr val="accent2"/>
              </a:solidFill>
              <a:latin typeface="Monotype Corsiva" pitchFamily="66" charset="0"/>
            </a:endParaRPr>
          </a:p>
          <a:p>
            <a:pPr eaLnBrk="1" hangingPunct="1">
              <a:buFont typeface="Wingdings" pitchFamily="2" charset="2"/>
              <a:buNone/>
            </a:pPr>
            <a:endParaRPr lang="en-US" sz="1200" b="1" dirty="0" smtClean="0">
              <a:solidFill>
                <a:schemeClr val="accent2"/>
              </a:solidFill>
            </a:endParaRPr>
          </a:p>
          <a:p>
            <a:pPr eaLnBrk="1" hangingPunct="1">
              <a:buFont typeface="Wingdings" pitchFamily="2" charset="2"/>
              <a:buNone/>
            </a:pPr>
            <a:endParaRPr lang="en-US" sz="1200" b="1" dirty="0" smtClean="0">
              <a:solidFill>
                <a:schemeClr val="accent2"/>
              </a:solidFill>
            </a:endParaRPr>
          </a:p>
          <a:p>
            <a:pPr eaLnBrk="1" hangingPunct="1">
              <a:buFont typeface="Wingdings" pitchFamily="2" charset="2"/>
              <a:buNone/>
            </a:pPr>
            <a:endParaRPr lang="en-US" sz="1200" b="1" dirty="0" smtClean="0">
              <a:solidFill>
                <a:schemeClr val="accent2"/>
              </a:solidFill>
            </a:endParaRPr>
          </a:p>
          <a:p>
            <a:pPr eaLnBrk="1" hangingPunct="1">
              <a:buFont typeface="Wingdings" pitchFamily="2" charset="2"/>
              <a:buNone/>
            </a:pPr>
            <a:r>
              <a:rPr lang="uk-UA" sz="3200" u="sng" dirty="0" smtClean="0"/>
              <a:t>Приклади:</a:t>
            </a:r>
            <a:r>
              <a:rPr lang="uk-UA" sz="3200" dirty="0" smtClean="0"/>
              <a:t> </a:t>
            </a:r>
            <a:r>
              <a:rPr lang="en-US" sz="3200" dirty="0" smtClean="0"/>
              <a:t>a) (3 + a)</a:t>
            </a:r>
            <a:r>
              <a:rPr lang="en-US" sz="3200" dirty="0" smtClean="0">
                <a:cs typeface="Arial" charset="0"/>
              </a:rPr>
              <a:t>² = 9 + 6a + a²;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sz="3200" dirty="0" smtClean="0">
                <a:cs typeface="Arial" charset="0"/>
              </a:rPr>
              <a:t>                  b) (5x + 3y)² = 25x² + 30xy + 9y².</a:t>
            </a:r>
            <a:endParaRPr lang="uk-UA" sz="3200" dirty="0" smtClean="0">
              <a:cs typeface="Arial" charset="0"/>
            </a:endParaRPr>
          </a:p>
          <a:p>
            <a:pPr eaLnBrk="1" hangingPunct="1">
              <a:buFont typeface="Wingdings" pitchFamily="2" charset="2"/>
              <a:buNone/>
            </a:pPr>
            <a:r>
              <a:rPr lang="uk-UA" sz="1400" dirty="0" smtClean="0">
                <a:cs typeface="Arial" charset="0"/>
              </a:rPr>
              <a:t>    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uk-UA" sz="4400" b="1" smtClean="0"/>
              <a:t>Квадрат різниці двох виразів</a:t>
            </a:r>
            <a:endParaRPr lang="ru-RU" sz="4400" b="1" smtClean="0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524000"/>
            <a:ext cx="8305800" cy="533400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en-US" sz="3600" b="1" i="1" smtClean="0"/>
              <a:t>     </a:t>
            </a:r>
            <a:r>
              <a:rPr lang="en-US" sz="4800" b="1" i="1" smtClean="0">
                <a:solidFill>
                  <a:srgbClr val="336600"/>
                </a:solidFill>
              </a:rPr>
              <a:t>( a – b )</a:t>
            </a:r>
            <a:r>
              <a:rPr lang="en-US" sz="4800" b="1" i="1" smtClean="0">
                <a:solidFill>
                  <a:srgbClr val="336600"/>
                </a:solidFill>
                <a:cs typeface="Arial" charset="0"/>
              </a:rPr>
              <a:t>²</a:t>
            </a:r>
            <a:r>
              <a:rPr lang="en-US" sz="4800" b="1" i="1" smtClean="0">
                <a:solidFill>
                  <a:srgbClr val="336600"/>
                </a:solidFill>
              </a:rPr>
              <a:t> = a</a:t>
            </a:r>
            <a:r>
              <a:rPr lang="en-US" sz="4800" b="1" i="1" smtClean="0">
                <a:solidFill>
                  <a:srgbClr val="336600"/>
                </a:solidFill>
                <a:cs typeface="Arial" charset="0"/>
              </a:rPr>
              <a:t>²</a:t>
            </a:r>
            <a:r>
              <a:rPr lang="en-US" sz="4800" b="1" i="1" smtClean="0">
                <a:solidFill>
                  <a:srgbClr val="336600"/>
                </a:solidFill>
              </a:rPr>
              <a:t> –</a:t>
            </a:r>
            <a:r>
              <a:rPr lang="uk-UA" sz="4800" b="1" i="1" smtClean="0">
                <a:solidFill>
                  <a:srgbClr val="336600"/>
                </a:solidFill>
              </a:rPr>
              <a:t> 2</a:t>
            </a:r>
            <a:r>
              <a:rPr lang="en-US" sz="4800" b="1" i="1" smtClean="0">
                <a:solidFill>
                  <a:srgbClr val="336600"/>
                </a:solidFill>
              </a:rPr>
              <a:t>ab + b</a:t>
            </a:r>
            <a:r>
              <a:rPr lang="en-US" sz="4800" b="1" i="1" smtClean="0">
                <a:solidFill>
                  <a:srgbClr val="336600"/>
                </a:solidFill>
                <a:cs typeface="Arial" charset="0"/>
              </a:rPr>
              <a:t>²</a:t>
            </a:r>
            <a:r>
              <a:rPr lang="en-US" sz="4800" smtClean="0">
                <a:solidFill>
                  <a:srgbClr val="336600"/>
                </a:solidFill>
              </a:rPr>
              <a:t> </a:t>
            </a:r>
            <a:endParaRPr lang="uk-UA" sz="4800" smtClean="0">
              <a:solidFill>
                <a:srgbClr val="336600"/>
              </a:solidFill>
            </a:endParaRPr>
          </a:p>
          <a:p>
            <a:pPr eaLnBrk="1" hangingPunct="1">
              <a:buFont typeface="Wingdings" pitchFamily="2" charset="2"/>
              <a:buNone/>
            </a:pPr>
            <a:endParaRPr lang="uk-UA" sz="1200" smtClean="0">
              <a:solidFill>
                <a:srgbClr val="336600"/>
              </a:solidFill>
            </a:endParaRPr>
          </a:p>
          <a:p>
            <a:pPr eaLnBrk="1" hangingPunct="1">
              <a:buFont typeface="Wingdings" pitchFamily="2" charset="2"/>
              <a:buNone/>
            </a:pPr>
            <a:r>
              <a:rPr lang="uk-UA" smtClean="0"/>
              <a:t>    </a:t>
            </a:r>
            <a:r>
              <a:rPr lang="uk-UA" sz="4000" b="1" i="1" smtClean="0">
                <a:solidFill>
                  <a:schemeClr val="accent2"/>
                </a:solidFill>
                <a:latin typeface="Monotype Corsiva" pitchFamily="66" charset="0"/>
              </a:rPr>
              <a:t>Квадрат різниці двох виразів дорівнює квадрату першого виразу мінус подвоєний добуток цих </a:t>
            </a:r>
            <a:r>
              <a:rPr lang="en-US" sz="4000" b="1" i="1" smtClean="0">
                <a:solidFill>
                  <a:schemeClr val="accent2"/>
                </a:solidFill>
                <a:latin typeface="Monotype Corsiva" pitchFamily="66" charset="0"/>
              </a:rPr>
              <a:t> </a:t>
            </a:r>
            <a:r>
              <a:rPr lang="uk-UA" sz="4000" b="1" i="1" smtClean="0">
                <a:solidFill>
                  <a:schemeClr val="accent2"/>
                </a:solidFill>
                <a:latin typeface="Monotype Corsiva" pitchFamily="66" charset="0"/>
              </a:rPr>
              <a:t>виразів плюс квадрат другого виразу.</a:t>
            </a:r>
            <a:endParaRPr lang="en-US" sz="4000" b="1" i="1" smtClean="0">
              <a:solidFill>
                <a:schemeClr val="accent2"/>
              </a:solidFill>
              <a:latin typeface="Monotype Corsiva" pitchFamily="66" charset="0"/>
            </a:endParaRPr>
          </a:p>
          <a:p>
            <a:pPr eaLnBrk="1" hangingPunct="1">
              <a:buFont typeface="Wingdings" pitchFamily="2" charset="2"/>
              <a:buNone/>
            </a:pPr>
            <a:endParaRPr lang="en-US" sz="1200" b="1" i="1" smtClean="0">
              <a:solidFill>
                <a:schemeClr val="accent2"/>
              </a:solidFill>
              <a:latin typeface="Monotype Corsiva" pitchFamily="66" charset="0"/>
            </a:endParaRPr>
          </a:p>
          <a:p>
            <a:pPr eaLnBrk="1" hangingPunct="1">
              <a:buFont typeface="Wingdings" pitchFamily="2" charset="2"/>
              <a:buNone/>
            </a:pPr>
            <a:r>
              <a:rPr lang="uk-UA" sz="3200" u="sng" smtClean="0"/>
              <a:t>Приклади:</a:t>
            </a:r>
            <a:r>
              <a:rPr lang="uk-UA" sz="3200" smtClean="0"/>
              <a:t> </a:t>
            </a:r>
            <a:r>
              <a:rPr lang="en-US" sz="3200" smtClean="0"/>
              <a:t>a) (3</a:t>
            </a:r>
            <a:r>
              <a:rPr lang="uk-UA" sz="3200" smtClean="0"/>
              <a:t> –</a:t>
            </a:r>
            <a:r>
              <a:rPr lang="en-US" sz="3200" smtClean="0"/>
              <a:t> a)</a:t>
            </a:r>
            <a:r>
              <a:rPr lang="en-US" sz="3200" smtClean="0">
                <a:cs typeface="Arial" charset="0"/>
              </a:rPr>
              <a:t>² = 9</a:t>
            </a:r>
            <a:r>
              <a:rPr lang="uk-UA" sz="3200" smtClean="0">
                <a:cs typeface="Arial" charset="0"/>
              </a:rPr>
              <a:t> –</a:t>
            </a:r>
            <a:r>
              <a:rPr lang="en-US" sz="3200" smtClean="0">
                <a:cs typeface="Arial" charset="0"/>
              </a:rPr>
              <a:t> 6a + a²;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sz="3200" smtClean="0">
                <a:cs typeface="Arial" charset="0"/>
              </a:rPr>
              <a:t>                  b) (5x </a:t>
            </a:r>
            <a:r>
              <a:rPr lang="uk-UA" sz="3200" smtClean="0"/>
              <a:t>–</a:t>
            </a:r>
            <a:r>
              <a:rPr lang="en-US" sz="3200" smtClean="0">
                <a:cs typeface="Arial" charset="0"/>
              </a:rPr>
              <a:t> 3y)² = 25x² </a:t>
            </a:r>
            <a:r>
              <a:rPr lang="uk-UA" sz="3200" smtClean="0"/>
              <a:t>–</a:t>
            </a:r>
            <a:r>
              <a:rPr lang="en-US" sz="3200" smtClean="0">
                <a:cs typeface="Arial" charset="0"/>
              </a:rPr>
              <a:t> 30xy + 9y².</a:t>
            </a:r>
          </a:p>
          <a:p>
            <a:pPr eaLnBrk="1" hangingPunct="1"/>
            <a:endParaRPr lang="ru-RU" sz="32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uk-UA" smtClean="0"/>
              <a:t>Завдання для самоконтролю</a:t>
            </a:r>
            <a:endParaRPr lang="ru-RU" smtClean="0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09600" y="1447800"/>
            <a:ext cx="8534400" cy="4683125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uk-UA" sz="2400" smtClean="0"/>
              <a:t>Вибрати, в якому із стовбців (А, Б, В) записано правильну</a:t>
            </a:r>
            <a:endParaRPr lang="en-US" sz="2400" smtClean="0"/>
          </a:p>
          <a:p>
            <a:pPr eaLnBrk="1" hangingPunct="1">
              <a:buFont typeface="Wingdings" pitchFamily="2" charset="2"/>
              <a:buNone/>
            </a:pPr>
            <a:r>
              <a:rPr lang="uk-UA" sz="2400" smtClean="0"/>
              <a:t>відповідь до завдань 1 – 4.</a:t>
            </a:r>
          </a:p>
          <a:p>
            <a:pPr eaLnBrk="1" hangingPunct="1">
              <a:buFont typeface="Wingdings" pitchFamily="2" charset="2"/>
              <a:buNone/>
            </a:pPr>
            <a:endParaRPr lang="ru-RU" sz="2400" smtClean="0"/>
          </a:p>
        </p:txBody>
      </p:sp>
      <p:graphicFrame>
        <p:nvGraphicFramePr>
          <p:cNvPr id="71784" name="Group 104"/>
          <p:cNvGraphicFramePr>
            <a:graphicFrameLocks noGrp="1"/>
          </p:cNvGraphicFramePr>
          <p:nvPr>
            <p:ph sz="half" idx="2"/>
          </p:nvPr>
        </p:nvGraphicFramePr>
        <p:xfrm>
          <a:off x="609600" y="2438400"/>
          <a:ext cx="8229600" cy="4201224"/>
        </p:xfrm>
        <a:graphic>
          <a:graphicData uri="http://schemas.openxmlformats.org/drawingml/2006/table">
            <a:tbl>
              <a:tblPr/>
              <a:tblGrid>
                <a:gridCol w="642938"/>
                <a:gridCol w="1768475"/>
                <a:gridCol w="1928812"/>
                <a:gridCol w="1960563"/>
                <a:gridCol w="1928812"/>
              </a:tblGrid>
              <a:tr h="433388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uk-UA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</a:rPr>
                        <a:t>№ з/п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uk-UA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</a:rPr>
                        <a:t>Завдання </a:t>
                      </a: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</a:rPr>
                        <a:t>                      </a:t>
                      </a:r>
                      <a:r>
                        <a:rPr kumimoji="0" lang="uk-UA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</a:rPr>
                        <a:t>Відповіді </a:t>
                      </a: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6355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</a:rPr>
                        <a:t>       </a:t>
                      </a:r>
                      <a:r>
                        <a:rPr kumimoji="0" lang="uk-UA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</a:rPr>
                        <a:t>А</a:t>
                      </a: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</a:rPr>
                        <a:t>        </a:t>
                      </a:r>
                      <a:r>
                        <a:rPr kumimoji="0" lang="uk-UA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</a:rPr>
                        <a:t>Б</a:t>
                      </a: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</a:rPr>
                        <a:t>       </a:t>
                      </a:r>
                      <a:r>
                        <a:rPr kumimoji="0" lang="uk-UA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</a:rPr>
                        <a:t>В</a:t>
                      </a: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921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</a:t>
                      </a:r>
                      <a:r>
                        <a:rPr kumimoji="0" lang="uk-UA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1.</a:t>
                      </a: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(c + 11)</a:t>
                      </a: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²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² + 11c + 121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² - 22c + 121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² + 22c + 121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747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</a:t>
                      </a:r>
                      <a:r>
                        <a:rPr kumimoji="0" lang="uk-UA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2.</a:t>
                      </a: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(7y + 6)</a:t>
                      </a: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²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49y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² + 42y + 36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49y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² + 84y + 36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49y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² - 84y + 36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191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</a:t>
                      </a:r>
                      <a:r>
                        <a:rPr kumimoji="0" lang="uk-UA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3.</a:t>
                      </a: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(9 – 8y)</a:t>
                      </a: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²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81 – 144y +64y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² 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81 – 72y +64y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²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81 + 144y +64y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²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73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</a:t>
                      </a:r>
                      <a:r>
                        <a:rPr kumimoji="0" lang="uk-UA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4.</a:t>
                      </a: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(2x – 3y)</a:t>
                      </a: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²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4x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² 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– 12xy +9y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²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4x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² 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+ 12xy +9y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²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4x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² 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– 6xy +9y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²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uk-UA" sz="4400" b="1" dirty="0" smtClean="0">
                <a:solidFill>
                  <a:srgbClr val="FFFF00"/>
                </a:solidFill>
              </a:rPr>
              <a:t>Завдання  “ Знайди пару ”</a:t>
            </a:r>
            <a:endParaRPr lang="ru-RU" sz="4400" b="1" dirty="0" smtClean="0">
              <a:solidFill>
                <a:srgbClr val="FFFF00"/>
              </a:solidFill>
            </a:endParaRP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600200"/>
            <a:ext cx="8382000" cy="5029200"/>
          </a:xfrm>
        </p:spPr>
        <p:txBody>
          <a:bodyPr/>
          <a:lstStyle/>
          <a:p>
            <a:pPr marL="533400" indent="-533400" eaLnBrk="1" hangingPunct="1">
              <a:buFont typeface="Wingdings" pitchFamily="2" charset="2"/>
              <a:buNone/>
            </a:pPr>
            <a:r>
              <a:rPr lang="uk-UA" sz="2400" smtClean="0">
                <a:latin typeface="Times New Roman" pitchFamily="18" charset="0"/>
              </a:rPr>
              <a:t>  </a:t>
            </a:r>
            <a:r>
              <a:rPr lang="uk-UA" b="1" smtClean="0">
                <a:solidFill>
                  <a:srgbClr val="76753A"/>
                </a:solidFill>
                <a:latin typeface="Times New Roman" pitchFamily="18" charset="0"/>
              </a:rPr>
              <a:t>Потрібно у правій колонці знайти відповідь до</a:t>
            </a:r>
            <a:endParaRPr lang="en-US" b="1" smtClean="0">
              <a:solidFill>
                <a:srgbClr val="76753A"/>
              </a:solidFill>
              <a:latin typeface="Times New Roman" pitchFamily="18" charset="0"/>
            </a:endParaRPr>
          </a:p>
          <a:p>
            <a:pPr marL="533400" indent="-533400" eaLnBrk="1" hangingPunct="1">
              <a:buFont typeface="Wingdings" pitchFamily="2" charset="2"/>
              <a:buNone/>
            </a:pPr>
            <a:r>
              <a:rPr lang="en-US" b="1" smtClean="0">
                <a:solidFill>
                  <a:srgbClr val="76753A"/>
                </a:solidFill>
                <a:latin typeface="Times New Roman" pitchFamily="18" charset="0"/>
              </a:rPr>
              <a:t> </a:t>
            </a:r>
            <a:r>
              <a:rPr lang="uk-UA" b="1" smtClean="0">
                <a:solidFill>
                  <a:srgbClr val="76753A"/>
                </a:solidFill>
                <a:latin typeface="Times New Roman" pitchFamily="18" charset="0"/>
              </a:rPr>
              <a:t> приклада у лівій колонці.</a:t>
            </a:r>
          </a:p>
          <a:p>
            <a:pPr marL="533400" indent="-533400" eaLnBrk="1" hangingPunct="1">
              <a:buFont typeface="Wingdings" pitchFamily="2" charset="2"/>
              <a:buNone/>
            </a:pPr>
            <a:endParaRPr lang="uk-UA" sz="1000" b="1" smtClean="0">
              <a:solidFill>
                <a:srgbClr val="76753A"/>
              </a:solidFill>
              <a:latin typeface="Times New Roman" pitchFamily="18" charset="0"/>
            </a:endParaRPr>
          </a:p>
          <a:p>
            <a:pPr marL="533400" indent="-533400" eaLnBrk="1" hangingPunct="1">
              <a:buFont typeface="Wingdings" pitchFamily="2" charset="2"/>
              <a:buNone/>
            </a:pPr>
            <a:r>
              <a:rPr lang="uk-UA" sz="2400" smtClean="0">
                <a:latin typeface="Times New Roman" pitchFamily="18" charset="0"/>
              </a:rPr>
              <a:t>             </a:t>
            </a:r>
            <a:r>
              <a:rPr lang="uk-UA" sz="2400" smtClean="0">
                <a:solidFill>
                  <a:schemeClr val="accent2"/>
                </a:solidFill>
                <a:latin typeface="Times New Roman" pitchFamily="18" charset="0"/>
              </a:rPr>
              <a:t> </a:t>
            </a:r>
            <a:r>
              <a:rPr lang="uk-UA" u="sng" smtClean="0">
                <a:solidFill>
                  <a:schemeClr val="accent2"/>
                </a:solidFill>
                <a:latin typeface="Times New Roman" pitchFamily="18" charset="0"/>
              </a:rPr>
              <a:t>Приклади  </a:t>
            </a:r>
            <a:r>
              <a:rPr lang="uk-UA" smtClean="0">
                <a:solidFill>
                  <a:schemeClr val="accent2"/>
                </a:solidFill>
                <a:latin typeface="Times New Roman" pitchFamily="18" charset="0"/>
              </a:rPr>
              <a:t> </a:t>
            </a:r>
            <a:r>
              <a:rPr lang="uk-UA" smtClean="0">
                <a:latin typeface="Times New Roman" pitchFamily="18" charset="0"/>
              </a:rPr>
              <a:t>                       </a:t>
            </a:r>
            <a:r>
              <a:rPr lang="uk-UA" u="sng" smtClean="0">
                <a:solidFill>
                  <a:srgbClr val="0000FF"/>
                </a:solidFill>
                <a:latin typeface="Times New Roman" pitchFamily="18" charset="0"/>
              </a:rPr>
              <a:t>Відповіді</a:t>
            </a:r>
          </a:p>
          <a:p>
            <a:pPr marL="533400" indent="-533400" eaLnBrk="1" hangingPunct="1">
              <a:buFont typeface="Wingdings" pitchFamily="2" charset="2"/>
              <a:buNone/>
            </a:pPr>
            <a:r>
              <a:rPr lang="uk-UA" smtClean="0"/>
              <a:t> </a:t>
            </a:r>
            <a:r>
              <a:rPr lang="uk-UA" smtClean="0">
                <a:solidFill>
                  <a:schemeClr val="accent2"/>
                </a:solidFill>
              </a:rPr>
              <a:t>А)</a:t>
            </a:r>
            <a:r>
              <a:rPr lang="uk-UA" smtClean="0"/>
              <a:t>  </a:t>
            </a:r>
            <a:r>
              <a:rPr lang="en-US" smtClean="0"/>
              <a:t>(0,2a - p</a:t>
            </a:r>
            <a:r>
              <a:rPr lang="en-US" smtClean="0">
                <a:cs typeface="Arial" charset="0"/>
              </a:rPr>
              <a:t>³)²;              </a:t>
            </a:r>
            <a:r>
              <a:rPr lang="en-US" smtClean="0">
                <a:solidFill>
                  <a:srgbClr val="0000FF"/>
                </a:solidFill>
                <a:cs typeface="Arial" charset="0"/>
              </a:rPr>
              <a:t>1.</a:t>
            </a:r>
            <a:r>
              <a:rPr lang="en-US" smtClean="0">
                <a:cs typeface="Arial" charset="0"/>
              </a:rPr>
              <a:t>  a</a:t>
            </a:r>
            <a:r>
              <a:rPr lang="en-US" baseline="30000" smtClean="0">
                <a:cs typeface="Arial" charset="0"/>
              </a:rPr>
              <a:t>4 </a:t>
            </a:r>
            <a:r>
              <a:rPr lang="en-US" smtClean="0">
                <a:cs typeface="Arial" charset="0"/>
              </a:rPr>
              <a:t>– 16a²p</a:t>
            </a:r>
            <a:r>
              <a:rPr lang="en-US" baseline="30000" smtClean="0">
                <a:cs typeface="Arial" charset="0"/>
              </a:rPr>
              <a:t>5</a:t>
            </a:r>
            <a:r>
              <a:rPr lang="en-US" smtClean="0">
                <a:cs typeface="Arial" charset="0"/>
              </a:rPr>
              <a:t> + 64p</a:t>
            </a:r>
            <a:r>
              <a:rPr lang="en-US" baseline="30000" smtClean="0">
                <a:cs typeface="Arial" charset="0"/>
              </a:rPr>
              <a:t>10</a:t>
            </a:r>
            <a:r>
              <a:rPr lang="en-US" smtClean="0">
                <a:cs typeface="Arial" charset="0"/>
              </a:rPr>
              <a:t>;</a:t>
            </a:r>
          </a:p>
          <a:p>
            <a:pPr marL="533400" indent="-533400" eaLnBrk="1" hangingPunct="1">
              <a:buFont typeface="Wingdings" pitchFamily="2" charset="2"/>
              <a:buNone/>
            </a:pPr>
            <a:r>
              <a:rPr lang="uk-UA" smtClean="0">
                <a:cs typeface="Arial" charset="0"/>
              </a:rPr>
              <a:t> </a:t>
            </a:r>
            <a:r>
              <a:rPr lang="uk-UA" smtClean="0">
                <a:solidFill>
                  <a:schemeClr val="accent2"/>
                </a:solidFill>
                <a:cs typeface="Arial" charset="0"/>
              </a:rPr>
              <a:t>Б)</a:t>
            </a:r>
            <a:r>
              <a:rPr lang="uk-UA" smtClean="0">
                <a:cs typeface="Arial" charset="0"/>
              </a:rPr>
              <a:t>  </a:t>
            </a:r>
            <a:r>
              <a:rPr lang="en-US" smtClean="0">
                <a:cs typeface="Arial" charset="0"/>
              </a:rPr>
              <a:t>(a² - 8p</a:t>
            </a:r>
            <a:r>
              <a:rPr lang="en-US" baseline="30000" smtClean="0">
                <a:cs typeface="Arial" charset="0"/>
              </a:rPr>
              <a:t>5</a:t>
            </a:r>
            <a:r>
              <a:rPr lang="en-US" smtClean="0">
                <a:cs typeface="Arial" charset="0"/>
              </a:rPr>
              <a:t>)²;                </a:t>
            </a:r>
            <a:r>
              <a:rPr lang="en-US" smtClean="0">
                <a:solidFill>
                  <a:srgbClr val="0000FF"/>
                </a:solidFill>
                <a:cs typeface="Arial" charset="0"/>
              </a:rPr>
              <a:t>2.</a:t>
            </a:r>
            <a:r>
              <a:rPr lang="en-US" smtClean="0">
                <a:cs typeface="Arial" charset="0"/>
              </a:rPr>
              <a:t>  0,25 + 2a² + 2a</a:t>
            </a:r>
            <a:r>
              <a:rPr lang="en-US" baseline="30000" smtClean="0">
                <a:cs typeface="Arial" charset="0"/>
              </a:rPr>
              <a:t>4</a:t>
            </a:r>
            <a:r>
              <a:rPr lang="en-US" smtClean="0">
                <a:cs typeface="Arial" charset="0"/>
              </a:rPr>
              <a:t>;</a:t>
            </a:r>
          </a:p>
          <a:p>
            <a:pPr marL="533400" indent="-533400" eaLnBrk="1" hangingPunct="1">
              <a:buFont typeface="Wingdings" pitchFamily="2" charset="2"/>
              <a:buNone/>
            </a:pPr>
            <a:r>
              <a:rPr lang="uk-UA" smtClean="0">
                <a:cs typeface="Arial" charset="0"/>
              </a:rPr>
              <a:t> </a:t>
            </a:r>
            <a:r>
              <a:rPr lang="uk-UA" smtClean="0">
                <a:solidFill>
                  <a:schemeClr val="accent2"/>
                </a:solidFill>
                <a:cs typeface="Arial" charset="0"/>
              </a:rPr>
              <a:t>В)</a:t>
            </a:r>
            <a:r>
              <a:rPr lang="uk-UA" smtClean="0">
                <a:cs typeface="Arial" charset="0"/>
              </a:rPr>
              <a:t>  </a:t>
            </a:r>
            <a:r>
              <a:rPr lang="en-US" smtClean="0">
                <a:cs typeface="Arial" charset="0"/>
              </a:rPr>
              <a:t>(-a – p²)²;                 </a:t>
            </a:r>
            <a:r>
              <a:rPr lang="en-US" smtClean="0">
                <a:solidFill>
                  <a:srgbClr val="0000FF"/>
                </a:solidFill>
                <a:cs typeface="Arial" charset="0"/>
              </a:rPr>
              <a:t>3.</a:t>
            </a:r>
            <a:r>
              <a:rPr lang="en-US" smtClean="0">
                <a:cs typeface="Arial" charset="0"/>
              </a:rPr>
              <a:t>  0,04a² - 0,2ap² + 0,25p</a:t>
            </a:r>
            <a:r>
              <a:rPr lang="en-US" baseline="30000" smtClean="0">
                <a:cs typeface="Arial" charset="0"/>
              </a:rPr>
              <a:t>4</a:t>
            </a:r>
            <a:r>
              <a:rPr lang="en-US" smtClean="0">
                <a:cs typeface="Arial" charset="0"/>
              </a:rPr>
              <a:t>;</a:t>
            </a:r>
          </a:p>
          <a:p>
            <a:pPr marL="533400" indent="-533400" eaLnBrk="1" hangingPunct="1">
              <a:buFont typeface="Wingdings" pitchFamily="2" charset="2"/>
              <a:buNone/>
            </a:pPr>
            <a:r>
              <a:rPr lang="uk-UA" smtClean="0">
                <a:cs typeface="Arial" charset="0"/>
              </a:rPr>
              <a:t> </a:t>
            </a:r>
            <a:r>
              <a:rPr lang="uk-UA" smtClean="0">
                <a:solidFill>
                  <a:schemeClr val="accent2"/>
                </a:solidFill>
                <a:cs typeface="Arial" charset="0"/>
              </a:rPr>
              <a:t>Г)</a:t>
            </a:r>
            <a:r>
              <a:rPr lang="uk-UA" smtClean="0">
                <a:cs typeface="Arial" charset="0"/>
              </a:rPr>
              <a:t>  </a:t>
            </a:r>
            <a:r>
              <a:rPr lang="en-US" smtClean="0">
                <a:cs typeface="Arial" charset="0"/>
              </a:rPr>
              <a:t>(-0,5 – 2a²)²;             </a:t>
            </a:r>
            <a:r>
              <a:rPr lang="en-US" smtClean="0">
                <a:solidFill>
                  <a:srgbClr val="0000FF"/>
                </a:solidFill>
                <a:cs typeface="Arial" charset="0"/>
              </a:rPr>
              <a:t>4.</a:t>
            </a:r>
            <a:r>
              <a:rPr lang="en-US" smtClean="0">
                <a:cs typeface="Arial" charset="0"/>
              </a:rPr>
              <a:t>  a² + 2ap² + p</a:t>
            </a:r>
            <a:r>
              <a:rPr lang="en-US" baseline="30000" smtClean="0">
                <a:cs typeface="Arial" charset="0"/>
              </a:rPr>
              <a:t>4</a:t>
            </a:r>
            <a:r>
              <a:rPr lang="en-US" smtClean="0">
                <a:cs typeface="Arial" charset="0"/>
              </a:rPr>
              <a:t>;</a:t>
            </a:r>
          </a:p>
          <a:p>
            <a:pPr marL="533400" indent="-533400" eaLnBrk="1" hangingPunct="1">
              <a:buFont typeface="Wingdings" pitchFamily="2" charset="2"/>
              <a:buNone/>
            </a:pPr>
            <a:r>
              <a:rPr lang="uk-UA" smtClean="0">
                <a:cs typeface="Arial" charset="0"/>
              </a:rPr>
              <a:t> </a:t>
            </a:r>
            <a:r>
              <a:rPr lang="uk-UA" smtClean="0">
                <a:solidFill>
                  <a:schemeClr val="accent2"/>
                </a:solidFill>
                <a:cs typeface="Arial" charset="0"/>
              </a:rPr>
              <a:t>Д)</a:t>
            </a:r>
            <a:r>
              <a:rPr lang="uk-UA" smtClean="0">
                <a:cs typeface="Arial" charset="0"/>
              </a:rPr>
              <a:t>  </a:t>
            </a:r>
            <a:r>
              <a:rPr lang="en-US" smtClean="0">
                <a:cs typeface="Arial" charset="0"/>
              </a:rPr>
              <a:t>(-0,2a + 0,5p²)²;     </a:t>
            </a:r>
            <a:r>
              <a:rPr lang="uk-UA" smtClean="0">
                <a:cs typeface="Arial" charset="0"/>
              </a:rPr>
              <a:t> </a:t>
            </a:r>
            <a:r>
              <a:rPr lang="en-US" smtClean="0">
                <a:cs typeface="Arial" charset="0"/>
              </a:rPr>
              <a:t> </a:t>
            </a:r>
            <a:r>
              <a:rPr lang="en-US" smtClean="0">
                <a:solidFill>
                  <a:srgbClr val="0000FF"/>
                </a:solidFill>
                <a:cs typeface="Arial" charset="0"/>
              </a:rPr>
              <a:t>5.</a:t>
            </a:r>
            <a:r>
              <a:rPr lang="en-US" smtClean="0">
                <a:cs typeface="Arial" charset="0"/>
              </a:rPr>
              <a:t>  0,04a² - 0,4ap</a:t>
            </a:r>
            <a:r>
              <a:rPr lang="en-US" baseline="30000" smtClean="0">
                <a:cs typeface="Arial" charset="0"/>
              </a:rPr>
              <a:t>3</a:t>
            </a:r>
            <a:r>
              <a:rPr lang="en-US" smtClean="0">
                <a:cs typeface="Arial" charset="0"/>
              </a:rPr>
              <a:t> + p</a:t>
            </a:r>
            <a:r>
              <a:rPr lang="en-US" baseline="30000" smtClean="0">
                <a:cs typeface="Arial" charset="0"/>
              </a:rPr>
              <a:t>6</a:t>
            </a:r>
            <a:r>
              <a:rPr lang="en-US" smtClean="0">
                <a:cs typeface="Arial" charset="0"/>
              </a:rPr>
              <a:t> 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математика - 22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математика - 22</Template>
  <TotalTime>10</TotalTime>
  <Words>2377</Words>
  <Application>Microsoft Office PowerPoint</Application>
  <PresentationFormat>Экран (4:3)</PresentationFormat>
  <Paragraphs>282</Paragraphs>
  <Slides>24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7" baseType="lpstr">
      <vt:lpstr>Calibri</vt:lpstr>
      <vt:lpstr>Arial</vt:lpstr>
      <vt:lpstr>математика - 22</vt:lpstr>
      <vt:lpstr>Слайд 1</vt:lpstr>
      <vt:lpstr>Формули скороченого множення</vt:lpstr>
      <vt:lpstr>Тема: Формули скороченого множення</vt:lpstr>
      <vt:lpstr>Множення різниці двох виразів  на їх суму</vt:lpstr>
      <vt:lpstr>Усні завдання</vt:lpstr>
      <vt:lpstr>Квадрат суми двох виразів</vt:lpstr>
      <vt:lpstr>Квадрат різниці двох виразів</vt:lpstr>
      <vt:lpstr>Завдання для самоконтролю</vt:lpstr>
      <vt:lpstr>Завдання  “ Знайди пару ”</vt:lpstr>
      <vt:lpstr>Розкладання многочленів на множники з використанням формул  квадрата суми і квадрата різниці</vt:lpstr>
      <vt:lpstr>Гра “ Відгадай назву ”</vt:lpstr>
      <vt:lpstr> </vt:lpstr>
      <vt:lpstr>Сума кубів двох виразів</vt:lpstr>
      <vt:lpstr>Різниця кубів двох виразів</vt:lpstr>
      <vt:lpstr>Тест 1 “Формули скороченого множення.                     Множення многочленів.”</vt:lpstr>
      <vt:lpstr> Відповіді. </vt:lpstr>
      <vt:lpstr>Фізкультхвилинка</vt:lpstr>
      <vt:lpstr>Розкладання многочленів на множники способом винесення  спільного множника за дужки</vt:lpstr>
      <vt:lpstr>Розкладання многочленів на множники способом групування</vt:lpstr>
      <vt:lpstr>Застосування кількох способів для розкладання многочленів на множники</vt:lpstr>
      <vt:lpstr>Логічна вправа</vt:lpstr>
      <vt:lpstr>Слайд 22</vt:lpstr>
      <vt:lpstr>Тест 2  “ Формули скороченого множення.                 Розкладання на множники.”</vt:lpstr>
      <vt:lpstr>Підсумок уроку.  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2</cp:revision>
  <dcterms:created xsi:type="dcterms:W3CDTF">2017-10-19T13:56:57Z</dcterms:created>
  <dcterms:modified xsi:type="dcterms:W3CDTF">2017-10-19T14:07:12Z</dcterms:modified>
</cp:coreProperties>
</file>