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4A1"/>
    <a:srgbClr val="0530E9"/>
    <a:srgbClr val="B9D7F9"/>
    <a:srgbClr val="005C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5B40F80-1A27-40A7-B206-CCB85C3629DE}" type="datetimeFigureOut">
              <a:rPr lang="ru-RU" smtClean="0"/>
              <a:t>18.01.2011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195F6E-D75C-4BC1-87A5-4455F872FC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6000" dirty="0" smtClean="0">
                <a:latin typeface="a_AlbionicB&amp;W" pitchFamily="34" charset="-52"/>
              </a:rPr>
              <a:t>Множення і ділення натуральних чисел</a:t>
            </a:r>
            <a:endParaRPr lang="ru-RU" sz="6000" dirty="0">
              <a:latin typeface="a_AlbionicB&amp;W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les1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8728" y="357166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 smtClean="0">
                <a:latin typeface="a_LatinoExp" pitchFamily="18" charset="-52"/>
              </a:rPr>
              <a:t>Галявина </a:t>
            </a:r>
            <a:r>
              <a:rPr lang="uk-UA" sz="2400" i="1" dirty="0" err="1" smtClean="0">
                <a:latin typeface="a_LatinoExp" pitchFamily="18" charset="-52"/>
              </a:rPr>
              <a:t>“</a:t>
            </a:r>
            <a:r>
              <a:rPr lang="uk-UA" sz="2400" dirty="0" err="1" smtClean="0">
                <a:latin typeface="a_LatinoExp" pitchFamily="18" charset="-52"/>
              </a:rPr>
              <a:t>Усної</a:t>
            </a:r>
            <a:r>
              <a:rPr lang="uk-UA" sz="2400" dirty="0" smtClean="0">
                <a:latin typeface="a_LatinoExp" pitchFamily="18" charset="-52"/>
              </a:rPr>
              <a:t> </a:t>
            </a:r>
            <a:r>
              <a:rPr lang="uk-UA" sz="2400" dirty="0" err="1" smtClean="0">
                <a:latin typeface="a_LatinoExp" pitchFamily="18" charset="-52"/>
              </a:rPr>
              <a:t>лічби”</a:t>
            </a:r>
            <a:endParaRPr lang="ru-RU" sz="2400" dirty="0">
              <a:latin typeface="a_LatinoExp" pitchFamily="18" charset="-52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143240" y="2428868"/>
            <a:ext cx="2643206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54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5536413" y="1535893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0800000">
            <a:off x="2285984" y="1500174"/>
            <a:ext cx="1000132" cy="1178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3"/>
          </p:cNvCxnSpPr>
          <p:nvPr/>
        </p:nvCxnSpPr>
        <p:spPr>
          <a:xfrm rot="5400000">
            <a:off x="2304370" y="3060297"/>
            <a:ext cx="1064698" cy="1387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5"/>
          </p:cNvCxnSpPr>
          <p:nvPr/>
        </p:nvCxnSpPr>
        <p:spPr>
          <a:xfrm rot="16200000" flipH="1">
            <a:off x="5632056" y="2988858"/>
            <a:ext cx="850384" cy="13157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6572264" y="714356"/>
            <a:ext cx="1000132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162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858016" y="3857628"/>
            <a:ext cx="92869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28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214414" y="857232"/>
            <a:ext cx="107157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27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1071538" y="4143380"/>
            <a:ext cx="1071570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71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214546" y="178592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Зменшити в 2 рази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429256" y="171448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Збільшити в 3 рази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928794" y="335756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Збільшити на 17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86380" y="3429000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Зменшити на 26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7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0100" y="928670"/>
            <a:ext cx="70009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	</a:t>
            </a:r>
            <a:r>
              <a:rPr lang="uk-UA" sz="2400" dirty="0" smtClean="0">
                <a:solidFill>
                  <a:srgbClr val="DA14A1"/>
                </a:solidFill>
                <a:latin typeface="a_LatinoExp" pitchFamily="18" charset="-52"/>
              </a:rPr>
              <a:t>Добрий </a:t>
            </a:r>
            <a:r>
              <a:rPr lang="uk-UA" sz="2400" dirty="0">
                <a:solidFill>
                  <a:srgbClr val="DA14A1"/>
                </a:solidFill>
                <a:latin typeface="a_LatinoExp" pitchFamily="18" charset="-52"/>
              </a:rPr>
              <a:t>день, дітки! </a:t>
            </a:r>
            <a:endParaRPr lang="uk-UA" sz="2400" dirty="0" smtClean="0">
              <a:solidFill>
                <a:srgbClr val="DA14A1"/>
              </a:solidFill>
              <a:latin typeface="a_LatinoExp" pitchFamily="18" charset="-52"/>
            </a:endParaRPr>
          </a:p>
          <a:p>
            <a:r>
              <a:rPr lang="uk-UA" sz="2400" dirty="0">
                <a:solidFill>
                  <a:srgbClr val="DA14A1"/>
                </a:solidFill>
                <a:latin typeface="a_LatinoExp" pitchFamily="18" charset="-52"/>
              </a:rPr>
              <a:t>	</a:t>
            </a:r>
            <a:r>
              <a:rPr lang="uk-UA" sz="2400" dirty="0" smtClean="0">
                <a:solidFill>
                  <a:srgbClr val="DA14A1"/>
                </a:solidFill>
                <a:latin typeface="a_LatinoExp" pitchFamily="18" charset="-52"/>
              </a:rPr>
              <a:t>Дякую</a:t>
            </a:r>
            <a:r>
              <a:rPr lang="uk-UA" sz="2400" dirty="0">
                <a:solidFill>
                  <a:srgbClr val="DA14A1"/>
                </a:solidFill>
                <a:latin typeface="a_LatinoExp" pitchFamily="18" charset="-52"/>
              </a:rPr>
              <a:t>, що прийшли до мене в гості. Знаю, що ви подолали всі перешкоди, які вам траплялися на шляху до мене. За це я вас пригощаю своїми дарами! Завжди будьте наполегливими, сумлінними, уважними! Успіхів вам! До зустрічі в наступному році! </a:t>
            </a:r>
            <a:endParaRPr lang="uk-UA" sz="2400" dirty="0" smtClean="0">
              <a:solidFill>
                <a:srgbClr val="DA14A1"/>
              </a:solidFill>
              <a:latin typeface="a_LatinoExp" pitchFamily="18" charset="-52"/>
            </a:endParaRPr>
          </a:p>
          <a:p>
            <a:endParaRPr lang="uk-UA" sz="2400" dirty="0">
              <a:solidFill>
                <a:srgbClr val="DA14A1"/>
              </a:solidFill>
              <a:latin typeface="a_LatinoExp" pitchFamily="18" charset="-52"/>
            </a:endParaRPr>
          </a:p>
          <a:p>
            <a:r>
              <a:rPr lang="uk-UA" sz="2400" dirty="0" smtClean="0">
                <a:solidFill>
                  <a:srgbClr val="DA14A1"/>
                </a:solidFill>
                <a:latin typeface="a_LatinoExp" pitchFamily="18" charset="-52"/>
              </a:rPr>
              <a:t>З </a:t>
            </a:r>
            <a:r>
              <a:rPr lang="uk-UA" sz="2400" dirty="0">
                <a:solidFill>
                  <a:srgbClr val="DA14A1"/>
                </a:solidFill>
                <a:latin typeface="a_LatinoExp" pitchFamily="18" charset="-52"/>
              </a:rPr>
              <a:t>повагою до вас всіх Осінь</a:t>
            </a:r>
            <a:endParaRPr lang="ru-RU" sz="2400" dirty="0">
              <a:solidFill>
                <a:srgbClr val="DA14A1"/>
              </a:solidFill>
              <a:latin typeface="a_LatinoExp" pitchFamily="18" charset="-52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5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3042" y="4786322"/>
            <a:ext cx="5553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Бажаємо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успіхів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2" y="0"/>
            <a:ext cx="915605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2910" y="1214422"/>
            <a:ext cx="7929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atin typeface="a_LatinoExp" pitchFamily="18" charset="-52"/>
              </a:rPr>
              <a:t>І сувора, й солов’їна</a:t>
            </a:r>
          </a:p>
          <a:p>
            <a:pPr algn="ctr"/>
            <a:r>
              <a:rPr lang="uk-UA" sz="4000" b="1" dirty="0" smtClean="0">
                <a:latin typeface="a_LatinoExp" pitchFamily="18" charset="-52"/>
              </a:rPr>
              <a:t>Математика – країна.</a:t>
            </a:r>
          </a:p>
          <a:p>
            <a:pPr algn="ctr"/>
            <a:r>
              <a:rPr lang="uk-UA" sz="4000" b="1" dirty="0" smtClean="0">
                <a:latin typeface="a_LatinoExp" pitchFamily="18" charset="-52"/>
              </a:rPr>
              <a:t>Праця тут іде завзята,</a:t>
            </a:r>
          </a:p>
          <a:p>
            <a:pPr algn="ctr"/>
            <a:r>
              <a:rPr lang="uk-UA" sz="4000" b="1" dirty="0" smtClean="0">
                <a:latin typeface="a_LatinoExp" pitchFamily="18" charset="-52"/>
              </a:rPr>
              <a:t>Вмій лиш спритно рахувати!</a:t>
            </a:r>
            <a:endParaRPr lang="ru-RU" sz="4000" b="1" dirty="0">
              <a:latin typeface="a_LatinoExp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1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2" y="3286124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_LatinoExp" pitchFamily="18" charset="-52"/>
              </a:rPr>
              <a:t>В гості до Осені.</a:t>
            </a:r>
            <a:endParaRPr lang="ru-RU" sz="4800" dirty="0">
              <a:solidFill>
                <a:schemeClr val="accent3">
                  <a:lumMod val="40000"/>
                  <a:lumOff val="60000"/>
                </a:schemeClr>
              </a:solidFill>
              <a:latin typeface="a_LatinoExp" pitchFamily="18" charset="-52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4857760"/>
            <a:ext cx="18097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1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8662" y="1785926"/>
            <a:ext cx="70009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>
                <a:solidFill>
                  <a:schemeClr val="bg1"/>
                </a:solidFill>
                <a:latin typeface="a_AlgeriusRough" pitchFamily="82" charset="-52"/>
              </a:rPr>
              <a:t>845 + (61*4+126:3) : 377 </a:t>
            </a:r>
            <a:endParaRPr lang="uk-UA" sz="3600" dirty="0" smtClean="0">
              <a:solidFill>
                <a:schemeClr val="bg1"/>
              </a:solidFill>
              <a:latin typeface="a_AlgeriusRough" pitchFamily="82" charset="-52"/>
            </a:endParaRPr>
          </a:p>
          <a:p>
            <a:pPr algn="ctr"/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 algn="ctr"/>
            <a:r>
              <a:rPr lang="uk-UA" sz="3600" dirty="0" smtClean="0">
                <a:solidFill>
                  <a:schemeClr val="bg1"/>
                </a:solidFill>
                <a:latin typeface="a_AlgeriusRough" pitchFamily="82" charset="-52"/>
              </a:rPr>
              <a:t>1)61*4=244</a:t>
            </a:r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 algn="ctr"/>
            <a:r>
              <a:rPr lang="uk-UA" sz="3600" dirty="0" smtClean="0">
                <a:solidFill>
                  <a:schemeClr val="bg1"/>
                </a:solidFill>
                <a:latin typeface="a_AlgeriusRough" pitchFamily="82" charset="-52"/>
              </a:rPr>
              <a:t>2)126:3=42</a:t>
            </a:r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 algn="ctr"/>
            <a:r>
              <a:rPr lang="uk-UA" sz="3600" dirty="0" smtClean="0">
                <a:solidFill>
                  <a:schemeClr val="bg1"/>
                </a:solidFill>
                <a:latin typeface="a_AlgeriusRough" pitchFamily="82" charset="-52"/>
              </a:rPr>
              <a:t>3)244+42=286</a:t>
            </a:r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 algn="ctr"/>
            <a:r>
              <a:rPr lang="uk-UA" sz="3600" dirty="0" smtClean="0">
                <a:solidFill>
                  <a:schemeClr val="bg1"/>
                </a:solidFill>
                <a:latin typeface="a_AlgeriusRough" pitchFamily="82" charset="-52"/>
              </a:rPr>
              <a:t>4)845+286=1131</a:t>
            </a:r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 algn="ctr"/>
            <a:r>
              <a:rPr lang="uk-UA" sz="3600" dirty="0" smtClean="0">
                <a:solidFill>
                  <a:schemeClr val="bg1"/>
                </a:solidFill>
                <a:latin typeface="a_AlgeriusRough" pitchFamily="82" charset="-52"/>
              </a:rPr>
              <a:t>5)1131</a:t>
            </a:r>
            <a:r>
              <a:rPr lang="uk-UA" sz="3600" dirty="0">
                <a:solidFill>
                  <a:schemeClr val="bg1"/>
                </a:solidFill>
                <a:latin typeface="a_AlgeriusRough" pitchFamily="82" charset="-52"/>
              </a:rPr>
              <a:t>: 377=3</a:t>
            </a:r>
            <a:endParaRPr lang="ru-RU" sz="3600" dirty="0">
              <a:solidFill>
                <a:schemeClr val="bg1"/>
              </a:solidFill>
              <a:latin typeface="a_AlgeriusRough" pitchFamily="82" charset="-52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s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9" y="2786058"/>
          <a:ext cx="7572426" cy="1388372"/>
        </p:xfrm>
        <a:graphic>
          <a:graphicData uri="http://schemas.openxmlformats.org/drawingml/2006/table">
            <a:tbl>
              <a:tblPr/>
              <a:tblGrid>
                <a:gridCol w="1514327"/>
                <a:gridCol w="1514327"/>
                <a:gridCol w="1514327"/>
                <a:gridCol w="1514327"/>
                <a:gridCol w="1515118"/>
              </a:tblGrid>
              <a:tr h="694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286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244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1131</a:t>
                      </a:r>
                      <a:endParaRPr lang="ru-RU" sz="400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42</a:t>
                      </a:r>
                      <a:endParaRPr lang="ru-RU" sz="400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3</a:t>
                      </a:r>
                      <a:endParaRPr lang="ru-RU" sz="400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і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у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с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л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4000" dirty="0">
                          <a:solidFill>
                            <a:srgbClr val="FFFF00"/>
                          </a:solidFill>
                          <a:latin typeface="a_LatinoExp" pitchFamily="18" charset="-52"/>
                          <a:ea typeface="Calibri"/>
                          <a:cs typeface="Times New Roman"/>
                        </a:rPr>
                        <a:t>і</a:t>
                      </a:r>
                      <a:endParaRPr lang="ru-RU" sz="4000" dirty="0">
                        <a:solidFill>
                          <a:srgbClr val="FFFF00"/>
                        </a:solidFill>
                        <a:latin typeface="a_LatinoExp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71670" y="5357826"/>
            <a:ext cx="5357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dirty="0" smtClean="0">
                <a:latin typeface="a_AlbionicB&amp;W" pitchFamily="34" charset="-52"/>
              </a:rPr>
              <a:t>У лісі</a:t>
            </a:r>
            <a:endParaRPr lang="ru-RU" sz="5400" dirty="0">
              <a:latin typeface="a_AlbionicB&amp;W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rib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1357298"/>
            <a:ext cx="707236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А) Х*18 = 468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Х=468:18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 </a:t>
            </a:r>
            <a:r>
              <a:rPr lang="uk-UA" sz="2400" b="1" dirty="0" smtClean="0">
                <a:solidFill>
                  <a:srgbClr val="C00000"/>
                </a:solidFill>
              </a:rPr>
              <a:t>26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Б) 476:х=14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 476:14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Х=34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 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В) 11х+6х=408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17х=408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Х=408:17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>
                <a:solidFill>
                  <a:srgbClr val="C00000"/>
                </a:solidFill>
              </a:rPr>
              <a:t>Х=24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571480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>
                <a:solidFill>
                  <a:srgbClr val="005C2A"/>
                </a:solidFill>
                <a:latin typeface="a_AlbionicB&amp;W" pitchFamily="34" charset="-52"/>
              </a:rPr>
              <a:t>Завдання від Лісовичка</a:t>
            </a:r>
            <a:endParaRPr lang="ru-RU" sz="3200" dirty="0">
              <a:solidFill>
                <a:srgbClr val="005C2A"/>
              </a:solidFill>
              <a:latin typeface="a_AlbionicB&amp;W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6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0034" y="1500174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1)Як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називають компоненти дії множення?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2)Як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називають результат дії ділення?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3)Як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знайти невідоме ділене?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4)Як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знайти невідомий множник?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5)Які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властивості множення  ви знаєте?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6)Скільки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буде 345:0?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7)Скільки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буде 1256:1256?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8)Скільки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буде 456*10?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9)Як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перевірити правильність виконання дії ділення?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pPr lvl="0"/>
            <a:r>
              <a:rPr lang="uk-UA" sz="2000" dirty="0" smtClean="0">
                <a:solidFill>
                  <a:schemeClr val="bg1"/>
                </a:solidFill>
                <a:latin typeface="a_AlgeriusRough" pitchFamily="82" charset="-52"/>
              </a:rPr>
              <a:t>10)Як </a:t>
            </a:r>
            <a:r>
              <a:rPr lang="uk-UA" sz="2000" dirty="0">
                <a:solidFill>
                  <a:schemeClr val="bg1"/>
                </a:solidFill>
                <a:latin typeface="a_AlgeriusRough" pitchFamily="82" charset="-52"/>
              </a:rPr>
              <a:t>знайти невідомий дільник? </a:t>
            </a:r>
            <a:endParaRPr lang="ru-RU" sz="2000" dirty="0">
              <a:solidFill>
                <a:schemeClr val="bg1"/>
              </a:solidFill>
              <a:latin typeface="a_AlgeriusRough" pitchFamily="82" charset="-52"/>
            </a:endParaRPr>
          </a:p>
          <a:p>
            <a:endParaRPr lang="ru-RU" sz="2000" dirty="0">
              <a:latin typeface="a_AlgeriusRough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rests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00100" y="214291"/>
            <a:ext cx="721523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chemeClr val="bg1"/>
                </a:solidFill>
              </a:rPr>
              <a:t>2*328*5</a:t>
            </a:r>
            <a:r>
              <a:rPr lang="uk-UA" sz="4000" dirty="0" smtClean="0">
                <a:solidFill>
                  <a:schemeClr val="bg1"/>
                </a:solidFill>
              </a:rPr>
              <a:t>= </a:t>
            </a: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  3280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5*9*200    =</a:t>
            </a: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9000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25*243*4  =</a:t>
            </a: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24300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47*632+632*53   =</a:t>
            </a: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63200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37*46-18*37+37*72  =</a:t>
            </a:r>
          </a:p>
          <a:p>
            <a:pPr algn="ctr"/>
            <a:r>
              <a:rPr lang="uk-UA" sz="4000" dirty="0" smtClean="0">
                <a:solidFill>
                  <a:schemeClr val="bg1"/>
                </a:solidFill>
              </a:rPr>
              <a:t>3700</a:t>
            </a:r>
            <a:endParaRPr lang="ru-RU" sz="4000" dirty="0">
              <a:solidFill>
                <a:schemeClr val="bg1"/>
              </a:solidFill>
            </a:endParaRPr>
          </a:p>
          <a:p>
            <a:pPr algn="ctr"/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wat3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728" y="642918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>
                <a:latin typeface="a_LatinoExp" pitchFamily="18" charset="-52"/>
              </a:rPr>
              <a:t>Завдання від Струмочка</a:t>
            </a:r>
            <a:endParaRPr lang="ru-RU" sz="3600" dirty="0">
              <a:latin typeface="a_LatinoExp" pitchFamily="18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428868"/>
            <a:ext cx="85725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150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643042" y="271462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714480" y="242886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*4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357430"/>
            <a:ext cx="92869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600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571868" y="264318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868" y="22859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:100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2428868"/>
            <a:ext cx="71438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6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5500694" y="2643182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6858016" y="2357430"/>
            <a:ext cx="78581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768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500694" y="221455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*128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 animBg="1"/>
      <p:bldP spid="13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77</TotalTime>
  <Words>183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Множення і ділення натуральних чисел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Множення і ділення натуральних чисел</dc:title>
  <dc:creator>Таня</dc:creator>
  <cp:lastModifiedBy>Таня</cp:lastModifiedBy>
  <cp:revision>8</cp:revision>
  <dcterms:created xsi:type="dcterms:W3CDTF">2011-01-18T20:52:43Z</dcterms:created>
  <dcterms:modified xsi:type="dcterms:W3CDTF">2011-01-18T22:10:06Z</dcterms:modified>
</cp:coreProperties>
</file>