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60" r:id="rId2"/>
    <p:sldId id="289" r:id="rId3"/>
    <p:sldId id="290" r:id="rId4"/>
    <p:sldId id="261" r:id="rId5"/>
    <p:sldId id="262" r:id="rId6"/>
    <p:sldId id="263" r:id="rId7"/>
    <p:sldId id="264" r:id="rId8"/>
    <p:sldId id="291" r:id="rId9"/>
    <p:sldId id="292" r:id="rId10"/>
    <p:sldId id="306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7" r:id="rId22"/>
    <p:sldId id="303" r:id="rId23"/>
    <p:sldId id="270" r:id="rId24"/>
    <p:sldId id="304" r:id="rId25"/>
    <p:sldId id="267" r:id="rId26"/>
    <p:sldId id="278" r:id="rId27"/>
    <p:sldId id="279" r:id="rId28"/>
    <p:sldId id="280" r:id="rId29"/>
    <p:sldId id="281" r:id="rId30"/>
    <p:sldId id="275" r:id="rId31"/>
    <p:sldId id="277" r:id="rId32"/>
    <p:sldId id="308" r:id="rId33"/>
    <p:sldId id="309" r:id="rId34"/>
    <p:sldId id="310" r:id="rId35"/>
    <p:sldId id="287" r:id="rId36"/>
    <p:sldId id="311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MA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72120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plotArea>
      <c:layout>
        <c:manualLayout>
          <c:layoutTarget val="inner"/>
          <c:xMode val="edge"/>
          <c:yMode val="edge"/>
          <c:x val="0.17031430446194243"/>
          <c:y val="1.7609518588172508E-2"/>
          <c:w val="0.82968569553805815"/>
          <c:h val="0.77710392921183358"/>
        </c:manualLayout>
      </c:layout>
      <c:barChart>
        <c:barDir val="col"/>
        <c:grouping val="percentStacked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Аркуш1!$A$2:$A$5</c:f>
              <c:strCache>
                <c:ptCount val="4"/>
                <c:pt idx="0">
                  <c:v>комп'ютер</c:v>
                </c:pt>
                <c:pt idx="1">
                  <c:v>книга</c:v>
                </c:pt>
                <c:pt idx="2">
                  <c:v>зарубіжні письменники</c:v>
                </c:pt>
                <c:pt idx="3">
                  <c:v>українські письменники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100</c:v>
                </c:pt>
                <c:pt idx="1">
                  <c:v>60</c:v>
                </c:pt>
                <c:pt idx="2">
                  <c:v>80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Аркуш1!$A$2:$A$5</c:f>
              <c:strCache>
                <c:ptCount val="4"/>
                <c:pt idx="0">
                  <c:v>комп'ютер</c:v>
                </c:pt>
                <c:pt idx="1">
                  <c:v>книга</c:v>
                </c:pt>
                <c:pt idx="2">
                  <c:v>зарубіжні письменники</c:v>
                </c:pt>
                <c:pt idx="3">
                  <c:v>українські письменники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0</c:v>
                </c:pt>
                <c:pt idx="1">
                  <c:v>40</c:v>
                </c:pt>
                <c:pt idx="2">
                  <c:v>20</c:v>
                </c:pt>
                <c:pt idx="3">
                  <c:v>60</c:v>
                </c:pt>
              </c:numCache>
            </c:numRef>
          </c:val>
        </c:ser>
        <c:overlap val="100"/>
        <c:axId val="54695040"/>
        <c:axId val="54696576"/>
      </c:barChart>
      <c:catAx>
        <c:axId val="54695040"/>
        <c:scaling>
          <c:orientation val="minMax"/>
        </c:scaling>
        <c:axPos val="b"/>
        <c:tickLblPos val="nextTo"/>
        <c:crossAx val="54696576"/>
        <c:crosses val="autoZero"/>
        <c:auto val="1"/>
        <c:lblAlgn val="ctr"/>
        <c:lblOffset val="100"/>
      </c:catAx>
      <c:valAx>
        <c:axId val="54696576"/>
        <c:scaling>
          <c:orientation val="minMax"/>
        </c:scaling>
        <c:axPos val="l"/>
        <c:majorGridlines/>
        <c:numFmt formatCode="0%" sourceLinked="1"/>
        <c:tickLblPos val="nextTo"/>
        <c:crossAx val="546950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13.10.2017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858180" cy="41434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Роз</a:t>
            </a:r>
            <a:r>
              <a:rPr lang="uk-UA" sz="4800" b="1" i="1" dirty="0" err="1" smtClean="0">
                <a:solidFill>
                  <a:srgbClr val="FF0000"/>
                </a:solidFill>
              </a:rPr>
              <a:t>робка</a:t>
            </a:r>
            <a:r>
              <a:rPr lang="uk-UA" sz="4800" b="1" i="1" dirty="0" smtClean="0">
                <a:solidFill>
                  <a:srgbClr val="FF0000"/>
                </a:solidFill>
              </a:rPr>
              <a:t> уроку </a:t>
            </a:r>
            <a:br>
              <a:rPr lang="uk-UA" sz="4800" b="1" i="1" dirty="0" smtClean="0">
                <a:solidFill>
                  <a:srgbClr val="FF0000"/>
                </a:solidFill>
              </a:rPr>
            </a:br>
            <a:r>
              <a:rPr lang="uk-UA" sz="4800" b="1" i="1" dirty="0" smtClean="0">
                <a:solidFill>
                  <a:srgbClr val="FF0000"/>
                </a:solidFill>
              </a:rPr>
              <a:t>з української літератури</a:t>
            </a:r>
            <a:br>
              <a:rPr lang="uk-UA" sz="4800" b="1" i="1" dirty="0" smtClean="0">
                <a:solidFill>
                  <a:srgbClr val="FF0000"/>
                </a:solidFill>
              </a:rPr>
            </a:br>
            <a:r>
              <a:rPr lang="uk-UA" sz="4800" b="1" i="1" dirty="0" smtClean="0">
                <a:solidFill>
                  <a:srgbClr val="FF0000"/>
                </a:solidFill>
              </a:rPr>
              <a:t> у 9 класі</a:t>
            </a:r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>                          </a:t>
            </a:r>
            <a:r>
              <a:rPr lang="uk-UA" sz="2400" dirty="0" smtClean="0"/>
              <a:t>Вчитель – Н.М.Данилюк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i="1" dirty="0">
              <a:solidFill>
                <a:schemeClr val="tx1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143108" y="3357562"/>
            <a:ext cx="5114778" cy="1101248"/>
          </a:xfrm>
        </p:spPr>
        <p:txBody>
          <a:bodyPr>
            <a:normAutofit fontScale="925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  </a:t>
            </a:r>
            <a:r>
              <a:rPr lang="uk-UA" dirty="0" smtClean="0">
                <a:solidFill>
                  <a:srgbClr val="FF0000"/>
                </a:solidFill>
              </a:rPr>
              <a:t>Періоди  біографії: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002060"/>
                </a:solidFill>
              </a:rPr>
              <a:t>Дитячі та юнацькі роки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             ( 1814-1831рр.)</a:t>
            </a:r>
          </a:p>
          <a:p>
            <a:r>
              <a:rPr lang="uk-UA" sz="4000" dirty="0" smtClean="0">
                <a:solidFill>
                  <a:srgbClr val="002060"/>
                </a:solidFill>
              </a:rPr>
              <a:t>Петербурзький період 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             (1831-1847рр.)</a:t>
            </a:r>
          </a:p>
          <a:p>
            <a:r>
              <a:rPr lang="uk-UA" sz="4000" dirty="0" smtClean="0">
                <a:solidFill>
                  <a:srgbClr val="002060"/>
                </a:solidFill>
              </a:rPr>
              <a:t>Період заслання  ( 1847-1857рр.)</a:t>
            </a:r>
          </a:p>
          <a:p>
            <a:r>
              <a:rPr lang="uk-UA" sz="4000" dirty="0" smtClean="0">
                <a:solidFill>
                  <a:srgbClr val="002060"/>
                </a:solidFill>
              </a:rPr>
              <a:t>Останні роки життя (1857-1861рр.)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81444" y="571480"/>
            <a:ext cx="429055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шевченко\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4357718" cy="5643602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шевченко\и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42918"/>
            <a:ext cx="4071966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Администратор\Рабочий стол\шевченко\о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4143405" cy="5286412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шевченко\OBQBNCA5F2QSRCAWC8S2BCAWM6C3WCATGHNOKCA5HPXS0CAJ60P55CAA370ERCAS09L7KCAQ0YVTYCAEYDO4DCA8MFK4KCA9OWG64CA17RO27CA6B2CC7CA1OC0QCCAOGRR6XCAAS2PKQCAHOCI8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642918"/>
            <a:ext cx="4071966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28604"/>
            <a:ext cx="421484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Documents and Settings\Администратор\Рабочий стол\шевченко\в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4786314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Documents and Settings\Администратор\Рабочий стол\шевченко\images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4643438" cy="6072230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8604"/>
            <a:ext cx="43434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Администратор\Рабочий стол\шевченко\I2XB9CAHC4I54CA1SOR9PCACSD6NACA34MVUECAOR4XBVCAWB1XQQCA5JIQCMCAWRB7I3CA9TYZGUCA5T972RCAX0TFADCAVPA6L3CAF2B117CACCVYFQCAM1KW3XCASGZ9J3CAWNPF0UCASPD3U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4214810" cy="6072230"/>
          </a:xfrm>
          <a:prstGeom prst="rect">
            <a:avLst/>
          </a:prstGeom>
          <a:noFill/>
        </p:spPr>
      </p:pic>
      <p:pic>
        <p:nvPicPr>
          <p:cNvPr id="6147" name="Picture 3" descr="C:\Documents and Settings\Администратор\Рабочий стол\шевченко\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28604"/>
            <a:ext cx="4376749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472130"/>
          </a:xfrm>
        </p:spPr>
        <p:txBody>
          <a:bodyPr/>
          <a:lstStyle/>
          <a:p>
            <a:pPr algn="ctr"/>
            <a:r>
              <a:rPr lang="uk-UA" dirty="0" smtClean="0"/>
              <a:t>    </a:t>
            </a:r>
            <a:r>
              <a:rPr lang="uk-UA" sz="4000" dirty="0" smtClean="0">
                <a:solidFill>
                  <a:srgbClr val="C00000"/>
                </a:solidFill>
              </a:rPr>
              <a:t>ІІ  група : Мистецтвознавці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FF0000"/>
                </a:solidFill>
              </a:rPr>
              <a:t>(вплив жінок на світогляд Т.Шевченка)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караоке\310419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22677" r="18142"/>
          <a:stretch>
            <a:fillRect/>
          </a:stretch>
        </p:blipFill>
        <p:spPr bwMode="auto">
          <a:xfrm>
            <a:off x="13743" y="428604"/>
            <a:ext cx="4581617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6"/>
            <a:ext cx="4270248" cy="1643074"/>
          </a:xfrm>
        </p:spPr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rgbClr val="C00000"/>
                </a:solidFill>
              </a:rPr>
              <a:t>Пам'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 smtClean="0">
                <a:solidFill>
                  <a:srgbClr val="C00000"/>
                </a:solidFill>
              </a:rPr>
              <a:t>ятник</a:t>
            </a:r>
            <a:r>
              <a:rPr lang="uk-UA" dirty="0" smtClean="0">
                <a:solidFill>
                  <a:srgbClr val="C00000"/>
                </a:solidFill>
              </a:rPr>
              <a:t>  матері  Т.Шевченка   -  Катерині    Бойко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Documents and Settings\Администратор\Мои документы\караоке\родини с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428604"/>
            <a:ext cx="4343400" cy="642939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караоке\big-anna-zakrevskay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572000" cy="56436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215082"/>
            <a:ext cx="7981976" cy="642918"/>
          </a:xfrm>
        </p:spPr>
        <p:txBody>
          <a:bodyPr>
            <a:normAutofit/>
          </a:bodyPr>
          <a:lstStyle/>
          <a:p>
            <a:r>
              <a:rPr lang="uk-UA" dirty="0" smtClean="0"/>
              <a:t>                    </a:t>
            </a:r>
            <a:r>
              <a:rPr lang="uk-UA" dirty="0" smtClean="0">
                <a:solidFill>
                  <a:srgbClr val="FF0000"/>
                </a:solidFill>
              </a:rPr>
              <a:t>Ганна  Закревська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Администратор\Мои документы\караоке\ArticleImages_29365_b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8"/>
            <a:ext cx="4571999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караоке\Varvara_Repnin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572000" cy="56436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57958"/>
            <a:ext cx="8610600" cy="5000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   </a:t>
            </a:r>
            <a:r>
              <a:rPr lang="uk-UA" dirty="0" smtClean="0">
                <a:solidFill>
                  <a:srgbClr val="C00000"/>
                </a:solidFill>
              </a:rPr>
              <a:t> Варвара   Рєпніна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Documents and Settings\Администратор\Мои документы\караоке\repnin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8"/>
            <a:ext cx="4572000" cy="571504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караоке\kobz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80724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  <a:lumOff val="1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929198"/>
            <a:ext cx="7858180" cy="1150937"/>
          </a:xfrm>
        </p:spPr>
        <p:txBody>
          <a:bodyPr>
            <a:noAutofit/>
          </a:bodyPr>
          <a:lstStyle/>
          <a:p>
            <a:r>
              <a:rPr lang="uk-UA" sz="4200" dirty="0" smtClean="0">
                <a:solidFill>
                  <a:srgbClr val="FFFF00"/>
                </a:solidFill>
              </a:rPr>
              <a:t> </a:t>
            </a:r>
            <a:r>
              <a:rPr lang="uk-UA" sz="4200" dirty="0" smtClean="0">
                <a:solidFill>
                  <a:srgbClr val="FFFF00"/>
                </a:solidFill>
              </a:rPr>
              <a:t>Жіноча доля</a:t>
            </a:r>
            <a:r>
              <a:rPr lang="uk-UA" sz="4200" dirty="0" smtClean="0">
                <a:solidFill>
                  <a:srgbClr val="FFFF00"/>
                </a:solidFill>
              </a:rPr>
              <a:t>   </a:t>
            </a:r>
            <a:r>
              <a:rPr lang="uk-UA" sz="4200" dirty="0" smtClean="0">
                <a:solidFill>
                  <a:srgbClr val="FFFF00"/>
                </a:solidFill>
              </a:rPr>
              <a:t>у  житті   і  творчості   </a:t>
            </a:r>
            <a:r>
              <a:rPr lang="uk-UA" sz="4200" dirty="0" smtClean="0">
                <a:solidFill>
                  <a:srgbClr val="FFFF00"/>
                </a:solidFill>
              </a:rPr>
              <a:t> </a:t>
            </a:r>
            <a:r>
              <a:rPr lang="uk-UA" sz="4200" dirty="0" smtClean="0">
                <a:solidFill>
                  <a:srgbClr val="FFFF00"/>
                </a:solidFill>
              </a:rPr>
              <a:t>Т.Г.Шевченка</a:t>
            </a:r>
            <a:endParaRPr lang="ru-RU" sz="4200" dirty="0">
              <a:solidFill>
                <a:srgbClr val="FFFF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Мои документы\караоке\катя піунов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0109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357958"/>
            <a:ext cx="8610600" cy="50004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                        Катя      </a:t>
            </a:r>
            <a:r>
              <a:rPr lang="uk-UA" dirty="0" err="1" smtClean="0">
                <a:solidFill>
                  <a:srgbClr val="FF0000"/>
                </a:solidFill>
              </a:rPr>
              <a:t>Піунова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3686" b="3686"/>
          <a:stretch>
            <a:fillRect/>
          </a:stretch>
        </p:blipFill>
        <p:spPr bwMode="auto">
          <a:xfrm>
            <a:off x="1785918" y="0"/>
            <a:ext cx="5572125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uk-UA" sz="3600" dirty="0" smtClean="0"/>
              <a:t>             </a:t>
            </a:r>
            <a:r>
              <a:rPr lang="uk-UA" sz="3600" dirty="0" err="1" smtClean="0">
                <a:solidFill>
                  <a:srgbClr val="C00000"/>
                </a:solidFill>
              </a:rPr>
              <a:t>Ликера</a:t>
            </a:r>
            <a:r>
              <a:rPr lang="uk-UA" sz="3600" dirty="0" smtClean="0">
                <a:solidFill>
                  <a:srgbClr val="C00000"/>
                </a:solidFill>
              </a:rPr>
              <a:t>  </a:t>
            </a:r>
            <a:r>
              <a:rPr lang="uk-UA" sz="3600" dirty="0" err="1" smtClean="0">
                <a:solidFill>
                  <a:srgbClr val="C00000"/>
                </a:solidFill>
              </a:rPr>
              <a:t>Полусмакова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257684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            ІІІ група</a:t>
            </a:r>
            <a:r>
              <a:rPr lang="en-US" b="1" i="1" dirty="0" smtClean="0">
                <a:solidFill>
                  <a:srgbClr val="FF0000"/>
                </a:solidFill>
              </a:rPr>
              <a:t>:</a:t>
            </a:r>
            <a:r>
              <a:rPr lang="uk-UA" b="1" i="1" dirty="0" smtClean="0">
                <a:solidFill>
                  <a:srgbClr val="FF0000"/>
                </a:solidFill>
              </a:rPr>
              <a:t>  Літературознавці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          (досліджували   і  аналізували  твори,    присвячені цим жінкам)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Администратор\Мои документы\Мои рисунки\MP Navigator EX\2010_10_17\2010_10_17\IMG_00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3532" b="13532"/>
          <a:stretch>
            <a:fillRect/>
          </a:stretch>
        </p:blipFill>
        <p:spPr bwMode="auto">
          <a:xfrm>
            <a:off x="1285852" y="0"/>
            <a:ext cx="7000924" cy="6715125"/>
          </a:xfrm>
          <a:prstGeom prst="rect">
            <a:avLst/>
          </a:prstGeom>
          <a:noFill/>
        </p:spPr>
      </p:pic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5929322" y="785794"/>
            <a:ext cx="2928958" cy="4455982"/>
          </a:xfrm>
        </p:spPr>
        <p:txBody>
          <a:bodyPr>
            <a:noAutofit/>
          </a:bodyPr>
          <a:lstStyle/>
          <a:p>
            <a:r>
              <a:rPr lang="uk-UA" sz="2800" dirty="0" err="1" smtClean="0">
                <a:solidFill>
                  <a:srgbClr val="FF0000"/>
                </a:solidFill>
              </a:rPr>
              <a:t>“Мені</a:t>
            </a:r>
            <a:r>
              <a:rPr lang="uk-UA" sz="2800" dirty="0" smtClean="0">
                <a:solidFill>
                  <a:srgbClr val="FF0000"/>
                </a:solidFill>
              </a:rPr>
              <a:t> тринадцятий </a:t>
            </a:r>
            <a:r>
              <a:rPr lang="uk-UA" sz="2800" dirty="0" err="1" smtClean="0">
                <a:solidFill>
                  <a:srgbClr val="FF0000"/>
                </a:solidFill>
              </a:rPr>
              <a:t>минало”</a:t>
            </a:r>
            <a:r>
              <a:rPr lang="uk-UA" sz="2800" dirty="0" smtClean="0">
                <a:solidFill>
                  <a:srgbClr val="FF0000"/>
                </a:solidFill>
              </a:rPr>
              <a:t> </a:t>
            </a:r>
          </a:p>
          <a:p>
            <a:endParaRPr lang="uk-UA" sz="2800" dirty="0" smtClean="0">
              <a:solidFill>
                <a:srgbClr val="FF0000"/>
              </a:solidFill>
            </a:endParaRPr>
          </a:p>
          <a:p>
            <a:endParaRPr lang="uk-UA" sz="2800" dirty="0" smtClean="0">
              <a:solidFill>
                <a:srgbClr val="FF0000"/>
              </a:solidFill>
            </a:endParaRPr>
          </a:p>
          <a:p>
            <a:r>
              <a:rPr lang="uk-UA" sz="2800" dirty="0" smtClean="0">
                <a:solidFill>
                  <a:srgbClr val="FF0000"/>
                </a:solidFill>
              </a:rPr>
              <a:t>Оксана Коваленко і малий Тарас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Мои документы\Мои рисунки\MP Navigator EX\2010_10_17\2010_10_17\IMG_000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0"/>
            <a:ext cx="77153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5572140"/>
            <a:ext cx="5986474" cy="1000132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dirty="0" err="1" smtClean="0">
                <a:solidFill>
                  <a:srgbClr val="FF0000"/>
                </a:solidFill>
              </a:rPr>
              <a:t>“Сон”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sz="2200" dirty="0" smtClean="0">
                <a:solidFill>
                  <a:srgbClr val="FF0000"/>
                </a:solidFill>
              </a:rPr>
              <a:t>(на панщині пшеницю жала…)</a:t>
            </a:r>
            <a:br>
              <a:rPr lang="uk-UA" sz="2200" dirty="0" smtClean="0">
                <a:solidFill>
                  <a:srgbClr val="FF0000"/>
                </a:solidFill>
              </a:rPr>
            </a:br>
            <a:r>
              <a:rPr lang="uk-UA" sz="2000" dirty="0" smtClean="0">
                <a:solidFill>
                  <a:srgbClr val="FF0000"/>
                </a:solidFill>
              </a:rPr>
              <a:t>присвячено Марку    Вовчку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653" b="3653"/>
          <a:stretch>
            <a:fillRect/>
          </a:stretch>
        </p:blipFill>
        <p:spPr bwMode="auto">
          <a:xfrm>
            <a:off x="1071538" y="0"/>
            <a:ext cx="6286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 rot="10800000" flipV="1">
            <a:off x="4714876" y="4714884"/>
            <a:ext cx="2571768" cy="2143116"/>
          </a:xfrm>
        </p:spPr>
        <p:txBody>
          <a:bodyPr>
            <a:normAutofit/>
          </a:bodyPr>
          <a:lstStyle/>
          <a:p>
            <a:pPr algn="ctr"/>
            <a:r>
              <a:rPr lang="uk-UA" sz="3600" dirty="0" err="1" smtClean="0">
                <a:solidFill>
                  <a:srgbClr val="FF0000"/>
                </a:solidFill>
              </a:rPr>
              <a:t>“Садок</a:t>
            </a:r>
            <a:r>
              <a:rPr lang="uk-UA" sz="3600" dirty="0" smtClean="0">
                <a:solidFill>
                  <a:srgbClr val="FF0000"/>
                </a:solidFill>
              </a:rPr>
              <a:t> вишневий коло хати…”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833" b="2833"/>
          <a:stretch>
            <a:fillRect/>
          </a:stretch>
        </p:blipFill>
        <p:spPr bwMode="auto">
          <a:xfrm>
            <a:off x="1071538" y="0"/>
            <a:ext cx="65008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5000628" y="0"/>
            <a:ext cx="2000264" cy="178592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Балада </a:t>
            </a:r>
            <a:r>
              <a:rPr lang="uk-UA" sz="4000" dirty="0" err="1" smtClean="0">
                <a:solidFill>
                  <a:srgbClr val="FF0000"/>
                </a:solidFill>
              </a:rPr>
              <a:t>“Тополя”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143636" y="1142984"/>
            <a:ext cx="2786082" cy="3786214"/>
          </a:xfrm>
        </p:spPr>
        <p:txBody>
          <a:bodyPr>
            <a:no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“Якби</a:t>
            </a:r>
            <a:r>
              <a:rPr lang="uk-UA" sz="3200" dirty="0" smtClean="0">
                <a:solidFill>
                  <a:srgbClr val="C00000"/>
                </a:solidFill>
              </a:rPr>
              <a:t> знала, не стояла б з милим під вербою, Якби знала, не ходила б з милим за водою…”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C:\Documents and Settings\Администратор\Мои документы\Мои рисунки\MP Navigator EX\2010_10_17\IMG_001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074" b="5074"/>
          <a:stretch>
            <a:fillRect/>
          </a:stretch>
        </p:blipFill>
        <p:spPr bwMode="auto">
          <a:xfrm>
            <a:off x="0" y="0"/>
            <a:ext cx="5891235" cy="664366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86512" y="2714620"/>
            <a:ext cx="2500330" cy="2506222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Ворожка варить дівчині зілля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5362" name="Picture 2" descr="C:\Documents and Settings\Администратор\Мои документы\Мои рисунки\MP Navigator EX\2010_10_17\IMG_00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6242" b="6242"/>
          <a:stretch>
            <a:fillRect/>
          </a:stretch>
        </p:blipFill>
        <p:spPr bwMode="auto">
          <a:xfrm>
            <a:off x="214282" y="1"/>
            <a:ext cx="552926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истратор\Мои документы\Мои рисунки\MP Navigator EX\2010_10_17\IMG_002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261" b="5261"/>
          <a:stretch>
            <a:fillRect/>
          </a:stretch>
        </p:blipFill>
        <p:spPr bwMode="auto">
          <a:xfrm>
            <a:off x="1071538" y="0"/>
            <a:ext cx="678661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57356" y="4214818"/>
            <a:ext cx="3000396" cy="2643182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Перетворення дівчини на тополю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Прийом  метаморфози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3600" b="1" i="1" dirty="0" smtClean="0">
                <a:solidFill>
                  <a:srgbClr val="00B050"/>
                </a:solidFill>
              </a:rPr>
              <a:t>      Тип   уроку:</a:t>
            </a:r>
          </a:p>
          <a:p>
            <a:pPr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           урок – телепередача</a:t>
            </a:r>
          </a:p>
          <a:p>
            <a:pPr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  (урок засвоєння нових знань)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Мои документы\Мои рисунки\MP Navigator EX\2010_10_17\IMG_00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6711" b="6711"/>
          <a:stretch>
            <a:fillRect/>
          </a:stretch>
        </p:blipFill>
        <p:spPr bwMode="auto">
          <a:xfrm>
            <a:off x="1928794" y="0"/>
            <a:ext cx="5676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дминистратор\Мои документы\Мои рисунки\MP Navigator EX\2010_10_17\IMG_000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42852"/>
            <a:ext cx="7034234" cy="65008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286512" y="2143115"/>
            <a:ext cx="2428892" cy="3077727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“ Тече вода </a:t>
            </a:r>
          </a:p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з-під явора …”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Администратор\Мои документы\Мои рисунки\MP Navigator EX\2010_10_17\IMG_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9" y="0"/>
            <a:ext cx="614366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</a:t>
            </a:r>
            <a:r>
              <a:rPr lang="uk-UA" dirty="0" smtClean="0">
                <a:solidFill>
                  <a:srgbClr val="FF0000"/>
                </a:solidFill>
              </a:rPr>
              <a:t>робота в парах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00B050"/>
                </a:solidFill>
              </a:rPr>
              <a:t>І  пара:  пригадує улюблені твори Т.Шевченка, читає напам’ять.</a:t>
            </a:r>
          </a:p>
          <a:p>
            <a:r>
              <a:rPr lang="uk-UA" sz="3600" b="1" i="1" dirty="0" smtClean="0">
                <a:solidFill>
                  <a:srgbClr val="0070C0"/>
                </a:solidFill>
              </a:rPr>
              <a:t>ІІ пара: пригадує, що називається баладою, які основні ознаки балади? Які балади Т.Шевченка читали?</a:t>
            </a:r>
          </a:p>
          <a:p>
            <a:r>
              <a:rPr lang="uk-UA" sz="3600" b="1" i="1" dirty="0" smtClean="0">
                <a:solidFill>
                  <a:srgbClr val="C00000"/>
                </a:solidFill>
              </a:rPr>
              <a:t>ІІІ пара: наводить приклади використання образів-символів у творах Шевченка.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757882"/>
          </a:xfrm>
        </p:spPr>
        <p:txBody>
          <a:bodyPr>
            <a:normAutofit/>
          </a:bodyPr>
          <a:lstStyle/>
          <a:p>
            <a:r>
              <a:rPr lang="uk-UA" sz="4000" dirty="0" smtClean="0"/>
              <a:t>    </a:t>
            </a:r>
            <a:r>
              <a:rPr lang="uk-UA" sz="4000" dirty="0" err="1" smtClean="0">
                <a:solidFill>
                  <a:srgbClr val="FF0000"/>
                </a:solidFill>
              </a:rPr>
              <a:t>“Незакінчене</a:t>
            </a:r>
            <a:r>
              <a:rPr lang="uk-UA" sz="4000" dirty="0" smtClean="0">
                <a:solidFill>
                  <a:srgbClr val="FF0000"/>
                </a:solidFill>
              </a:rPr>
              <a:t>  </a:t>
            </a:r>
            <a:r>
              <a:rPr lang="uk-UA" sz="4000" dirty="0" err="1" smtClean="0">
                <a:solidFill>
                  <a:srgbClr val="FF0000"/>
                </a:solidFill>
              </a:rPr>
              <a:t>речення”</a:t>
            </a:r>
            <a:r>
              <a:rPr lang="uk-UA" sz="4000" dirty="0" smtClean="0">
                <a:solidFill>
                  <a:srgbClr val="FF0000"/>
                </a:solidFill>
              </a:rPr>
              <a:t/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00B050"/>
                </a:solidFill>
              </a:rPr>
              <a:t>* Тепер я знаю, що Шевченко не тільки поет-борець…</a:t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/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>*для   Шевченка земне щастя – це…</a:t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/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>*найцікавішим на уроці було…</a:t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/>
            </a:r>
            <a:br>
              <a:rPr lang="uk-UA" dirty="0" smtClean="0">
                <a:solidFill>
                  <a:srgbClr val="00B050"/>
                </a:solidFill>
              </a:rPr>
            </a:br>
            <a:r>
              <a:rPr lang="uk-UA" dirty="0" smtClean="0">
                <a:solidFill>
                  <a:srgbClr val="00B050"/>
                </a:solidFill>
              </a:rPr>
              <a:t>*заслуговує похвали робота…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</a:rPr>
              <a:t>Домашнє  завдання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І група: опрацювати балади;</a:t>
            </a:r>
          </a:p>
          <a:p>
            <a:pPr>
              <a:buNone/>
            </a:pPr>
            <a:endParaRPr lang="uk-UA" dirty="0" smtClean="0">
              <a:solidFill>
                <a:srgbClr val="0070C0"/>
              </a:solidFill>
            </a:endParaRPr>
          </a:p>
          <a:p>
            <a:r>
              <a:rPr lang="uk-UA" dirty="0" smtClean="0">
                <a:solidFill>
                  <a:srgbClr val="0070C0"/>
                </a:solidFill>
              </a:rPr>
              <a:t>ІІ група: опрацювати поеми;</a:t>
            </a:r>
          </a:p>
          <a:p>
            <a:pPr>
              <a:buNone/>
            </a:pPr>
            <a:endParaRPr lang="uk-UA" dirty="0" smtClean="0">
              <a:solidFill>
                <a:srgbClr val="0070C0"/>
              </a:solidFill>
            </a:endParaRPr>
          </a:p>
          <a:p>
            <a:r>
              <a:rPr lang="uk-UA" dirty="0" smtClean="0">
                <a:solidFill>
                  <a:srgbClr val="0070C0"/>
                </a:solidFill>
              </a:rPr>
              <a:t>ІІІ група: підготувати інсценізацію балади </a:t>
            </a:r>
            <a:r>
              <a:rPr lang="uk-UA" dirty="0" err="1" smtClean="0">
                <a:solidFill>
                  <a:srgbClr val="0070C0"/>
                </a:solidFill>
              </a:rPr>
              <a:t>“Тополя”</a:t>
            </a:r>
            <a:r>
              <a:rPr lang="uk-UA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Індивідуальне домашнє завдання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r>
              <a:rPr lang="uk-UA" sz="4400" b="1" i="1" dirty="0" smtClean="0">
                <a:solidFill>
                  <a:srgbClr val="7030A0"/>
                </a:solidFill>
              </a:rPr>
              <a:t>Створити   діафільм  улюбленого  твору  Т.Г.Шевченка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42872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Мета: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357298"/>
            <a:ext cx="7467600" cy="5286412"/>
          </a:xfrm>
        </p:spPr>
        <p:txBody>
          <a:bodyPr>
            <a:normAutofit fontScale="85000" lnSpcReduction="10000"/>
          </a:bodyPr>
          <a:lstStyle/>
          <a:p>
            <a:r>
              <a:rPr lang="uk-UA" dirty="0" smtClean="0">
                <a:solidFill>
                  <a:srgbClr val="7030A0"/>
                </a:solidFill>
              </a:rPr>
              <a:t>поглибити знання учнів про життя і творчість Т.Г.Шевченка;    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uk-UA" dirty="0" smtClean="0">
                <a:solidFill>
                  <a:srgbClr val="7030A0"/>
                </a:solidFill>
              </a:rPr>
              <a:t>розвивати вміння працювати в групах, парах, розглянути роль жінки у житті і творчості поета, пояснювати особливості його автобіографічних поезій, глибше зрозуміти внутрішній світ письменника, прагнення до простого людського щастя, </a:t>
            </a:r>
            <a:r>
              <a:rPr lang="uk-UA" dirty="0" err="1" smtClean="0">
                <a:solidFill>
                  <a:srgbClr val="7030A0"/>
                </a:solidFill>
              </a:rPr>
              <a:t>арґументовано</a:t>
            </a:r>
            <a:r>
              <a:rPr lang="uk-UA" dirty="0" smtClean="0">
                <a:solidFill>
                  <a:srgbClr val="7030A0"/>
                </a:solidFill>
              </a:rPr>
              <a:t> відстоювати свою позицію;</a:t>
            </a:r>
          </a:p>
          <a:p>
            <a:r>
              <a:rPr lang="uk-UA" dirty="0" smtClean="0">
                <a:solidFill>
                  <a:srgbClr val="7030A0"/>
                </a:solidFill>
              </a:rPr>
              <a:t> сприяти     вихованню  в  учнів   інтересу до української книжки, доброти    і   співчуття  до  чужої  долі,  утверджувати  високі   моральні   цінності    людини.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dirty="0" err="1" smtClean="0">
                <a:solidFill>
                  <a:srgbClr val="0070C0"/>
                </a:solidFill>
              </a:rPr>
              <a:t>Обладнання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</a:rPr>
              <a:t>портрет   Т.Г.Шевченка,  «Кобзар»,</a:t>
            </a:r>
          </a:p>
          <a:p>
            <a:r>
              <a:rPr lang="uk-UA" b="1" i="1" dirty="0" smtClean="0">
                <a:solidFill>
                  <a:srgbClr val="00B050"/>
                </a:solidFill>
              </a:rPr>
              <a:t>хронологічна таблиця життєво-творчого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   шляху письменника,</a:t>
            </a:r>
            <a:r>
              <a:rPr lang="uk-UA" sz="3200" b="1" i="1" dirty="0" smtClean="0">
                <a:solidFill>
                  <a:srgbClr val="00B050"/>
                </a:solidFill>
              </a:rPr>
              <a:t>  </a:t>
            </a:r>
            <a:endParaRPr lang="ru-RU" sz="3200" b="1" i="1" dirty="0" smtClean="0">
              <a:solidFill>
                <a:srgbClr val="00B050"/>
              </a:solidFill>
            </a:endParaRPr>
          </a:p>
          <a:p>
            <a:r>
              <a:rPr lang="uk-UA" sz="3200" b="1" i="1" dirty="0" smtClean="0">
                <a:solidFill>
                  <a:srgbClr val="00B050"/>
                </a:solidFill>
              </a:rPr>
              <a:t>словник      літературознавчих     термінів, </a:t>
            </a:r>
            <a:endParaRPr lang="ru-RU" sz="3200" b="1" i="1" dirty="0" smtClean="0">
              <a:solidFill>
                <a:srgbClr val="00B050"/>
              </a:solidFill>
            </a:endParaRPr>
          </a:p>
          <a:p>
            <a:r>
              <a:rPr lang="uk-UA" sz="3200" b="1" i="1" dirty="0" smtClean="0">
                <a:solidFill>
                  <a:srgbClr val="00B050"/>
                </a:solidFill>
              </a:rPr>
              <a:t> міні-бібліотечка      збірок   Т.Шевченка,   </a:t>
            </a:r>
            <a:r>
              <a:rPr lang="uk-UA" sz="3200" b="1" i="1" dirty="0" smtClean="0">
                <a:solidFill>
                  <a:srgbClr val="00B050"/>
                </a:solidFill>
              </a:rPr>
              <a:t>мультимедійна презентація,</a:t>
            </a:r>
            <a:r>
              <a:rPr lang="ru-RU" b="1" i="1" dirty="0" smtClean="0">
                <a:solidFill>
                  <a:srgbClr val="00B050"/>
                </a:solidFill>
              </a:rPr>
              <a:t>  </a:t>
            </a:r>
            <a:r>
              <a:rPr lang="uk-UA" sz="3200" b="1" i="1" dirty="0" smtClean="0">
                <a:solidFill>
                  <a:srgbClr val="00B050"/>
                </a:solidFill>
              </a:rPr>
              <a:t>учнівські </a:t>
            </a:r>
            <a:r>
              <a:rPr lang="uk-UA" sz="3200" b="1" i="1" dirty="0" smtClean="0">
                <a:solidFill>
                  <a:srgbClr val="00B050"/>
                </a:solidFill>
              </a:rPr>
              <a:t>проекти.</a:t>
            </a:r>
            <a:endParaRPr lang="ru-RU" sz="3200" b="1" i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uk-UA" sz="3600" dirty="0" smtClean="0">
                <a:solidFill>
                  <a:srgbClr val="FF0000"/>
                </a:solidFill>
              </a:rPr>
              <a:t>Цілі  уроку: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*Дізнатися більше про…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*обмінятися думками про…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*повторити теоретичний матеріал…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*вчитися висловлювати власну думку…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*виразно читати поезії  напам’ять…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70C0"/>
                </a:solidFill>
              </a:rPr>
              <a:t>*знаходити </a:t>
            </a:r>
            <a:r>
              <a:rPr lang="uk-UA" sz="3600" b="1" i="1" dirty="0" err="1" smtClean="0">
                <a:solidFill>
                  <a:srgbClr val="0070C0"/>
                </a:solidFill>
              </a:rPr>
              <a:t>арґументи</a:t>
            </a:r>
            <a:r>
              <a:rPr lang="uk-UA" sz="3600" b="1" i="1" dirty="0" smtClean="0">
                <a:solidFill>
                  <a:srgbClr val="0070C0"/>
                </a:solidFill>
              </a:rPr>
              <a:t> і робити висновки…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0070C0"/>
                </a:solidFill>
              </a:rPr>
              <a:t>Епіграф  до  уроку: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sz="4800" b="1" i="1" dirty="0" smtClean="0">
                <a:solidFill>
                  <a:srgbClr val="C00000"/>
                </a:solidFill>
              </a:rPr>
              <a:t>    Твоє ставлення до жінки  - це дзеркало твоєї моральності.</a:t>
            </a:r>
          </a:p>
          <a:p>
            <a:pPr>
              <a:buNone/>
            </a:pPr>
            <a:endParaRPr lang="uk-UA" sz="48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sz="4800" b="1" i="1" dirty="0" smtClean="0">
                <a:solidFill>
                  <a:srgbClr val="C00000"/>
                </a:solidFill>
              </a:rPr>
              <a:t>                        В.Сухомлинський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</a:t>
            </a:r>
            <a:r>
              <a:rPr lang="uk-UA" sz="4000" b="1" i="1" dirty="0" smtClean="0">
                <a:solidFill>
                  <a:srgbClr val="C00000"/>
                </a:solidFill>
              </a:rPr>
              <a:t>Наші інтереси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6" name="Діаграма 5"/>
          <p:cNvGraphicFramePr/>
          <p:nvPr/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329254"/>
          </a:xfrm>
        </p:spPr>
        <p:txBody>
          <a:bodyPr/>
          <a:lstStyle/>
          <a:p>
            <a:pPr algn="ctr"/>
            <a:r>
              <a:rPr lang="uk-UA" dirty="0" smtClean="0"/>
              <a:t>   </a:t>
            </a:r>
            <a:r>
              <a:rPr lang="uk-UA" sz="5400" dirty="0" smtClean="0">
                <a:solidFill>
                  <a:srgbClr val="C00000"/>
                </a:solidFill>
              </a:rPr>
              <a:t>І   група : БІОГРАФИ</a:t>
            </a: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>
                <a:solidFill>
                  <a:srgbClr val="FF0000"/>
                </a:solidFill>
              </a:rPr>
              <a:t>         </a:t>
            </a:r>
            <a:r>
              <a:rPr lang="uk-UA" dirty="0" smtClean="0">
                <a:solidFill>
                  <a:srgbClr val="FF0000"/>
                </a:solidFill>
              </a:rPr>
              <a:t>(підготувала проект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     про життєво-творчий  шлях                                    Т.Г.Шевченка)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610</TotalTime>
  <Words>405</Words>
  <PresentationFormat>Экран (4:3)</PresentationFormat>
  <Paragraphs>72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Валка</vt:lpstr>
      <vt:lpstr>Розробка уроку  з української літератури  у 9 класі                            Вчитель – Н.М.Данилюк </vt:lpstr>
      <vt:lpstr> Жіноча доля   у  житті   і  творчості    Т.Г.Шевченка</vt:lpstr>
      <vt:lpstr>Слайд 3</vt:lpstr>
      <vt:lpstr>Мета:</vt:lpstr>
      <vt:lpstr>  Обладнання:</vt:lpstr>
      <vt:lpstr>    Цілі  уроку:</vt:lpstr>
      <vt:lpstr>Епіграф  до  уроку:</vt:lpstr>
      <vt:lpstr>               Наші інтереси</vt:lpstr>
      <vt:lpstr>   І   група : БІОГРАФИ           (підготувала проект          про життєво-творчий  шлях                                    Т.Г.Шевченка)</vt:lpstr>
      <vt:lpstr>    Періоди  біографії:</vt:lpstr>
      <vt:lpstr>Слайд 11</vt:lpstr>
      <vt:lpstr>Слайд 12</vt:lpstr>
      <vt:lpstr>Слайд 13</vt:lpstr>
      <vt:lpstr>Слайд 14</vt:lpstr>
      <vt:lpstr>Слайд 15</vt:lpstr>
      <vt:lpstr>    ІІ  група : Мистецтвознавці  (вплив жінок на світогляд Т.Шевченка)</vt:lpstr>
      <vt:lpstr>Пам' ятник  матері  Т.Шевченка   -  Катерині    Бойко</vt:lpstr>
      <vt:lpstr>                    Ганна  Закревська</vt:lpstr>
      <vt:lpstr>                         Варвара   Рєпніна  </vt:lpstr>
      <vt:lpstr>                        Катя      Піунова</vt:lpstr>
      <vt:lpstr>Слайд 21</vt:lpstr>
      <vt:lpstr>            ІІІ група:  Літературознавці            (досліджували   і  аналізували  твори,    присвячені цим жінкам) </vt:lpstr>
      <vt:lpstr>Слайд 23</vt:lpstr>
      <vt:lpstr> “Сон” (на панщині пшеницю жала…) присвячено Марку    Вовчку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                   робота в парах</vt:lpstr>
      <vt:lpstr>    “Незакінчене  речення”  * Тепер я знаю, що Шевченко не тільки поет-борець…  *для   Шевченка земне щастя – це…  *найцікавішим на уроці було…  *заслуговує похвали робота…</vt:lpstr>
      <vt:lpstr>Домашнє  завдання</vt:lpstr>
      <vt:lpstr>Індивідуальне 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69</cp:revision>
  <dcterms:modified xsi:type="dcterms:W3CDTF">2017-10-13T14:17:38Z</dcterms:modified>
</cp:coreProperties>
</file>