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42"/>
  </p:notesMasterIdLst>
  <p:handoutMasterIdLst>
    <p:handoutMasterId r:id="rId43"/>
  </p:handoutMasterIdLst>
  <p:sldIdLst>
    <p:sldId id="300" r:id="rId2"/>
    <p:sldId id="301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99" r:id="rId19"/>
    <p:sldId id="298" r:id="rId20"/>
    <p:sldId id="274" r:id="rId21"/>
    <p:sldId id="276" r:id="rId22"/>
    <p:sldId id="277" r:id="rId23"/>
    <p:sldId id="278" r:id="rId24"/>
    <p:sldId id="275" r:id="rId25"/>
    <p:sldId id="280" r:id="rId26"/>
    <p:sldId id="270" r:id="rId27"/>
    <p:sldId id="294" r:id="rId28"/>
    <p:sldId id="279" r:id="rId29"/>
    <p:sldId id="281" r:id="rId30"/>
    <p:sldId id="283" r:id="rId31"/>
    <p:sldId id="282" r:id="rId32"/>
    <p:sldId id="284" r:id="rId33"/>
    <p:sldId id="286" r:id="rId34"/>
    <p:sldId id="287" r:id="rId35"/>
    <p:sldId id="285" r:id="rId36"/>
    <p:sldId id="288" r:id="rId37"/>
    <p:sldId id="295" r:id="rId38"/>
    <p:sldId id="296" r:id="rId39"/>
    <p:sldId id="297" r:id="rId40"/>
    <p:sldId id="292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6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57281A-8EEE-4F94-86B4-AEC84840D0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66478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EA2B2-7A68-4895-9465-5BE2F9EC3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60182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64555-C019-4C23-84BA-C4D556D8DE8A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754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515E-380F-4DAE-83AA-34B09477531A}" type="datetime1">
              <a:rPr lang="ru-RU" smtClean="0"/>
              <a:t>11.10.2017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048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7B48B-C5CD-4D38-AB5A-1E9848F8670B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107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91392-187A-499A-84E2-D1486E810465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2566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80F1E-8F31-4359-A685-9DA75AC62B7F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2184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0A233-AA71-48EC-A0F9-BC242FE3957B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1946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1277-8402-4D0C-9206-AA84828E0ADA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9032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AC8C4-AC6B-4ED5-8670-363E61E506C8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33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E6E1D-DC0C-4CD4-8582-EF45F23515F5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3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2E2C6-4EF6-4F7D-A7C2-F683FD81784A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294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57F92-FC28-4462-B9D7-C07EAD8BFD0B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986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FA41B-0CED-45D1-9B52-A61327061263}" type="datetime1">
              <a:rPr lang="ru-RU" smtClean="0"/>
              <a:t>11.10.2017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914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010C4-B5DF-4512-AB07-9730E18DF804}" type="datetime1">
              <a:rPr lang="ru-RU" smtClean="0"/>
              <a:t>11.10.2017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999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8F11-78F4-4176-A742-1A3C6BD4A7B1}" type="datetime1">
              <a:rPr lang="ru-RU" smtClean="0"/>
              <a:t>11.10.2017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61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40C0-5CB9-46AB-A72F-594E40C420A5}" type="datetime1">
              <a:rPr lang="ru-RU" smtClean="0"/>
              <a:t>11.10.2017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067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0504-75C9-499A-B72A-C1D9E468ED58}" type="datetime1">
              <a:rPr lang="ru-RU" smtClean="0"/>
              <a:t>11.10.2017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698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7BA3-2D36-4843-867A-81A1448EBD50}" type="datetime1">
              <a:rPr lang="ru-RU" smtClean="0"/>
              <a:t>11.10.2017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AEED8-E18A-4B6D-AA32-B30032E28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428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95B902B-49EE-4331-AEF7-685658CE4F42}" type="datetime1">
              <a:rPr lang="ru-RU" smtClean="0"/>
              <a:t>11.10.2017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89E1114-B51C-4FA7-8AF9-FB414454AC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1861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ip3b30qt17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ingapps.org/display?v=py033w6w217" TargetMode="External"/><Relationship Id="rId3" Type="http://schemas.openxmlformats.org/officeDocument/2006/relationships/image" Target="../media/image7.jpeg"/><Relationship Id="rId7" Type="http://schemas.openxmlformats.org/officeDocument/2006/relationships/image" Target="../media/image29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b8q252h217" TargetMode="Externa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learningapps.org/display?v=px6gj6tin17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&#1057;&#1091;&#1087;&#1077;&#1088;%20&#1092;&#1080;&#1079;&#1082;&#1091;&#1083;&#1100;&#1090;&#1084;&#1080;&#1085;&#1091;&#1090;&#1082;&#1072;%20&#1076;&#1083;&#1103;%20&#1091;&#1088;&#1086;&#1082;&#1072;.mp4" TargetMode="Externa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jhccjs4j17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kfh2mv6217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g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learningapps.org/display?v=pq4r3q5uj17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12" Type="http://schemas.openxmlformats.org/officeDocument/2006/relationships/image" Target="../media/image1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hyperlink" Target="https://learningapps.org/display?v=pq4r3q5uj17" TargetMode="External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9.jpg"/><Relationship Id="rId7" Type="http://schemas.openxmlformats.org/officeDocument/2006/relationships/image" Target="../media/image19.jpeg"/><Relationship Id="rId12" Type="http://schemas.openxmlformats.org/officeDocument/2006/relationships/image" Target="../media/image1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hyperlink" Target="https://learningapps.org/display?v=pq4r3q5uj17" TargetMode="External"/><Relationship Id="rId5" Type="http://schemas.openxmlformats.org/officeDocument/2006/relationships/image" Target="../media/image18.jpeg"/><Relationship Id="rId10" Type="http://schemas.openxmlformats.org/officeDocument/2006/relationships/image" Target="../media/image22.jpeg"/><Relationship Id="rId4" Type="http://schemas.openxmlformats.org/officeDocument/2006/relationships/image" Target="../media/image10.jp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1532466" y="601133"/>
            <a:ext cx="6612467" cy="1828801"/>
          </a:xfrm>
          <a:prstGeom prst="rect">
            <a:avLst/>
          </a:prstGeom>
          <a:noFill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uk-UA" sz="4000" b="1" dirty="0" smtClean="0">
                <a:solidFill>
                  <a:schemeClr val="bg1"/>
                </a:solidFill>
                <a:latin typeface="Newton Phonetic ABBYY" panose="02020503070406020304" pitchFamily="18" charset="0"/>
              </a:rPr>
              <a:t>Інтегрований урок у 1 класі 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uk-UA" sz="4000" b="1" dirty="0" smtClean="0">
                <a:solidFill>
                  <a:schemeClr val="bg1"/>
                </a:solidFill>
                <a:latin typeface="Newton Phonetic ABBYY" panose="02020503070406020304" pitchFamily="18" charset="0"/>
              </a:rPr>
              <a:t>(навчання грамоти, природознавство)</a:t>
            </a:r>
            <a:endParaRPr lang="ru-RU" sz="4800" b="1" dirty="0" smtClean="0">
              <a:solidFill>
                <a:schemeClr val="bg1"/>
              </a:solidFill>
              <a:latin typeface="Newton Phonetic ABBYY" panose="02020503070406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78000" y="2785534"/>
            <a:ext cx="63669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uk-UA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3600" b="1" dirty="0">
                <a:ln w="0"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Звуки мовлення. Букви.</a:t>
            </a:r>
            <a:r>
              <a:rPr lang="ru-RU" sz="3600" b="1" dirty="0">
                <a:ln w="0"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n w="0"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Бережливе ставлення до природи.</a:t>
            </a:r>
            <a:endParaRPr lang="uk-UA" sz="36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60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" y="0"/>
            <a:ext cx="9144000" cy="68495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06334" y="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800" b="1" dirty="0">
                <a:solidFill>
                  <a:srgbClr val="C00000"/>
                </a:solidFill>
              </a:rPr>
              <a:t>2. Галявина «Зачарованих звуків»</a:t>
            </a:r>
          </a:p>
          <a:p>
            <a:pPr algn="ctr">
              <a:tabLst>
                <a:tab pos="0" algn="l"/>
              </a:tabLst>
            </a:pPr>
            <a:r>
              <a:rPr lang="uk-UA" sz="2800" b="1" dirty="0" smtClean="0">
                <a:solidFill>
                  <a:srgbClr val="C00000"/>
                </a:solidFill>
              </a:rPr>
              <a:t>(голосні </a:t>
            </a:r>
            <a:r>
              <a:rPr lang="uk-UA" sz="2800" b="1" dirty="0">
                <a:solidFill>
                  <a:srgbClr val="C00000"/>
                </a:solidFill>
              </a:rPr>
              <a:t>звуки)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18534" y="10584"/>
            <a:ext cx="2929467" cy="872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Бо з грудей, мов пісні, </a:t>
            </a:r>
          </a:p>
          <a:p>
            <a:pPr algn="ctr"/>
            <a:r>
              <a:rPr lang="uk-UA" dirty="0" smtClean="0"/>
              <a:t>Легко, вільно ллються.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55755" y="1585384"/>
            <a:ext cx="884768" cy="74930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218534" y="10584"/>
            <a:ext cx="2929467" cy="872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Бо з грудей, мов пісні, </a:t>
            </a:r>
          </a:p>
          <a:p>
            <a:pPr algn="ctr"/>
            <a:r>
              <a:rPr lang="uk-UA" dirty="0" smtClean="0"/>
              <a:t>Легко, вільно ллються.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404283" y="1519767"/>
            <a:ext cx="1562100" cy="1079500"/>
            <a:chOff x="404283" y="1519767"/>
            <a:chExt cx="1562100" cy="10795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548217" y="1570567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6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10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7548031" y="1138767"/>
            <a:ext cx="1562100" cy="1079500"/>
            <a:chOff x="404283" y="1519767"/>
            <a:chExt cx="1562100" cy="10795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48217" y="1570567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6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14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87757" y="5359401"/>
            <a:ext cx="1562100" cy="1079500"/>
            <a:chOff x="404283" y="1519767"/>
            <a:chExt cx="1562100" cy="10795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48217" y="1570567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r>
                <a:rPr lang="uk-UA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18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978038" y="4017435"/>
            <a:ext cx="1562100" cy="1079500"/>
            <a:chOff x="404283" y="1519767"/>
            <a:chExt cx="1562100" cy="107950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571612" y="1615018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r>
                <a:rPr lang="uk-UA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22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638818" y="3433236"/>
            <a:ext cx="1562100" cy="1079500"/>
            <a:chOff x="404283" y="1519767"/>
            <a:chExt cx="1562100" cy="107950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548217" y="1570567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r>
                <a:rPr lang="uk-UA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26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7089268" y="5723468"/>
            <a:ext cx="1562100" cy="1079500"/>
            <a:chOff x="404283" y="1519767"/>
            <a:chExt cx="1562100" cy="1079500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548217" y="1570567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r>
                <a:rPr lang="uk-UA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і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30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7869762" y="4042835"/>
            <a:ext cx="1202267" cy="863600"/>
          </a:xfrm>
          <a:prstGeom prst="rect">
            <a:avLst/>
          </a:prstGeom>
          <a:ln w="28575">
            <a:solidFill>
              <a:schemeClr val="accent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606562" y="1960034"/>
            <a:ext cx="1202267" cy="863600"/>
          </a:xfrm>
          <a:prstGeom prst="rect">
            <a:avLst/>
          </a:prstGeom>
          <a:ln w="28575">
            <a:solidFill>
              <a:schemeClr val="accent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69920" y="3462868"/>
            <a:ext cx="1202267" cy="863600"/>
          </a:xfrm>
          <a:prstGeom prst="rect">
            <a:avLst/>
          </a:prstGeom>
          <a:ln w="28575">
            <a:solidFill>
              <a:schemeClr val="accent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60400" y="5431372"/>
            <a:ext cx="1202267" cy="863600"/>
          </a:xfrm>
          <a:prstGeom prst="rect">
            <a:avLst/>
          </a:prstGeom>
          <a:ln w="28575">
            <a:solidFill>
              <a:schemeClr val="accent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Блок-схема: узел 34"/>
          <p:cNvSpPr/>
          <p:nvPr/>
        </p:nvSpPr>
        <p:spPr>
          <a:xfrm>
            <a:off x="5124563" y="1847850"/>
            <a:ext cx="347152" cy="258233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42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4"/>
            <a:ext cx="9144000" cy="68495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62933" y="1519767"/>
            <a:ext cx="906486" cy="85090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5125536" y="1805515"/>
            <a:ext cx="381280" cy="33866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218534" y="10584"/>
            <a:ext cx="2929467" cy="872066"/>
          </a:xfrm>
          <a:prstGeom prst="rect">
            <a:avLst/>
          </a:prstGeom>
        </p:spPr>
        <p:style>
          <a:lnRef idx="2">
            <a:schemeClr val="dk1"/>
          </a:lnRef>
          <a:fillRef idx="1003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Бо з грудей, мов пісні, </a:t>
            </a:r>
          </a:p>
          <a:p>
            <a:pPr algn="ctr"/>
            <a:r>
              <a:rPr lang="uk-UA" dirty="0" smtClean="0"/>
              <a:t>Легко, вільно ллються.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2969457" y="4052184"/>
            <a:ext cx="1562100" cy="1079500"/>
            <a:chOff x="404283" y="1519767"/>
            <a:chExt cx="1562100" cy="10795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563481" y="1557426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r>
                <a:rPr lang="uk-UA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9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823267" y="-36328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800" b="1" dirty="0">
                <a:solidFill>
                  <a:srgbClr val="C00000"/>
                </a:solidFill>
              </a:rPr>
              <a:t>2. </a:t>
            </a:r>
            <a:r>
              <a:rPr lang="uk-UA" sz="2800" b="1" dirty="0">
                <a:solidFill>
                  <a:srgbClr val="C00000"/>
                </a:solidFill>
                <a:hlinkClick r:id="rId3"/>
              </a:rPr>
              <a:t>Галявина «Зачарованих звуків»</a:t>
            </a:r>
          </a:p>
          <a:p>
            <a:pPr algn="ctr">
              <a:tabLst>
                <a:tab pos="0" algn="l"/>
              </a:tabLst>
            </a:pPr>
            <a:r>
              <a:rPr lang="uk-UA" sz="2800" b="1" dirty="0" smtClean="0">
                <a:solidFill>
                  <a:srgbClr val="C00000"/>
                </a:solidFill>
                <a:hlinkClick r:id="rId3"/>
              </a:rPr>
              <a:t>(голосні </a:t>
            </a:r>
            <a:r>
              <a:rPr lang="uk-UA" sz="2800" b="1" dirty="0">
                <a:solidFill>
                  <a:srgbClr val="C00000"/>
                </a:solidFill>
                <a:hlinkClick r:id="rId3"/>
              </a:rPr>
              <a:t>звуки) </a:t>
            </a:r>
            <a:endParaRPr lang="uk-UA" sz="2800" b="1" dirty="0">
              <a:solidFill>
                <a:srgbClr val="C00000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71858" y="1509183"/>
            <a:ext cx="1562100" cy="1079500"/>
            <a:chOff x="404283" y="1519767"/>
            <a:chExt cx="1562100" cy="10795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48217" y="1570567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r>
                <a:rPr lang="uk-UA" sz="6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uk-UA" sz="5400" b="1" dirty="0">
                  <a:solidFill>
                    <a:srgbClr val="0000FF"/>
                  </a:solidFill>
                </a:rPr>
                <a:t>]</a:t>
              </a:r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14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uk-UA" sz="5400" b="1" dirty="0">
                  <a:solidFill>
                    <a:srgbClr val="0000FF"/>
                  </a:solidFill>
                </a:rPr>
                <a:t>]</a:t>
              </a:r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851017" y="3490033"/>
            <a:ext cx="1562100" cy="1079500"/>
            <a:chOff x="404283" y="1519767"/>
            <a:chExt cx="1562100" cy="10795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48217" y="1570567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r>
                <a:rPr lang="uk-UA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uk-UA" sz="5400" b="1" dirty="0">
                  <a:solidFill>
                    <a:srgbClr val="0000FF"/>
                  </a:solidFill>
                </a:rPr>
                <a:t>]</a:t>
              </a:r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18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uk-UA" sz="5400" b="1" dirty="0">
                  <a:solidFill>
                    <a:srgbClr val="0000FF"/>
                  </a:solidFill>
                </a:rPr>
                <a:t>]</a:t>
              </a:r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7413117" y="1092199"/>
            <a:ext cx="1562100" cy="1079500"/>
            <a:chOff x="404283" y="1519767"/>
            <a:chExt cx="1562100" cy="107950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548217" y="1570567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r>
                <a:rPr lang="uk-UA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uk-UA" sz="5400" b="1" dirty="0">
                  <a:solidFill>
                    <a:srgbClr val="0000FF"/>
                  </a:solidFill>
                </a:rPr>
                <a:t>]</a:t>
              </a:r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22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uk-UA" sz="5400" b="1" dirty="0">
                  <a:solidFill>
                    <a:srgbClr val="0000FF"/>
                  </a:solidFill>
                </a:rPr>
                <a:t>]</a:t>
              </a:r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48217" y="5336116"/>
            <a:ext cx="1562100" cy="1079500"/>
            <a:chOff x="404283" y="1519767"/>
            <a:chExt cx="1562100" cy="107950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548217" y="1570567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r>
                <a:rPr lang="uk-UA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е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uk-UA" sz="5400" b="1" dirty="0">
                  <a:solidFill>
                    <a:srgbClr val="0000FF"/>
                  </a:solidFill>
                </a:rPr>
                <a:t>]</a:t>
              </a:r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26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uk-UA" sz="5400" b="1" dirty="0">
                  <a:solidFill>
                    <a:srgbClr val="0000FF"/>
                  </a:solidFill>
                </a:rPr>
                <a:t>]</a:t>
              </a:r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7210548" y="5501216"/>
            <a:ext cx="1562100" cy="1079500"/>
            <a:chOff x="404283" y="1519767"/>
            <a:chExt cx="1562100" cy="1079500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548217" y="1570567"/>
              <a:ext cx="1202267" cy="863600"/>
            </a:xfrm>
            <a:prstGeom prst="rect">
              <a:avLst/>
            </a:prstGeom>
            <a:ln w="28575">
              <a:solidFill>
                <a:schemeClr val="accent4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r>
                <a:rPr lang="uk-UA" sz="6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і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40"/>
            <p:cNvSpPr>
              <a:spLocks noChangeArrowheads="1"/>
            </p:cNvSpPr>
            <p:nvPr/>
          </p:nvSpPr>
          <p:spPr bwMode="auto">
            <a:xfrm>
              <a:off x="1318683" y="15197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uk-UA" sz="5400" b="1" dirty="0">
                  <a:solidFill>
                    <a:srgbClr val="0000FF"/>
                  </a:solidFill>
                </a:rPr>
                <a:t>]</a:t>
              </a:r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  <p:sp>
          <p:nvSpPr>
            <p:cNvPr id="30" name="Rectangle 40"/>
            <p:cNvSpPr>
              <a:spLocks noChangeArrowheads="1"/>
            </p:cNvSpPr>
            <p:nvPr/>
          </p:nvSpPr>
          <p:spPr bwMode="auto">
            <a:xfrm rot="10800000">
              <a:off x="404283" y="1684867"/>
              <a:ext cx="647700" cy="914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uk-UA" sz="5400" b="1" dirty="0">
                  <a:solidFill>
                    <a:srgbClr val="0000FF"/>
                  </a:solidFill>
                </a:rPr>
                <a:t>]</a:t>
              </a:r>
              <a:endParaRPr lang="ru-RU" altLang="uk-UA" sz="54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32" name="Rectangle 40"/>
          <p:cNvSpPr>
            <a:spLocks noChangeArrowheads="1"/>
          </p:cNvSpPr>
          <p:nvPr/>
        </p:nvSpPr>
        <p:spPr bwMode="auto">
          <a:xfrm rot="10800000">
            <a:off x="2953415" y="4190999"/>
            <a:ext cx="6477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uk-UA" sz="5400" b="1" dirty="0">
                <a:solidFill>
                  <a:srgbClr val="0000FF"/>
                </a:solidFill>
              </a:rPr>
              <a:t>]</a:t>
            </a:r>
            <a:endParaRPr lang="ru-RU" altLang="uk-UA" sz="5400" b="1" dirty="0">
              <a:solidFill>
                <a:srgbClr val="0000FF"/>
              </a:solidFill>
            </a:endParaRPr>
          </a:p>
        </p:txBody>
      </p:sp>
      <p:sp>
        <p:nvSpPr>
          <p:cNvPr id="33" name="Rectangle 40"/>
          <p:cNvSpPr>
            <a:spLocks noChangeArrowheads="1"/>
          </p:cNvSpPr>
          <p:nvPr/>
        </p:nvSpPr>
        <p:spPr bwMode="auto">
          <a:xfrm>
            <a:off x="3906190" y="4025901"/>
            <a:ext cx="6477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uk-UA" sz="5400" b="1" dirty="0">
                <a:solidFill>
                  <a:srgbClr val="0000FF"/>
                </a:solidFill>
              </a:rPr>
              <a:t>]</a:t>
            </a:r>
            <a:endParaRPr lang="ru-RU" altLang="uk-UA" sz="5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8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537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4954">
            <a:off x="212663" y="1659100"/>
            <a:ext cx="5616658" cy="21310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786108" y="2992964"/>
            <a:ext cx="6554867" cy="26331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sz="28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ru-RU" sz="28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07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399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1601034" y="-25399"/>
            <a:ext cx="5755666" cy="5672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2800" b="1" dirty="0" smtClean="0">
                <a:solidFill>
                  <a:schemeClr val="bg1"/>
                </a:solidFill>
              </a:rPr>
              <a:t>3. Апельсиновий струмочок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744" y="4538134"/>
            <a:ext cx="1886356" cy="2184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428303" y="3001807"/>
            <a:ext cx="1025170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rgbClr val="0033CC"/>
                </a:solidFill>
              </a:rPr>
              <a:t>а</a:t>
            </a:r>
            <a:endParaRPr lang="uk-UA" sz="5400" b="1" dirty="0">
              <a:solidFill>
                <a:srgbClr val="0033CC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70651" y="3785032"/>
            <a:ext cx="1796992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5400" b="1" dirty="0" err="1" smtClean="0">
                <a:solidFill>
                  <a:srgbClr val="0033CC"/>
                </a:solidFill>
              </a:rPr>
              <a:t>пель</a:t>
            </a:r>
            <a:endParaRPr lang="uk-UA" sz="5400" b="1" dirty="0">
              <a:solidFill>
                <a:srgbClr val="0033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69682" y="3158283"/>
            <a:ext cx="1498021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5400" b="1" dirty="0" smtClean="0">
                <a:solidFill>
                  <a:srgbClr val="0033CC"/>
                </a:solidFill>
              </a:rPr>
              <a:t>син</a:t>
            </a:r>
            <a:endParaRPr lang="uk-UA" sz="5400" b="1" dirty="0">
              <a:solidFill>
                <a:srgbClr val="0033CC"/>
              </a:solidFill>
            </a:endParaRPr>
          </a:p>
        </p:txBody>
      </p:sp>
      <p:sp>
        <p:nvSpPr>
          <p:cNvPr id="8" name="Равнобедренный треугольник 7"/>
          <p:cNvSpPr>
            <a:spLocks noChangeArrowheads="1"/>
          </p:cNvSpPr>
          <p:nvPr/>
        </p:nvSpPr>
        <p:spPr bwMode="auto">
          <a:xfrm rot="12495622">
            <a:off x="5938258" y="668540"/>
            <a:ext cx="329778" cy="1173395"/>
          </a:xfrm>
          <a:prstGeom prst="triangle">
            <a:avLst>
              <a:gd name="adj" fmla="val 50000"/>
            </a:avLst>
          </a:prstGeom>
          <a:solidFill>
            <a:srgbClr val="FF0066"/>
          </a:solidFill>
          <a:ln w="25400" algn="ctr">
            <a:solidFill>
              <a:srgbClr val="9933FF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887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697512" y="5013549"/>
            <a:ext cx="1025170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rgbClr val="0033CC"/>
                </a:solidFill>
              </a:rPr>
              <a:t>а</a:t>
            </a:r>
            <a:endParaRPr lang="uk-UA" sz="5400" b="1" dirty="0">
              <a:solidFill>
                <a:srgbClr val="0033CC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22682" y="5013549"/>
            <a:ext cx="1796992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5400" b="1" dirty="0" err="1" smtClean="0">
                <a:solidFill>
                  <a:srgbClr val="0033CC"/>
                </a:solidFill>
              </a:rPr>
              <a:t>пель</a:t>
            </a:r>
            <a:endParaRPr lang="uk-UA" sz="5400" b="1" dirty="0">
              <a:solidFill>
                <a:srgbClr val="0033CC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27318" y="5013549"/>
            <a:ext cx="1498021" cy="9144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5400" b="1" dirty="0" smtClean="0">
                <a:solidFill>
                  <a:srgbClr val="0033CC"/>
                </a:solidFill>
              </a:rPr>
              <a:t>син</a:t>
            </a:r>
            <a:endParaRPr lang="uk-UA" sz="5400" b="1" dirty="0">
              <a:solidFill>
                <a:srgbClr val="0033CC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520" y="4835749"/>
            <a:ext cx="1886356" cy="2184400"/>
          </a:xfrm>
          <a:prstGeom prst="rect">
            <a:avLst/>
          </a:prstGeom>
        </p:spPr>
      </p:pic>
      <p:sp>
        <p:nvSpPr>
          <p:cNvPr id="19" name="Равнобедренный треугольник 18"/>
          <p:cNvSpPr>
            <a:spLocks noChangeArrowheads="1"/>
          </p:cNvSpPr>
          <p:nvPr/>
        </p:nvSpPr>
        <p:spPr bwMode="auto">
          <a:xfrm rot="12495622">
            <a:off x="5439529" y="4547842"/>
            <a:ext cx="231775" cy="747713"/>
          </a:xfrm>
          <a:prstGeom prst="triangle">
            <a:avLst>
              <a:gd name="adj" fmla="val 50000"/>
            </a:avLst>
          </a:prstGeom>
          <a:solidFill>
            <a:srgbClr val="FF0066"/>
          </a:solidFill>
          <a:ln w="25400" algn="ctr">
            <a:solidFill>
              <a:srgbClr val="9933FF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39928" y="1682264"/>
            <a:ext cx="66307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малого кошеняти завелися грошенята.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Скік мале у магазин – і купимо … апельсин!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Розкусило – там водиця: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1577975" algn="l"/>
              </a:tabLst>
            </a:pP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Апельсин цей не годиться! –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 побігло в магазин: - Дайте з салом апельсин!</a:t>
            </a:r>
            <a:endParaRPr lang="ru-RU" sz="20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1" name="Объект 4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6" t="17970" r="11954" b="14799"/>
          <a:stretch/>
        </p:blipFill>
        <p:spPr>
          <a:xfrm>
            <a:off x="2043707" y="4167717"/>
            <a:ext cx="515428" cy="505883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Объект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6" t="17970" r="11954" b="14799"/>
          <a:stretch/>
        </p:blipFill>
        <p:spPr>
          <a:xfrm>
            <a:off x="3103559" y="4105719"/>
            <a:ext cx="511708" cy="502231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Объект 4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6" t="17970" r="11954" b="14799"/>
          <a:stretch/>
        </p:blipFill>
        <p:spPr>
          <a:xfrm>
            <a:off x="6363658" y="3641724"/>
            <a:ext cx="519742" cy="510117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928" y="0"/>
            <a:ext cx="2164071" cy="1439333"/>
          </a:xfrm>
          <a:prstGeom prst="rect">
            <a:avLst/>
          </a:prstGeom>
        </p:spPr>
      </p:pic>
      <p:pic>
        <p:nvPicPr>
          <p:cNvPr id="25" name="Объект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6" t="17970" r="11954" b="14799"/>
          <a:stretch/>
        </p:blipFill>
        <p:spPr>
          <a:xfrm>
            <a:off x="7882586" y="3513052"/>
            <a:ext cx="511708" cy="502231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6" name="Блок-схема: узел 25"/>
          <p:cNvSpPr/>
          <p:nvPr/>
        </p:nvSpPr>
        <p:spPr>
          <a:xfrm>
            <a:off x="7088267" y="3641724"/>
            <a:ext cx="574066" cy="525993"/>
          </a:xfrm>
          <a:prstGeom prst="flowChartConnector">
            <a:avLst/>
          </a:prstGeom>
          <a:ln w="3175"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389313" y="525953"/>
            <a:ext cx="52854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</a:rPr>
              <a:t>3. </a:t>
            </a:r>
            <a:r>
              <a:rPr lang="uk-UA" sz="2800" b="1" dirty="0">
                <a:solidFill>
                  <a:schemeClr val="bg1"/>
                </a:solidFill>
                <a:hlinkClick r:id="rId8"/>
              </a:rPr>
              <a:t>Апельсиновий струмочок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09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5" y="0"/>
            <a:ext cx="915537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4954">
            <a:off x="43328" y="1777633"/>
            <a:ext cx="5616658" cy="21310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681600" y="2738964"/>
            <a:ext cx="6554867" cy="26331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sz="28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Ж</a:t>
            </a:r>
            <a:endParaRPr lang="ru-RU" sz="28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5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2387600"/>
            <a:ext cx="8890000" cy="438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" t="12703" r="398" b="7613"/>
          <a:stretch/>
        </p:blipFill>
        <p:spPr>
          <a:xfrm>
            <a:off x="0" y="-1"/>
            <a:ext cx="9144000" cy="40026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29243" y="4223810"/>
            <a:ext cx="1515533" cy="6180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Минус 4"/>
          <p:cNvSpPr/>
          <p:nvPr/>
        </p:nvSpPr>
        <p:spPr>
          <a:xfrm>
            <a:off x="1371599" y="4338097"/>
            <a:ext cx="905934" cy="237067"/>
          </a:xfrm>
          <a:prstGeom prst="mathMinus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40398" y="4223809"/>
            <a:ext cx="1498601" cy="6180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1371599" y="4567758"/>
            <a:ext cx="905934" cy="237067"/>
          </a:xfrm>
          <a:prstGeom prst="mathMinus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6036731" y="4435466"/>
            <a:ext cx="905934" cy="237067"/>
          </a:xfrm>
          <a:prstGeom prst="mathMinus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2315" y="4897965"/>
            <a:ext cx="4051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588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якби ми могли в руки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88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Взяти приголосні звуки,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88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 відчули б, що “м’які”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588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Дуже ніжні і пухкі.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25999" y="5063063"/>
            <a:ext cx="37761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69900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“тверді”, неначе з криці.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defTabSz="469900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uk-UA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уроці</a:t>
            </a: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одиниці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defTabSz="469900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 одержував ніхто!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52895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</a:rPr>
              <a:t>4. Галявина «Зачарованих звуків</a:t>
            </a:r>
            <a:r>
              <a:rPr lang="uk-UA" sz="2400" b="1" dirty="0" smtClean="0">
                <a:solidFill>
                  <a:schemeClr val="bg1"/>
                </a:solidFill>
              </a:rPr>
              <a:t>»</a:t>
            </a:r>
          </a:p>
          <a:p>
            <a:pPr algn="ctr"/>
            <a:r>
              <a:rPr lang="uk-UA" b="1" dirty="0" smtClean="0">
                <a:solidFill>
                  <a:schemeClr val="bg1"/>
                </a:solidFill>
              </a:rPr>
              <a:t>(</a:t>
            </a:r>
            <a:r>
              <a:rPr lang="uk-UA" b="1" i="1" dirty="0">
                <a:solidFill>
                  <a:schemeClr val="bg1"/>
                </a:solidFill>
              </a:rPr>
              <a:t>М’які і тверді приголосні звуки) 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03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" b="9134"/>
          <a:stretch/>
        </p:blipFill>
        <p:spPr>
          <a:xfrm>
            <a:off x="0" y="12700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5740" y="-19912"/>
            <a:ext cx="76915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50E82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Щоб здобути третій ключ з буквою, ми маємо відгадати загадки і скласти звукові моделі слів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A50E82">
                  <a:lumMod val="75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126" y="2746001"/>
            <a:ext cx="6726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>
                <a:ln>
                  <a:noFill/>
                </a:ln>
                <a:solidFill>
                  <a:srgbClr val="E87D37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1. 	Що то за гість, що темноту їсть</a:t>
            </a: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87D37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62866" y="4466391"/>
            <a:ext cx="5384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87D37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2. 	Без рук, без ніг, а з рогами,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E87D37">
                  <a:lumMod val="20000"/>
                  <a:lumOff val="8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87D37">
                    <a:lumMod val="20000"/>
                    <a:lumOff val="8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	Ходить попід небесами  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E87D37">
                  <a:lumMod val="20000"/>
                  <a:lumOff val="8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92497" y="1766382"/>
            <a:ext cx="1679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560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(День)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107872" y="1766099"/>
            <a:ext cx="1701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(Місяць)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642768" y="3515621"/>
            <a:ext cx="3208866" cy="7083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3" name="Минус 22"/>
          <p:cNvSpPr/>
          <p:nvPr/>
        </p:nvSpPr>
        <p:spPr>
          <a:xfrm>
            <a:off x="6437577" y="5941803"/>
            <a:ext cx="1172633" cy="300865"/>
          </a:xfrm>
          <a:prstGeom prst="mathMinus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4" name="Минус 23"/>
          <p:cNvSpPr/>
          <p:nvPr/>
        </p:nvSpPr>
        <p:spPr>
          <a:xfrm>
            <a:off x="1678252" y="5145173"/>
            <a:ext cx="1172633" cy="300865"/>
          </a:xfrm>
          <a:prstGeom prst="mathMinus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5" name="Минус 24"/>
          <p:cNvSpPr/>
          <p:nvPr/>
        </p:nvSpPr>
        <p:spPr>
          <a:xfrm>
            <a:off x="4100783" y="6077731"/>
            <a:ext cx="1172633" cy="300865"/>
          </a:xfrm>
          <a:prstGeom prst="mathMinus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6" name="Блок-схема: узел 25"/>
          <p:cNvSpPr/>
          <p:nvPr/>
        </p:nvSpPr>
        <p:spPr>
          <a:xfrm>
            <a:off x="5634706" y="5851271"/>
            <a:ext cx="389467" cy="322498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27818" y="3601463"/>
            <a:ext cx="2523067" cy="762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50917" y="4484032"/>
            <a:ext cx="8596749" cy="2272111"/>
            <a:chOff x="435464" y="4480837"/>
            <a:chExt cx="8596749" cy="2273710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2577936" y="5992547"/>
              <a:ext cx="1642533" cy="762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7" name="Блок-схема: узел 26"/>
            <p:cNvSpPr/>
            <p:nvPr/>
          </p:nvSpPr>
          <p:spPr>
            <a:xfrm>
              <a:off x="972941" y="6122726"/>
              <a:ext cx="389467" cy="3576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8" name="Минус 27"/>
            <p:cNvSpPr/>
            <p:nvPr/>
          </p:nvSpPr>
          <p:spPr>
            <a:xfrm>
              <a:off x="1471215" y="5686318"/>
              <a:ext cx="1172633" cy="300865"/>
            </a:xfrm>
            <a:prstGeom prst="mathMin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9" name="Минус 28"/>
            <p:cNvSpPr/>
            <p:nvPr/>
          </p:nvSpPr>
          <p:spPr>
            <a:xfrm>
              <a:off x="435464" y="4480837"/>
              <a:ext cx="1172633" cy="300865"/>
            </a:xfrm>
            <a:prstGeom prst="mathMin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0" name="Минус 29"/>
            <p:cNvSpPr/>
            <p:nvPr/>
          </p:nvSpPr>
          <p:spPr>
            <a:xfrm>
              <a:off x="7470113" y="6373547"/>
              <a:ext cx="1172633" cy="300865"/>
            </a:xfrm>
            <a:prstGeom prst="mathMin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1" name="Минус 30"/>
            <p:cNvSpPr/>
            <p:nvPr/>
          </p:nvSpPr>
          <p:spPr>
            <a:xfrm>
              <a:off x="2226570" y="4562942"/>
              <a:ext cx="1172633" cy="300865"/>
            </a:xfrm>
            <a:prstGeom prst="mathMin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2" name="Блок-схема: узел 31"/>
            <p:cNvSpPr/>
            <p:nvPr/>
          </p:nvSpPr>
          <p:spPr>
            <a:xfrm>
              <a:off x="8642746" y="4980666"/>
              <a:ext cx="389467" cy="357626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5" name="Минус 34"/>
            <p:cNvSpPr/>
            <p:nvPr/>
          </p:nvSpPr>
          <p:spPr>
            <a:xfrm>
              <a:off x="7266091" y="5414186"/>
              <a:ext cx="1172633" cy="300865"/>
            </a:xfrm>
            <a:prstGeom prst="mathMin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9" name="Минус 48"/>
            <p:cNvSpPr/>
            <p:nvPr/>
          </p:nvSpPr>
          <p:spPr>
            <a:xfrm>
              <a:off x="3399203" y="5366275"/>
              <a:ext cx="1172633" cy="300865"/>
            </a:xfrm>
            <a:prstGeom prst="mathMin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217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" b="9134"/>
          <a:stretch/>
        </p:blipFill>
        <p:spPr>
          <a:xfrm>
            <a:off x="25486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8898" y="-32870"/>
            <a:ext cx="77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Щоб здобути третій ключ з буквою, ми маємо відгадати загадки і скласти звукові моделі слів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12689" y="3058652"/>
            <a:ext cx="6364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algn="just">
              <a:spcAft>
                <a:spcPts val="0"/>
              </a:spcAft>
            </a:pP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	Що то за гість, що темноту їсть</a:t>
            </a:r>
            <a:r>
              <a:rPr lang="uk-U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4015" y="4226135"/>
            <a:ext cx="50800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2. 	Без рук, без ніг, а з рогами,</a:t>
            </a:r>
            <a:endParaRPr lang="ru-RU" sz="28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Ходить попід небесами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5894082" y="3581872"/>
            <a:ext cx="3208866" cy="757535"/>
            <a:chOff x="5028852" y="3550849"/>
            <a:chExt cx="3208866" cy="757535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5028852" y="3550849"/>
              <a:ext cx="3208866" cy="75753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Минус 7"/>
            <p:cNvSpPr/>
            <p:nvPr/>
          </p:nvSpPr>
          <p:spPr>
            <a:xfrm>
              <a:off x="5168900" y="3752165"/>
              <a:ext cx="1172633" cy="321734"/>
            </a:xfrm>
            <a:prstGeom prst="mathMin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Блок-схема: узел 8"/>
            <p:cNvSpPr/>
            <p:nvPr/>
          </p:nvSpPr>
          <p:spPr>
            <a:xfrm>
              <a:off x="6396566" y="3683001"/>
              <a:ext cx="389467" cy="382432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Минус 10"/>
            <p:cNvSpPr/>
            <p:nvPr/>
          </p:nvSpPr>
          <p:spPr>
            <a:xfrm>
              <a:off x="6891867" y="3609663"/>
              <a:ext cx="1172633" cy="321734"/>
            </a:xfrm>
            <a:prstGeom prst="mathMin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Минус 11"/>
            <p:cNvSpPr/>
            <p:nvPr/>
          </p:nvSpPr>
          <p:spPr>
            <a:xfrm>
              <a:off x="6889750" y="3875651"/>
              <a:ext cx="1172633" cy="321734"/>
            </a:xfrm>
            <a:prstGeom prst="mathMinus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572000" y="5325916"/>
            <a:ext cx="4165250" cy="762000"/>
            <a:chOff x="4259082" y="4815301"/>
            <a:chExt cx="4165250" cy="7620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4259082" y="4815301"/>
              <a:ext cx="1642533" cy="762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Минус 16"/>
            <p:cNvSpPr/>
            <p:nvPr/>
          </p:nvSpPr>
          <p:spPr>
            <a:xfrm>
              <a:off x="4259082" y="4889891"/>
              <a:ext cx="1083734" cy="355600"/>
            </a:xfrm>
            <a:prstGeom prst="mathMinu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Минус 17"/>
            <p:cNvSpPr/>
            <p:nvPr/>
          </p:nvSpPr>
          <p:spPr>
            <a:xfrm>
              <a:off x="4267198" y="5106648"/>
              <a:ext cx="1083734" cy="355600"/>
            </a:xfrm>
            <a:prstGeom prst="mathMinu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узел 18"/>
            <p:cNvSpPr/>
            <p:nvPr/>
          </p:nvSpPr>
          <p:spPr>
            <a:xfrm>
              <a:off x="5343874" y="4988552"/>
              <a:ext cx="389467" cy="382432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884332" y="4815301"/>
              <a:ext cx="2523067" cy="7620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Минус 24"/>
            <p:cNvSpPr/>
            <p:nvPr/>
          </p:nvSpPr>
          <p:spPr>
            <a:xfrm>
              <a:off x="5901265" y="4901372"/>
              <a:ext cx="1083734" cy="355600"/>
            </a:xfrm>
            <a:prstGeom prst="mathMinu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Минус 25"/>
            <p:cNvSpPr/>
            <p:nvPr/>
          </p:nvSpPr>
          <p:spPr>
            <a:xfrm>
              <a:off x="5901265" y="5090315"/>
              <a:ext cx="1083734" cy="355600"/>
            </a:xfrm>
            <a:prstGeom prst="mathMinu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узел 26"/>
            <p:cNvSpPr/>
            <p:nvPr/>
          </p:nvSpPr>
          <p:spPr>
            <a:xfrm>
              <a:off x="6969125" y="5005501"/>
              <a:ext cx="389467" cy="382432"/>
            </a:xfrm>
            <a:prstGeom prst="flowChartConnector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Минус 27"/>
            <p:cNvSpPr/>
            <p:nvPr/>
          </p:nvSpPr>
          <p:spPr>
            <a:xfrm>
              <a:off x="7340598" y="4900363"/>
              <a:ext cx="1083734" cy="355600"/>
            </a:xfrm>
            <a:prstGeom prst="mathMinu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Минус 28"/>
            <p:cNvSpPr/>
            <p:nvPr/>
          </p:nvSpPr>
          <p:spPr>
            <a:xfrm>
              <a:off x="7340598" y="5104811"/>
              <a:ext cx="1083734" cy="355600"/>
            </a:xfrm>
            <a:prstGeom prst="mathMinu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4267920" y="3680533"/>
            <a:ext cx="1320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(День)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146707" y="4675552"/>
            <a:ext cx="1701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(Місяць)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57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667934" y="0"/>
            <a:ext cx="6790266" cy="5300134"/>
          </a:xfrm>
          <a:prstGeom prst="rect">
            <a:avLst/>
          </a:prstGeom>
          <a:noFill/>
          <a:ln w="12700" cap="rnd" cmpd="sng" algn="ctr">
            <a:noFill/>
            <a:prstDash val="solid"/>
          </a:ln>
        </p:spPr>
        <p:style>
          <a:lnRef idx="2">
            <a:schemeClr val="accent2"/>
          </a:lnRef>
          <a:fillRef idx="1001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53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5300" b="1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</a:t>
            </a:r>
            <a:r>
              <a:rPr lang="uk-UA" sz="5300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 </a:t>
            </a:r>
            <a:r>
              <a:rPr lang="uk-UA" sz="2800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800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dirty="0" smtClean="0"/>
              <a:t/>
            </a:r>
            <a:br>
              <a:rPr lang="ru-RU" cap="none" dirty="0" smtClean="0"/>
            </a:br>
            <a:r>
              <a:rPr lang="uk-UA" sz="31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повторити і закріпити вивчене про звуки і букви, удосконалювати навички читання, вміння виконувати звуковий аналіз слів та будувати звукову модель слова; </a:t>
            </a:r>
            <a:br>
              <a:rPr lang="uk-UA" sz="31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1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 фонематичний слух, пізнавальні здібності, логічне мислення, спостережливість та увагу, мову учнів; </a:t>
            </a:r>
            <a:br>
              <a:rPr lang="uk-UA" sz="31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1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виховувати інтерес до уроків читання, любов до природи, потребу піклуватися про природу і тих, хто потребує допомоги.</a:t>
            </a:r>
            <a:endParaRPr lang="ru-RU" sz="3100" cap="none" dirty="0"/>
          </a:p>
        </p:txBody>
      </p:sp>
    </p:spTree>
    <p:extLst>
      <p:ext uri="{BB962C8B-B14F-4D97-AF65-F5344CB8AC3E}">
        <p14:creationId xmlns:p14="http://schemas.microsoft.com/office/powerpoint/2010/main" val="37587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5" y="0"/>
            <a:ext cx="915537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4954">
            <a:off x="43328" y="1777633"/>
            <a:ext cx="5616658" cy="21310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681600" y="2738964"/>
            <a:ext cx="6554867" cy="26331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700" b="0" i="0" u="none" strike="noStrike" kern="1200" cap="all" spc="0" normalizeH="0" baseline="0" noProof="0" dirty="0" smtClean="0">
                <a:ln w="3175" cmpd="sng"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</a:t>
            </a:r>
            <a:endParaRPr kumimoji="0" lang="ru-RU" sz="28700" b="0" i="0" u="none" strike="noStrike" kern="1200" cap="all" spc="0" normalizeH="0" baseline="0" noProof="0" dirty="0">
              <a:ln w="3175" cmpd="sng"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2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7" y="0"/>
            <a:ext cx="913045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" b="4976"/>
          <a:stretch/>
        </p:blipFill>
        <p:spPr>
          <a:xfrm>
            <a:off x="470557" y="2823304"/>
            <a:ext cx="2202157" cy="176530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5642604" y="2754952"/>
            <a:ext cx="3141133" cy="1540934"/>
            <a:chOff x="5443532" y="2573458"/>
            <a:chExt cx="3141133" cy="154093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443532" y="2573458"/>
              <a:ext cx="3141133" cy="1540934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000" b="1" dirty="0" smtClean="0">
                  <a:solidFill>
                    <a:schemeClr val="bg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ТО</a:t>
              </a:r>
              <a:endParaRPr lang="ru-RU" sz="40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5706533" y="2751667"/>
              <a:ext cx="2032000" cy="482600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5638800" y="3200399"/>
              <a:ext cx="2099733" cy="67735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5706533" y="3318932"/>
              <a:ext cx="2032000" cy="296335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5909733" y="3318933"/>
              <a:ext cx="1828800" cy="702734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Прямоугольник 9"/>
          <p:cNvSpPr/>
          <p:nvPr/>
        </p:nvSpPr>
        <p:spPr>
          <a:xfrm>
            <a:off x="6320357" y="1224650"/>
            <a:ext cx="1085321" cy="49367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uk-UA" sz="4000" u="sng" dirty="0" smtClean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185" y="1436483"/>
            <a:ext cx="4620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</a:rPr>
              <a:t>5. Галявина Мудрої сови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42604" y="528835"/>
            <a:ext cx="2965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0" algn="l"/>
              </a:tabLst>
            </a:pPr>
            <a:r>
              <a:rPr lang="uk-UA" sz="2800" b="1" dirty="0">
                <a:solidFill>
                  <a:schemeClr val="bg1"/>
                </a:solidFill>
              </a:rPr>
              <a:t>Гра «Хвостики»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5664" y="488276"/>
            <a:ext cx="1287581" cy="38837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боло</a:t>
            </a:r>
            <a:r>
              <a:rPr lang="uk-UA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55479" y="5971191"/>
            <a:ext cx="1184801" cy="49155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</a:t>
            </a:r>
            <a:r>
              <a:rPr lang="uk-UA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19922" y="6096647"/>
            <a:ext cx="1565809" cy="40810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намис</a:t>
            </a:r>
            <a:endParaRPr lang="ru-RU" sz="4000" u="sng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54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045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" b="4976"/>
          <a:stretch/>
        </p:blipFill>
        <p:spPr>
          <a:xfrm>
            <a:off x="360490" y="2861734"/>
            <a:ext cx="2202157" cy="1688424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5625272" y="2935479"/>
            <a:ext cx="3141133" cy="1540934"/>
            <a:chOff x="5109635" y="3543299"/>
            <a:chExt cx="3141133" cy="154093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5109635" y="3543299"/>
              <a:ext cx="3141133" cy="1540934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000" b="1" dirty="0" smtClean="0">
                  <a:solidFill>
                    <a:schemeClr val="bg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КА</a:t>
              </a:r>
              <a:endParaRPr lang="ru-RU" sz="40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5308600" y="3716870"/>
              <a:ext cx="2032000" cy="482600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5240867" y="4233337"/>
              <a:ext cx="2099733" cy="80429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5240867" y="4284136"/>
              <a:ext cx="2099733" cy="372531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Прямоугольник 9"/>
          <p:cNvSpPr/>
          <p:nvPr/>
        </p:nvSpPr>
        <p:spPr>
          <a:xfrm>
            <a:off x="6244335" y="5946479"/>
            <a:ext cx="1354666" cy="53830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ліній</a:t>
            </a:r>
            <a:r>
              <a:rPr lang="uk-UA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2559" y="1449174"/>
            <a:ext cx="4620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</a:rPr>
              <a:t>5. Галявина Мудрої сови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83062" y="631290"/>
            <a:ext cx="2965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0" algn="l"/>
              </a:tabLst>
            </a:pPr>
            <a:r>
              <a:rPr lang="uk-UA" sz="2800" b="1" dirty="0">
                <a:solidFill>
                  <a:schemeClr val="bg1"/>
                </a:solidFill>
              </a:rPr>
              <a:t>Гра «Хвостики»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3185" y="6143840"/>
            <a:ext cx="1329267" cy="49877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</a:t>
            </a:r>
            <a:r>
              <a:rPr lang="uk-UA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56733" y="673607"/>
            <a:ext cx="1131119" cy="48090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endParaRPr lang="ru-RU" sz="4000" u="sng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29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7" y="0"/>
            <a:ext cx="913045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" b="4976"/>
          <a:stretch/>
        </p:blipFill>
        <p:spPr>
          <a:xfrm>
            <a:off x="348129" y="2861734"/>
            <a:ext cx="2202157" cy="1710266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5797234" y="3031066"/>
            <a:ext cx="3141133" cy="1540934"/>
            <a:chOff x="3843867" y="5196419"/>
            <a:chExt cx="3141133" cy="154093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843867" y="5196419"/>
              <a:ext cx="3141133" cy="1540934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000" b="1" dirty="0" smtClean="0">
                  <a:solidFill>
                    <a:schemeClr val="bg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НА</a:t>
              </a:r>
              <a:endParaRPr lang="ru-RU" sz="40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4008965" y="5552020"/>
              <a:ext cx="2032000" cy="330200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4008965" y="5916087"/>
              <a:ext cx="2032000" cy="14816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V="1">
              <a:off x="4008965" y="5966886"/>
              <a:ext cx="2032000" cy="245195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4114800" y="5966886"/>
              <a:ext cx="1926165" cy="595840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4212165" y="5257804"/>
              <a:ext cx="1824568" cy="588433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4792135" y="5994406"/>
              <a:ext cx="1244598" cy="656163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Прямоугольник 11"/>
          <p:cNvSpPr/>
          <p:nvPr/>
        </p:nvSpPr>
        <p:spPr>
          <a:xfrm>
            <a:off x="7833472" y="151033"/>
            <a:ext cx="1085533" cy="399684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</a:t>
            </a:r>
            <a:endParaRPr lang="uk-UA" sz="3200" u="sng" dirty="0" smtClean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8129" y="1407068"/>
            <a:ext cx="4620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</a:rPr>
              <a:t>5. Галявина Мудрої сови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97234" y="737111"/>
            <a:ext cx="2965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0" algn="l"/>
              </a:tabLst>
            </a:pPr>
            <a:r>
              <a:rPr lang="uk-UA" sz="2800" b="1" dirty="0">
                <a:solidFill>
                  <a:schemeClr val="bg1"/>
                </a:solidFill>
              </a:rPr>
              <a:t>Гра «Хвостики»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16234" y="256236"/>
            <a:ext cx="1252071" cy="438771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стежи</a:t>
            </a:r>
            <a:endParaRPr lang="uk-UA" sz="3200" dirty="0" smtClean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5107" y="550717"/>
            <a:ext cx="1204100" cy="37278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перли</a:t>
            </a:r>
            <a:endParaRPr lang="uk-UA" sz="3200" u="sng" dirty="0" smtClean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33811" y="6150008"/>
            <a:ext cx="1007531" cy="43133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</a:t>
            </a:r>
            <a:endParaRPr lang="ru-RU" sz="3200" u="sng" dirty="0" smtClean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90654" y="2120208"/>
            <a:ext cx="1183046" cy="46566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</a:t>
            </a:r>
            <a:endParaRPr lang="uk-UA" sz="3200" u="sng" dirty="0" smtClean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833472" y="6150008"/>
            <a:ext cx="1226940" cy="475374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ткани</a:t>
            </a:r>
            <a:endParaRPr lang="ru-RU" sz="3200" u="sng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57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7" y="0"/>
            <a:ext cx="9130453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50980" y="276901"/>
            <a:ext cx="29463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0" algn="l"/>
              </a:tabLst>
            </a:pPr>
            <a:r>
              <a:rPr lang="uk-UA" sz="2800" b="1" dirty="0" smtClean="0">
                <a:solidFill>
                  <a:schemeClr val="bg1"/>
                </a:solidFill>
              </a:rPr>
              <a:t>Гра «Хвостики»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" b="4976"/>
          <a:stretch/>
        </p:blipFill>
        <p:spPr>
          <a:xfrm>
            <a:off x="381996" y="2937933"/>
            <a:ext cx="2202157" cy="1617133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5653614" y="1189234"/>
            <a:ext cx="3141133" cy="1540934"/>
            <a:chOff x="5507568" y="2548465"/>
            <a:chExt cx="3141133" cy="154093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5507568" y="2548465"/>
              <a:ext cx="3141133" cy="1540934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000" b="1" dirty="0" smtClean="0">
                  <a:solidFill>
                    <a:schemeClr val="bg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ТО</a:t>
              </a:r>
              <a:endParaRPr lang="ru-RU" sz="40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5706533" y="2751667"/>
              <a:ext cx="2032000" cy="482600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638800" y="3200399"/>
              <a:ext cx="2099733" cy="67735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5706533" y="3318932"/>
              <a:ext cx="2032000" cy="296335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5909733" y="3318933"/>
              <a:ext cx="1828800" cy="702734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5507568" y="3140794"/>
            <a:ext cx="3141133" cy="1540934"/>
            <a:chOff x="5109635" y="3543299"/>
            <a:chExt cx="3141133" cy="1540934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5109635" y="3543299"/>
              <a:ext cx="3141133" cy="1540934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000" b="1" dirty="0" smtClean="0">
                  <a:solidFill>
                    <a:schemeClr val="bg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КА</a:t>
              </a:r>
              <a:endParaRPr lang="ru-RU" sz="40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>
              <a:off x="5308600" y="3716870"/>
              <a:ext cx="2032000" cy="482600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V="1">
              <a:off x="5240867" y="4233337"/>
              <a:ext cx="2099733" cy="80429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5240867" y="4284136"/>
              <a:ext cx="2099733" cy="372531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8" name="Группа 57"/>
          <p:cNvGrpSpPr/>
          <p:nvPr/>
        </p:nvGrpSpPr>
        <p:grpSpPr>
          <a:xfrm>
            <a:off x="4135966" y="5070841"/>
            <a:ext cx="3141133" cy="1540934"/>
            <a:chOff x="3843867" y="5196419"/>
            <a:chExt cx="3141133" cy="1540934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3843867" y="5196419"/>
              <a:ext cx="3141133" cy="1540934"/>
            </a:xfrm>
            <a:prstGeom prst="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000" b="1" dirty="0" smtClean="0">
                  <a:solidFill>
                    <a:schemeClr val="bg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НА</a:t>
              </a:r>
              <a:endParaRPr lang="ru-RU" sz="4000" b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>
              <a:off x="4008965" y="5552020"/>
              <a:ext cx="2032000" cy="330200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V="1">
              <a:off x="4008965" y="5916087"/>
              <a:ext cx="2032000" cy="14816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4008965" y="5966886"/>
              <a:ext cx="2032000" cy="245195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V="1">
              <a:off x="4114800" y="5966886"/>
              <a:ext cx="1926165" cy="595840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>
              <a:off x="4212165" y="5257804"/>
              <a:ext cx="1824568" cy="588433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flipV="1">
              <a:off x="4792135" y="5994406"/>
              <a:ext cx="1244598" cy="656163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9" name="Прямоугольник 58"/>
          <p:cNvSpPr/>
          <p:nvPr/>
        </p:nvSpPr>
        <p:spPr>
          <a:xfrm>
            <a:off x="254502" y="1392436"/>
            <a:ext cx="4620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</a:rPr>
              <a:t>5</a:t>
            </a:r>
            <a:r>
              <a:rPr lang="uk-UA" sz="2800" b="1" dirty="0" smtClean="0">
                <a:solidFill>
                  <a:schemeClr val="bg1"/>
                </a:solidFill>
              </a:rPr>
              <a:t>. </a:t>
            </a:r>
            <a:r>
              <a:rPr lang="uk-UA" sz="2800" b="1" dirty="0" smtClean="0">
                <a:solidFill>
                  <a:schemeClr val="bg1"/>
                </a:solidFill>
                <a:hlinkClick r:id="rId4"/>
              </a:rPr>
              <a:t>Галявина Мудрої сови</a:t>
            </a:r>
            <a:endParaRPr lang="uk-UA" sz="2800" b="1" dirty="0">
              <a:solidFill>
                <a:schemeClr val="bg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067145" y="1044006"/>
            <a:ext cx="1085321" cy="49367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endParaRPr lang="uk-UA" sz="4000" b="1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945344" y="1388764"/>
            <a:ext cx="12514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772155" y="1927802"/>
            <a:ext cx="1675300" cy="40810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намис</a:t>
            </a:r>
            <a:endParaRPr lang="ru-RU" sz="4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067145" y="2370848"/>
            <a:ext cx="1287581" cy="38837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боло</a:t>
            </a:r>
            <a:r>
              <a:rPr lang="uk-UA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874224" y="2971464"/>
            <a:ext cx="1131119" cy="48090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</a:t>
            </a:r>
            <a:endParaRPr lang="ru-RU" sz="4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908551" y="3551112"/>
            <a:ext cx="1329267" cy="498772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</a:t>
            </a:r>
            <a:r>
              <a:rPr lang="uk-UA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910307" y="4100972"/>
            <a:ext cx="1354666" cy="53830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ліній</a:t>
            </a:r>
            <a:r>
              <a:rPr lang="uk-UA" sz="3200" dirty="0" smtClean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4187858" y="5193070"/>
            <a:ext cx="1007531" cy="43133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</a:t>
            </a:r>
            <a:endParaRPr lang="ru-RU" sz="3200" b="1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228192" y="4738642"/>
            <a:ext cx="1183046" cy="46566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</a:t>
            </a:r>
            <a:endParaRPr lang="uk-UA" sz="3200" b="1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739089" y="5420608"/>
            <a:ext cx="1307074" cy="475374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ткани</a:t>
            </a:r>
            <a:endParaRPr lang="ru-RU" sz="32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812490" y="6248473"/>
            <a:ext cx="1325573" cy="438771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стежи</a:t>
            </a:r>
            <a:endParaRPr lang="uk-UA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3621742" y="6135643"/>
            <a:ext cx="1298369" cy="37278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перли</a:t>
            </a:r>
            <a:endParaRPr lang="uk-UA" sz="3200" b="1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4067334" y="5811492"/>
            <a:ext cx="1085533" cy="399684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</a:t>
            </a:r>
            <a:endParaRPr lang="uk-UA" sz="3200" b="1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8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5" y="0"/>
            <a:ext cx="915537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4954">
            <a:off x="43328" y="1777633"/>
            <a:ext cx="5616658" cy="21310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681600" y="2738964"/>
            <a:ext cx="6554867" cy="26331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700" noProof="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</a:t>
            </a:r>
            <a:endParaRPr kumimoji="0" lang="ru-RU" sz="28700" b="0" i="0" u="none" strike="noStrike" kern="1200" cap="all" spc="0" normalizeH="0" baseline="0" noProof="0" dirty="0">
              <a:ln w="3175" cmpd="sng"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47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7"/>
            <a:ext cx="9144000" cy="6852063"/>
          </a:xfrm>
          <a:prstGeom prst="rect">
            <a:avLst/>
          </a:prstGeom>
        </p:spPr>
      </p:pic>
      <p:pic>
        <p:nvPicPr>
          <p:cNvPr id="3" name="Рисунок 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37" y="4089400"/>
            <a:ext cx="4852263" cy="244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60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3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881" y="139369"/>
            <a:ext cx="5072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6. Галявина Жука-буквоїда</a:t>
            </a:r>
            <a:endParaRPr lang="uk-UA" sz="28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9477"/>
            <a:ext cx="2540000" cy="1688523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626534" y="859367"/>
            <a:ext cx="1913466" cy="626533"/>
            <a:chOff x="626534" y="859367"/>
            <a:chExt cx="1913466" cy="62653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26534" y="859367"/>
              <a:ext cx="1913466" cy="62653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             </a:t>
              </a:r>
              <a:r>
                <a:rPr lang="uk-UA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лото</a:t>
              </a:r>
              <a:endParaRPr lang="ru-RU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ятно 1 8"/>
            <p:cNvSpPr/>
            <p:nvPr/>
          </p:nvSpPr>
          <p:spPr>
            <a:xfrm>
              <a:off x="626534" y="948267"/>
              <a:ext cx="965200" cy="448734"/>
            </a:xfrm>
            <a:prstGeom prst="irregularSeal1">
              <a:avLst/>
            </a:prstGeom>
            <a:solidFill>
              <a:schemeClr val="tx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3792258" y="3111704"/>
            <a:ext cx="1007532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37067" y="3719633"/>
            <a:ext cx="1913466" cy="626533"/>
            <a:chOff x="474134" y="1638301"/>
            <a:chExt cx="1913466" cy="62653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474134" y="1638301"/>
              <a:ext cx="1913466" cy="62653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             </a:t>
              </a:r>
              <a:r>
                <a:rPr lang="uk-UA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  <a:r>
                <a:rPr lang="uk-UA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ок</a:t>
              </a:r>
              <a:endParaRPr lang="ru-RU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Пятно 1 15"/>
            <p:cNvSpPr/>
            <p:nvPr/>
          </p:nvSpPr>
          <p:spPr>
            <a:xfrm>
              <a:off x="541867" y="1759238"/>
              <a:ext cx="965200" cy="448734"/>
            </a:xfrm>
            <a:prstGeom prst="irregularSeal1">
              <a:avLst/>
            </a:prstGeom>
            <a:solidFill>
              <a:schemeClr val="tx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7939584" y="770468"/>
            <a:ext cx="922867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5024905" y="1869666"/>
            <a:ext cx="2578159" cy="626533"/>
            <a:chOff x="97105" y="1584364"/>
            <a:chExt cx="1913466" cy="626533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97105" y="1584364"/>
              <a:ext cx="1913466" cy="62653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</a:t>
              </a:r>
              <a:r>
                <a:rPr lang="uk-UA" dirty="0" smtClean="0"/>
                <a:t>                        </a:t>
              </a:r>
              <a:r>
                <a:rPr lang="uk-UA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</a:t>
              </a:r>
              <a:endParaRPr lang="ru-RU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Пятно 1 21"/>
            <p:cNvSpPr/>
            <p:nvPr/>
          </p:nvSpPr>
          <p:spPr>
            <a:xfrm>
              <a:off x="608791" y="1727201"/>
              <a:ext cx="965200" cy="448734"/>
            </a:xfrm>
            <a:prstGeom prst="irregularSeal1">
              <a:avLst/>
            </a:prstGeom>
            <a:solidFill>
              <a:schemeClr val="tx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7603064" y="5564270"/>
            <a:ext cx="964705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5024906" y="4346166"/>
            <a:ext cx="2578159" cy="626533"/>
            <a:chOff x="97105" y="1584364"/>
            <a:chExt cx="1913466" cy="626533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97105" y="1584364"/>
              <a:ext cx="1913466" cy="62653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тва</a:t>
              </a:r>
              <a:r>
                <a:rPr lang="uk-UA" dirty="0" smtClean="0"/>
                <a:t>                        </a:t>
              </a:r>
              <a:r>
                <a:rPr lang="uk-UA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</a:t>
              </a:r>
              <a:endParaRPr lang="ru-RU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ятно 1 27"/>
            <p:cNvSpPr/>
            <p:nvPr/>
          </p:nvSpPr>
          <p:spPr>
            <a:xfrm>
              <a:off x="608791" y="1727201"/>
              <a:ext cx="965200" cy="448734"/>
            </a:xfrm>
            <a:prstGeom prst="irregularSeal1">
              <a:avLst/>
            </a:prstGeom>
            <a:solidFill>
              <a:schemeClr val="tx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1775897" y="2012503"/>
            <a:ext cx="964703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85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881" y="139369"/>
            <a:ext cx="5072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6. Галявина Жука-буквоїда</a:t>
            </a:r>
            <a:endParaRPr lang="uk-UA" sz="28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9477"/>
            <a:ext cx="2540000" cy="1688523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626534" y="859367"/>
            <a:ext cx="1913466" cy="626533"/>
            <a:chOff x="626534" y="859367"/>
            <a:chExt cx="1913466" cy="62653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26534" y="859367"/>
              <a:ext cx="1913466" cy="62653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             </a:t>
              </a:r>
              <a:r>
                <a:rPr lang="uk-UA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лото</a:t>
              </a:r>
              <a:endParaRPr lang="ru-RU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ятно 1 8"/>
            <p:cNvSpPr/>
            <p:nvPr/>
          </p:nvSpPr>
          <p:spPr>
            <a:xfrm>
              <a:off x="626534" y="948267"/>
              <a:ext cx="965200" cy="448734"/>
            </a:xfrm>
            <a:prstGeom prst="irregularSeal1">
              <a:avLst/>
            </a:prstGeom>
            <a:solidFill>
              <a:schemeClr val="tx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635001" y="1483696"/>
            <a:ext cx="1913466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лото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37067" y="3719633"/>
            <a:ext cx="1913466" cy="626533"/>
            <a:chOff x="474134" y="1638301"/>
            <a:chExt cx="1913466" cy="626533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474134" y="1638301"/>
              <a:ext cx="1913466" cy="62653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             </a:t>
              </a:r>
              <a:r>
                <a:rPr lang="uk-UA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т</a:t>
              </a:r>
              <a:r>
                <a:rPr lang="uk-UA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ок</a:t>
              </a:r>
              <a:endParaRPr lang="ru-RU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Пятно 1 15"/>
            <p:cNvSpPr/>
            <p:nvPr/>
          </p:nvSpPr>
          <p:spPr>
            <a:xfrm>
              <a:off x="541867" y="1759238"/>
              <a:ext cx="965200" cy="448734"/>
            </a:xfrm>
            <a:prstGeom prst="irregularSeal1">
              <a:avLst/>
            </a:prstGeom>
            <a:solidFill>
              <a:schemeClr val="tx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237067" y="4353740"/>
            <a:ext cx="1913466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5024905" y="1869666"/>
            <a:ext cx="2578159" cy="626533"/>
            <a:chOff x="97105" y="1584364"/>
            <a:chExt cx="1913466" cy="626533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97105" y="1584364"/>
              <a:ext cx="1913466" cy="62653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</a:t>
              </a:r>
              <a:r>
                <a:rPr lang="uk-UA" dirty="0" smtClean="0"/>
                <a:t>                        </a:t>
              </a:r>
              <a:r>
                <a:rPr lang="uk-UA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</a:t>
              </a:r>
              <a:endParaRPr lang="ru-RU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Пятно 1 21"/>
            <p:cNvSpPr/>
            <p:nvPr/>
          </p:nvSpPr>
          <p:spPr>
            <a:xfrm>
              <a:off x="608791" y="1727201"/>
              <a:ext cx="965200" cy="448734"/>
            </a:xfrm>
            <a:prstGeom prst="irregularSeal1">
              <a:avLst/>
            </a:prstGeom>
            <a:solidFill>
              <a:schemeClr val="tx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5024905" y="2481383"/>
            <a:ext cx="2578159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  <a:r>
              <a:rPr lang="uk-UA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5024906" y="4346166"/>
            <a:ext cx="2578159" cy="626533"/>
            <a:chOff x="97105" y="1584364"/>
            <a:chExt cx="1913466" cy="626533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97105" y="1584364"/>
              <a:ext cx="1913466" cy="626533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тва</a:t>
              </a:r>
              <a:r>
                <a:rPr lang="uk-UA" dirty="0" smtClean="0"/>
                <a:t>                        </a:t>
              </a:r>
              <a:r>
                <a:rPr lang="uk-UA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</a:t>
              </a:r>
              <a:endParaRPr lang="ru-RU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ятно 1 27"/>
            <p:cNvSpPr/>
            <p:nvPr/>
          </p:nvSpPr>
          <p:spPr>
            <a:xfrm>
              <a:off x="608791" y="1727201"/>
              <a:ext cx="965200" cy="448734"/>
            </a:xfrm>
            <a:prstGeom prst="irregularSeal1">
              <a:avLst/>
            </a:prstGeom>
            <a:solidFill>
              <a:schemeClr val="tx1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5029077" y="4980273"/>
            <a:ext cx="2573987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тва</a:t>
            </a:r>
            <a:r>
              <a:rPr lang="uk-UA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35001" y="866941"/>
            <a:ext cx="1007532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37067" y="3727207"/>
            <a:ext cx="1100666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630333" y="1888067"/>
            <a:ext cx="1384494" cy="6003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714339" y="4346166"/>
            <a:ext cx="1380728" cy="6265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31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24" grpId="0" animBg="1"/>
      <p:bldP spid="30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83" y="-17107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881" y="139369"/>
            <a:ext cx="5072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6. Галявина Жука-буквоїда</a:t>
            </a:r>
            <a:endParaRPr kumimoji="0" lang="uk-UA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9477"/>
            <a:ext cx="2540000" cy="1688523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446291" y="1131814"/>
            <a:ext cx="1930400" cy="948268"/>
            <a:chOff x="143934" y="3591249"/>
            <a:chExt cx="1930400" cy="948268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43934" y="3784600"/>
              <a:ext cx="1930400" cy="5615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д</a:t>
              </a:r>
              <a:r>
                <a:rPr kumimoji="0" lang="uk-UA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і       ка 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3" name="Рисунок 3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45" t="6073" r="20948" b="5406"/>
            <a:stretch/>
          </p:blipFill>
          <p:spPr>
            <a:xfrm>
              <a:off x="863018" y="3591249"/>
              <a:ext cx="492231" cy="948268"/>
            </a:xfrm>
            <a:prstGeom prst="rect">
              <a:avLst/>
            </a:prstGeom>
          </p:spPr>
        </p:pic>
      </p:grpSp>
      <p:sp>
        <p:nvSpPr>
          <p:cNvPr id="25" name="Прямоугольник 24"/>
          <p:cNvSpPr/>
          <p:nvPr/>
        </p:nvSpPr>
        <p:spPr>
          <a:xfrm>
            <a:off x="1710849" y="2721193"/>
            <a:ext cx="1989084" cy="5615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ка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5" t="6073" r="20948" b="5406"/>
          <a:stretch/>
        </p:blipFill>
        <p:spPr>
          <a:xfrm>
            <a:off x="2540000" y="2463625"/>
            <a:ext cx="492231" cy="948268"/>
          </a:xfrm>
          <a:prstGeom prst="rect">
            <a:avLst/>
          </a:prstGeom>
        </p:spPr>
      </p:pic>
      <p:grpSp>
        <p:nvGrpSpPr>
          <p:cNvPr id="34" name="Группа 33"/>
          <p:cNvGrpSpPr/>
          <p:nvPr/>
        </p:nvGrpSpPr>
        <p:grpSpPr>
          <a:xfrm>
            <a:off x="5260464" y="1446502"/>
            <a:ext cx="1930400" cy="948268"/>
            <a:chOff x="143934" y="3591249"/>
            <a:chExt cx="1930400" cy="94826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143934" y="3784600"/>
              <a:ext cx="1930400" cy="5615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k-UA" sz="2800" dirty="0" err="1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кни</a:t>
              </a:r>
              <a:r>
                <a:rPr kumimoji="0" lang="uk-UA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ка 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6" name="Рисунок 3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45" t="6073" r="20948" b="5406"/>
            <a:stretch/>
          </p:blipFill>
          <p:spPr>
            <a:xfrm>
              <a:off x="993378" y="3591249"/>
              <a:ext cx="492231" cy="948268"/>
            </a:xfrm>
            <a:prstGeom prst="rect">
              <a:avLst/>
            </a:prstGeom>
          </p:spPr>
        </p:pic>
      </p:grpSp>
      <p:grpSp>
        <p:nvGrpSpPr>
          <p:cNvPr id="37" name="Группа 36"/>
          <p:cNvGrpSpPr/>
          <p:nvPr/>
        </p:nvGrpSpPr>
        <p:grpSpPr>
          <a:xfrm>
            <a:off x="5504080" y="3153947"/>
            <a:ext cx="1930400" cy="948268"/>
            <a:chOff x="143934" y="3591249"/>
            <a:chExt cx="1930400" cy="948268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143934" y="3784600"/>
              <a:ext cx="1930400" cy="5615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k-UA" sz="2800" noProof="0" dirty="0" err="1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ло</a:t>
              </a:r>
              <a:r>
                <a:rPr kumimoji="0" lang="uk-UA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ка 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9" name="Рисунок 3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45" t="6073" r="20948" b="5406"/>
            <a:stretch/>
          </p:blipFill>
          <p:spPr>
            <a:xfrm>
              <a:off x="863018" y="3591249"/>
              <a:ext cx="492231" cy="948268"/>
            </a:xfrm>
            <a:prstGeom prst="rect">
              <a:avLst/>
            </a:prstGeom>
          </p:spPr>
        </p:pic>
      </p:grpSp>
      <p:grpSp>
        <p:nvGrpSpPr>
          <p:cNvPr id="40" name="Группа 39"/>
          <p:cNvGrpSpPr/>
          <p:nvPr/>
        </p:nvGrpSpPr>
        <p:grpSpPr>
          <a:xfrm>
            <a:off x="3599833" y="1219110"/>
            <a:ext cx="1286933" cy="948268"/>
            <a:chOff x="514845" y="3626497"/>
            <a:chExt cx="1286933" cy="948268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514845" y="3771986"/>
              <a:ext cx="1286933" cy="5615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k-UA" sz="2800" noProof="0" dirty="0" err="1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ву</a:t>
              </a:r>
              <a:r>
                <a:rPr kumimoji="0" lang="uk-UA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2" name="Рисунок 4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45" t="6073" r="20948" b="5406"/>
            <a:stretch/>
          </p:blipFill>
          <p:spPr>
            <a:xfrm>
              <a:off x="1089872" y="3626497"/>
              <a:ext cx="492231" cy="948268"/>
            </a:xfrm>
            <a:prstGeom prst="rect">
              <a:avLst/>
            </a:prstGeom>
          </p:spPr>
        </p:pic>
      </p:grpSp>
      <p:grpSp>
        <p:nvGrpSpPr>
          <p:cNvPr id="43" name="Группа 42"/>
          <p:cNvGrpSpPr/>
          <p:nvPr/>
        </p:nvGrpSpPr>
        <p:grpSpPr>
          <a:xfrm>
            <a:off x="7097035" y="4310134"/>
            <a:ext cx="1481780" cy="948268"/>
            <a:chOff x="143934" y="3591249"/>
            <a:chExt cx="1481780" cy="948268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143934" y="3784600"/>
              <a:ext cx="1481780" cy="5615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k-UA" sz="2800" noProof="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мор</a:t>
              </a:r>
              <a:r>
                <a:rPr kumimoji="0" lang="uk-UA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5" name="Рисунок 4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45" t="6073" r="20948" b="5406"/>
            <a:stretch/>
          </p:blipFill>
          <p:spPr>
            <a:xfrm>
              <a:off x="993378" y="3591249"/>
              <a:ext cx="492231" cy="948268"/>
            </a:xfrm>
            <a:prstGeom prst="rect">
              <a:avLst/>
            </a:prstGeom>
          </p:spPr>
        </p:pic>
      </p:grpSp>
      <p:grpSp>
        <p:nvGrpSpPr>
          <p:cNvPr id="46" name="Группа 45"/>
          <p:cNvGrpSpPr/>
          <p:nvPr/>
        </p:nvGrpSpPr>
        <p:grpSpPr>
          <a:xfrm>
            <a:off x="2858832" y="4102215"/>
            <a:ext cx="1930400" cy="948268"/>
            <a:chOff x="143934" y="3591249"/>
            <a:chExt cx="1930400" cy="948268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143934" y="3784600"/>
              <a:ext cx="1930400" cy="5615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k-UA" sz="28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</a:t>
              </a:r>
              <a:r>
                <a:rPr kumimoji="0" lang="uk-UA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</a:t>
              </a:r>
              <a:r>
                <a:rPr kumimoji="0" lang="uk-UA" sz="28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ан</a:t>
              </a:r>
              <a:r>
                <a:rPr kumimoji="0" lang="uk-UA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8" name="Рисунок 4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45" t="6073" r="20948" b="5406"/>
            <a:stretch/>
          </p:blipFill>
          <p:spPr>
            <a:xfrm>
              <a:off x="881241" y="3591249"/>
              <a:ext cx="492231" cy="948268"/>
            </a:xfrm>
            <a:prstGeom prst="rect">
              <a:avLst/>
            </a:prstGeom>
          </p:spPr>
        </p:pic>
      </p:grpSp>
      <p:grpSp>
        <p:nvGrpSpPr>
          <p:cNvPr id="49" name="Группа 48"/>
          <p:cNvGrpSpPr/>
          <p:nvPr/>
        </p:nvGrpSpPr>
        <p:grpSpPr>
          <a:xfrm>
            <a:off x="4556117" y="5646574"/>
            <a:ext cx="1930400" cy="948268"/>
            <a:chOff x="143934" y="3591249"/>
            <a:chExt cx="1930400" cy="948268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143934" y="3784600"/>
              <a:ext cx="1930400" cy="5615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uk-UA" sz="2800" noProof="0" dirty="0" err="1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дру</a:t>
              </a:r>
              <a:r>
                <a:rPr kumimoji="0" lang="uk-UA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ба 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51" name="Рисунок 5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45" t="6073" r="20948" b="5406"/>
            <a:stretch/>
          </p:blipFill>
          <p:spPr>
            <a:xfrm>
              <a:off x="993378" y="3591249"/>
              <a:ext cx="492231" cy="948268"/>
            </a:xfrm>
            <a:prstGeom prst="rect">
              <a:avLst/>
            </a:prstGeom>
          </p:spPr>
        </p:pic>
      </p:grpSp>
      <p:grpSp>
        <p:nvGrpSpPr>
          <p:cNvPr id="52" name="Группа 51"/>
          <p:cNvGrpSpPr/>
          <p:nvPr/>
        </p:nvGrpSpPr>
        <p:grpSpPr>
          <a:xfrm>
            <a:off x="7038464" y="337974"/>
            <a:ext cx="1396250" cy="948268"/>
            <a:chOff x="310182" y="3591249"/>
            <a:chExt cx="1764152" cy="948268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310182" y="3784600"/>
              <a:ext cx="1764152" cy="56156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інка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54" name="Рисунок 5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45" t="6073" r="20948" b="5406"/>
            <a:stretch/>
          </p:blipFill>
          <p:spPr>
            <a:xfrm>
              <a:off x="611042" y="3591249"/>
              <a:ext cx="492232" cy="948268"/>
            </a:xfrm>
            <a:prstGeom prst="rect">
              <a:avLst/>
            </a:prstGeom>
          </p:spPr>
        </p:pic>
      </p:grpSp>
      <p:sp>
        <p:nvSpPr>
          <p:cNvPr id="55" name="Прямоугольник 54"/>
          <p:cNvSpPr/>
          <p:nvPr/>
        </p:nvSpPr>
        <p:spPr>
          <a:xfrm>
            <a:off x="460247" y="4103251"/>
            <a:ext cx="951243" cy="81913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32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262466" y="829733"/>
            <a:ext cx="8754533" cy="4038601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uk-UA" sz="44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4400" b="1" dirty="0" smtClean="0">
                <a:solidFill>
                  <a:schemeClr val="bg1"/>
                </a:solidFill>
              </a:rPr>
              <a:t>І. Привітання в колі</a:t>
            </a:r>
          </a:p>
          <a:p>
            <a:pPr marL="0" indent="0" algn="ctr">
              <a:buNone/>
            </a:pPr>
            <a:endParaRPr lang="uk-UA" sz="3600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Вітаю небо, 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вітаю землю,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вітаю усіх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3600" b="1" dirty="0" smtClean="0">
                <a:solidFill>
                  <a:schemeClr val="bg1"/>
                </a:solidFill>
              </a:rPr>
              <a:t>і вітаю своє тіло.</a:t>
            </a:r>
            <a:endParaRPr lang="ru-RU" sz="3600" b="1" dirty="0" smtClean="0">
              <a:solidFill>
                <a:schemeClr val="bg1"/>
              </a:solidFill>
            </a:endParaRPr>
          </a:p>
          <a:p>
            <a:pPr marL="514350" indent="-514350" algn="ctr">
              <a:buFont typeface="Wingdings 3" panose="05040102010807070707" pitchFamily="18" charset="2"/>
              <a:buAutoNum type="arabicPeriod"/>
            </a:pPr>
            <a:endParaRPr lang="uk-UA" sz="3300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267" y="4267200"/>
            <a:ext cx="2249734" cy="260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43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5" y="0"/>
            <a:ext cx="915537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4954">
            <a:off x="43328" y="1777633"/>
            <a:ext cx="5616658" cy="21310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681600" y="2738964"/>
            <a:ext cx="6554867" cy="26331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700" b="0" i="0" u="none" strike="noStrike" kern="1200" cap="all" spc="0" normalizeH="0" baseline="0" noProof="0" dirty="0" smtClean="0">
                <a:ln w="3175" cmpd="sng"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</a:t>
            </a:r>
            <a:endParaRPr kumimoji="0" lang="ru-RU" sz="28700" b="0" i="0" u="none" strike="noStrike" kern="1200" cap="all" spc="0" normalizeH="0" baseline="0" noProof="0" dirty="0">
              <a:ln w="3175" cmpd="sng"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13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1373" y="66615"/>
            <a:ext cx="671209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7. Галявина Ведмедика-читача</a:t>
            </a:r>
          </a:p>
          <a:p>
            <a:pPr algn="ctr"/>
            <a:r>
              <a:rPr lang="uk-UA" sz="2800" b="1" dirty="0" smtClean="0">
                <a:solidFill>
                  <a:schemeClr val="bg1"/>
                </a:solidFill>
                <a:hlinkClick r:id="rId3"/>
              </a:rPr>
              <a:t>Розгадування анаграми </a:t>
            </a:r>
            <a:r>
              <a:rPr lang="uk-UA" sz="2800" b="1" dirty="0" smtClean="0">
                <a:solidFill>
                  <a:schemeClr val="bg1"/>
                </a:solidFill>
              </a:rPr>
              <a:t>–  ДЬМІВЕД</a:t>
            </a:r>
            <a:endParaRPr lang="uk-UA" sz="2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23686" y="4308842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Привіт, мої друзі! Мене </a:t>
            </a:r>
            <a:r>
              <a:rPr lang="uk-UA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звуть </a:t>
            </a:r>
            <a:r>
              <a:rPr lang="uk-UA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Мишко. Я так люблю мед і ожину. А ви любите медок? Я чув ви вмієте читати і писати, а от я не вмію. Ви мене навчите?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170" y="836355"/>
            <a:ext cx="477303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Ліс – це неповторний і дуже красивий світ. Жителі лісу – птахи, звірі, комахи, квіти, дерева – потребують гарного ставлення до них. Бо всі вони ростуть, дихають, живляться, як і ми, отже, живуть. Про те, як поводитись у лісі, нас попереджають </a:t>
            </a:r>
            <a:r>
              <a:rPr lang="uk-UA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спеціальні знаки</a:t>
            </a:r>
            <a:r>
              <a:rPr lang="uk-UA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Спробуйте їх роз’яснити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88175" y="3231475"/>
            <a:ext cx="24384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ВЕДМІ</a:t>
            </a:r>
            <a:r>
              <a:rPr lang="uk-UA" sz="4000" b="1" dirty="0">
                <a:solidFill>
                  <a:schemeClr val="bg1"/>
                </a:solidFill>
              </a:rPr>
              <a:t>ДЬ</a:t>
            </a:r>
          </a:p>
        </p:txBody>
      </p:sp>
    </p:spTree>
    <p:extLst>
      <p:ext uri="{BB962C8B-B14F-4D97-AF65-F5344CB8AC3E}">
        <p14:creationId xmlns:p14="http://schemas.microsoft.com/office/powerpoint/2010/main" val="210508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6999" y="5850898"/>
            <a:ext cx="58272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7. 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  <a:hlinkClick r:id="rId3"/>
              </a:rPr>
              <a:t>Галявина Ведмедика-читача</a:t>
            </a:r>
            <a:endParaRPr kumimoji="0" lang="uk-UA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6620933" y="1421117"/>
            <a:ext cx="2455334" cy="2168750"/>
            <a:chOff x="1126067" y="1089824"/>
            <a:chExt cx="3310466" cy="310964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126067" y="1092200"/>
              <a:ext cx="3310466" cy="310726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5" t="26001" r="43889" b="9110"/>
            <a:stretch/>
          </p:blipFill>
          <p:spPr>
            <a:xfrm>
              <a:off x="1259330" y="1089824"/>
              <a:ext cx="3077807" cy="3022600"/>
            </a:xfrm>
            <a:prstGeom prst="ellipse">
              <a:avLst/>
            </a:prstGeom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" y="2153031"/>
            <a:ext cx="2197422" cy="22072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371" y="1205218"/>
            <a:ext cx="2271346" cy="226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4"/>
            <a:ext cx="9144000" cy="6934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733" y="283302"/>
            <a:ext cx="58272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7. Галявина Ведмедика-читача</a:t>
            </a:r>
            <a:endParaRPr kumimoji="0" lang="uk-UA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982" y="4519083"/>
            <a:ext cx="2600018" cy="19500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5" t="15261" r="10666" b="7960"/>
          <a:stretch/>
        </p:blipFill>
        <p:spPr>
          <a:xfrm>
            <a:off x="1631168" y="1045524"/>
            <a:ext cx="2940832" cy="206101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00" y="612594"/>
            <a:ext cx="470746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indent="-1588" algn="just" defTabSz="490538"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Червону книгу ми занесли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88" indent="-1588" algn="just" defTabSz="490538"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Світ неповторний і чудесний,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88" indent="-1588" algn="just" defTabSz="490538"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Що поступово вимирає,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88" indent="-1588" algn="just" defTabSz="490538"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Давно рятунку в нас благає,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88" indent="-1588" algn="just" defTabSz="490538"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Ми всі – частиночка природи,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588" indent="-1588" algn="just" defTabSz="490538">
              <a:spcAft>
                <a:spcPts val="0"/>
              </a:spcAft>
            </a:pPr>
            <a:r>
              <a:rPr lang="uk-UA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 ж збережемо її вроду!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" t="3600" b="3949"/>
          <a:stretch/>
        </p:blipFill>
        <p:spPr>
          <a:xfrm>
            <a:off x="0" y="3568700"/>
            <a:ext cx="4868334" cy="336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65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5" y="0"/>
            <a:ext cx="915537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4954">
            <a:off x="43328" y="1777633"/>
            <a:ext cx="5616658" cy="21310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681600" y="2738964"/>
            <a:ext cx="6554867" cy="26331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700" b="0" i="0" u="none" strike="noStrike" kern="1200" cap="all" spc="0" normalizeH="0" baseline="0" noProof="0" dirty="0" smtClean="0">
                <a:ln w="3175" cmpd="sng"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</a:t>
            </a:r>
            <a:endParaRPr kumimoji="0" lang="ru-RU" sz="28700" b="0" i="0" u="none" strike="noStrike" kern="1200" cap="all" spc="0" normalizeH="0" baseline="0" noProof="0" dirty="0">
              <a:ln w="3175" cmpd="sng"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47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1" t="9885" r="5458" b="4447"/>
          <a:stretch/>
        </p:blipFill>
        <p:spPr>
          <a:xfrm>
            <a:off x="4709419" y="1667933"/>
            <a:ext cx="2157049" cy="15578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38902" y="0"/>
            <a:ext cx="43518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ЇЖАЧОК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66717">
            <a:off x="664430" y="4194668"/>
            <a:ext cx="2237459" cy="8489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204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935" y="4652688"/>
            <a:ext cx="3098800" cy="2205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36835" y="118533"/>
            <a:ext cx="43518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ЇЖАЧОК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489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98600" y="103198"/>
            <a:ext cx="5918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І</a:t>
            </a:r>
            <a:r>
              <a:rPr 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</a:t>
            </a:r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 Підсумки уроку </a:t>
            </a:r>
          </a:p>
          <a:p>
            <a:pPr algn="ctr"/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Гра «Посперечаємось»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0267" y="1226397"/>
            <a:ext cx="7225092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Сьогодні на </a:t>
            </a:r>
            <a:r>
              <a:rPr lang="uk-UA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уроці</a:t>
            </a: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ми закріплювали </a:t>
            </a:r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знання про голосні </a:t>
            </a: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 приголосні </a:t>
            </a:r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звуки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98600" y="2513271"/>
            <a:ext cx="5499797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Скільки </a:t>
            </a: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слові голосних звуків, стільки і </a:t>
            </a:r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складів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74764" y="3752131"/>
            <a:ext cx="5058766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слові </a:t>
            </a:r>
            <a:r>
              <a:rPr lang="uk-UA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апельсин</a:t>
            </a: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склади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6152" y="5607297"/>
            <a:ext cx="6454019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Сьогодні ми повторювали скоромовки про тварин, </a:t>
            </a:r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птахів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0266" y="4447109"/>
            <a:ext cx="4538133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Читали про правила поведінки в </a:t>
            </a:r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природі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98728" y="1614456"/>
            <a:ext cx="999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(так)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1262" y="2881422"/>
            <a:ext cx="1081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(так) 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02240" y="3752131"/>
            <a:ext cx="731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(ні)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45645" y="4877996"/>
            <a:ext cx="1024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(так) 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916498" y="6038184"/>
            <a:ext cx="1081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uk-UA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так)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1774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01135" y="374134"/>
            <a:ext cx="2550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</a:t>
            </a:r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 Рефлексія</a:t>
            </a:r>
            <a:endParaRPr lang="ru-RU" sz="2800" dirty="0"/>
          </a:p>
        </p:txBody>
      </p:sp>
      <p:pic>
        <p:nvPicPr>
          <p:cNvPr id="6" name="Рисунок 5" descr="Screenshot_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2" b="33893"/>
          <a:stretch>
            <a:fillRect/>
          </a:stretch>
        </p:blipFill>
        <p:spPr bwMode="auto">
          <a:xfrm rot="408078">
            <a:off x="526396" y="1597453"/>
            <a:ext cx="6621109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Screenshot_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2" b="33893"/>
          <a:stretch>
            <a:fillRect/>
          </a:stretch>
        </p:blipFill>
        <p:spPr bwMode="auto">
          <a:xfrm rot="21168877">
            <a:off x="352611" y="4126003"/>
            <a:ext cx="6807702" cy="16954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 rot="21228328">
            <a:off x="2209799" y="4889491"/>
            <a:ext cx="1888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solidFill>
                  <a:schemeClr val="bg1"/>
                </a:solidFill>
                <a:hlinkClick r:id="rId4"/>
              </a:rPr>
              <a:t>«Скоромовки»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360435">
            <a:off x="2339455" y="2155411"/>
            <a:ext cx="1828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solidFill>
                  <a:srgbClr val="C00000"/>
                </a:solidFill>
              </a:rPr>
              <a:t>«</a:t>
            </a:r>
            <a:r>
              <a:rPr lang="uk-UA" b="1" dirty="0" smtClean="0">
                <a:solidFill>
                  <a:srgbClr val="C00000"/>
                </a:solidFill>
              </a:rPr>
              <a:t>Зачаровані  звуки» 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184889">
            <a:off x="3869146" y="4604260"/>
            <a:ext cx="18491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Апельсиновий </a:t>
            </a:r>
            <a:r>
              <a:rPr lang="uk-UA" b="1" dirty="0">
                <a:solidFill>
                  <a:schemeClr val="bg1"/>
                </a:solidFill>
              </a:rPr>
              <a:t>струмочок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419225">
            <a:off x="5768813" y="2641300"/>
            <a:ext cx="1111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Загадки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416064">
            <a:off x="4138874" y="2317923"/>
            <a:ext cx="13869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звукові </a:t>
            </a:r>
            <a:r>
              <a:rPr lang="uk-UA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моделі слів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70709" y="3167390"/>
            <a:ext cx="2402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</a:t>
            </a:r>
            <a:r>
              <a:rPr lang="uk-UA" dirty="0"/>
              <a:t>                       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1272958">
            <a:off x="5634765" y="4283340"/>
            <a:ext cx="13798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b="1" dirty="0" smtClean="0">
                <a:solidFill>
                  <a:prstClr val="black"/>
                </a:solidFill>
              </a:rPr>
              <a:t>Правила поведінки в природі</a:t>
            </a:r>
            <a:endParaRPr lang="uk-UA" b="1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42387" y="99538"/>
            <a:ext cx="482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4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572719" y="589949"/>
            <a:ext cx="482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4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1963" y="803437"/>
            <a:ext cx="4045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4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8050264" y="353706"/>
            <a:ext cx="482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4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575643" y="135331"/>
            <a:ext cx="482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4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653425" y="-13215"/>
            <a:ext cx="482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4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Я</a:t>
            </a:r>
          </a:p>
        </p:txBody>
      </p:sp>
    </p:spTree>
    <p:extLst>
      <p:ext uri="{BB962C8B-B14F-4D97-AF65-F5344CB8AC3E}">
        <p14:creationId xmlns:p14="http://schemas.microsoft.com/office/powerpoint/2010/main" val="153665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34495" y="1369211"/>
            <a:ext cx="29418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</a:t>
            </a:r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І. Оцінювання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49430">
            <a:off x="6597378" y="351496"/>
            <a:ext cx="1153496" cy="736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27321">
            <a:off x="6413453" y="2400047"/>
            <a:ext cx="1119386" cy="678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4195" flipV="1">
            <a:off x="6455277" y="1446349"/>
            <a:ext cx="1046646" cy="706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333117" y="627665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3-4 помилки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309290" y="1659715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1-2 помилки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083048" y="2739313"/>
            <a:ext cx="2095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Жодної помилки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07336" y="0"/>
            <a:ext cx="3043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ДЕРЕВО УСПІХУ</a:t>
            </a:r>
            <a:endParaRPr lang="ru-RU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30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67" y="0"/>
            <a:ext cx="9144000" cy="6859936"/>
          </a:xfrm>
          <a:prstGeom prst="rect">
            <a:avLst/>
          </a:prstGeom>
        </p:spPr>
      </p:pic>
      <p:sp>
        <p:nvSpPr>
          <p:cNvPr id="10" name="Подзаголовок 2"/>
          <p:cNvSpPr txBox="1">
            <a:spLocks/>
          </p:cNvSpPr>
          <p:nvPr/>
        </p:nvSpPr>
        <p:spPr>
          <a:xfrm>
            <a:off x="465667" y="880533"/>
            <a:ext cx="8754533" cy="4826000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300" b="1" dirty="0" smtClean="0">
                <a:solidFill>
                  <a:schemeClr val="bg1"/>
                </a:solidFill>
              </a:rPr>
              <a:t>ІІ. Повідомлення теми і завдань уроку</a:t>
            </a:r>
          </a:p>
          <a:p>
            <a:pPr marL="0" indent="0" algn="ctr">
              <a:buNone/>
              <a:tabLst>
                <a:tab pos="0" algn="l"/>
              </a:tabLst>
            </a:pPr>
            <a:endParaRPr lang="uk-UA" sz="2800" b="1" dirty="0" smtClean="0"/>
          </a:p>
          <a:p>
            <a:pPr marL="0" indent="0" algn="ctr">
              <a:buNone/>
            </a:pPr>
            <a:r>
              <a:rPr lang="uk-UA" sz="2800" b="1" dirty="0" smtClean="0">
                <a:solidFill>
                  <a:schemeClr val="bg1"/>
                </a:solidFill>
              </a:rPr>
              <a:t>А щоб урок пройшов швидко і цікаво 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2800" b="1" dirty="0" smtClean="0">
                <a:solidFill>
                  <a:schemeClr val="bg1"/>
                </a:solidFill>
              </a:rPr>
              <a:t>наші очі будуть дивитись і все бачити,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2800" b="1" dirty="0" smtClean="0">
                <a:solidFill>
                  <a:schemeClr val="bg1"/>
                </a:solidFill>
              </a:rPr>
              <a:t>вуха слухати і все чути,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2800" b="1" dirty="0">
                <a:solidFill>
                  <a:schemeClr val="bg1"/>
                </a:solidFill>
              </a:rPr>
              <a:t>р</a:t>
            </a:r>
            <a:r>
              <a:rPr lang="uk-UA" sz="2800" b="1" dirty="0" smtClean="0">
                <a:solidFill>
                  <a:schemeClr val="bg1"/>
                </a:solidFill>
              </a:rPr>
              <a:t>отик буде працювати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2800" b="1" dirty="0" smtClean="0">
                <a:solidFill>
                  <a:schemeClr val="bg1"/>
                </a:solidFill>
              </a:rPr>
              <a:t>і чітко звуки, слова вимовляти. 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</a:p>
          <a:p>
            <a:pPr marL="514350" indent="-514350" algn="ctr">
              <a:buFont typeface="Wingdings 3" panose="05040102010807070707" pitchFamily="18" charset="2"/>
              <a:buAutoNum type="arabicPeriod"/>
            </a:pPr>
            <a:endParaRPr lang="uk-UA" sz="3300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125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7067" y="1490133"/>
            <a:ext cx="612986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V</a:t>
            </a:r>
            <a:r>
              <a:rPr lang="uk-UA" sz="3600" b="1" dirty="0">
                <a:solidFill>
                  <a:schemeClr val="bg1"/>
                </a:solidFill>
              </a:rPr>
              <a:t>І</a:t>
            </a:r>
            <a:r>
              <a:rPr lang="uk-UA" sz="3600" b="1" dirty="0" smtClean="0">
                <a:solidFill>
                  <a:schemeClr val="bg1"/>
                </a:solidFill>
              </a:rPr>
              <a:t>І</a:t>
            </a:r>
            <a:r>
              <a:rPr lang="uk-UA" sz="3600" b="1" dirty="0">
                <a:solidFill>
                  <a:schemeClr val="bg1"/>
                </a:solidFill>
              </a:rPr>
              <a:t>. </a:t>
            </a:r>
            <a:r>
              <a:rPr lang="uk-UA" sz="3600" b="1" dirty="0" smtClean="0">
                <a:solidFill>
                  <a:schemeClr val="bg1"/>
                </a:solidFill>
              </a:rPr>
              <a:t>Прощання </a:t>
            </a:r>
            <a:r>
              <a:rPr lang="uk-UA" sz="3600" b="1" dirty="0">
                <a:solidFill>
                  <a:schemeClr val="bg1"/>
                </a:solidFill>
              </a:rPr>
              <a:t>в </a:t>
            </a:r>
            <a:r>
              <a:rPr lang="uk-UA" sz="3600" b="1" dirty="0" smtClean="0">
                <a:solidFill>
                  <a:schemeClr val="bg1"/>
                </a:solidFill>
              </a:rPr>
              <a:t>колі</a:t>
            </a:r>
            <a:endParaRPr lang="uk-UA" sz="3600" b="1" dirty="0">
              <a:solidFill>
                <a:schemeClr val="bg1"/>
              </a:solidFill>
            </a:endParaRPr>
          </a:p>
          <a:p>
            <a:pPr algn="ctr"/>
            <a:endParaRPr lang="uk-UA" b="1" dirty="0" smtClean="0">
              <a:solidFill>
                <a:schemeClr val="bg1"/>
              </a:solidFill>
            </a:endParaRPr>
          </a:p>
          <a:p>
            <a:pPr algn="ctr"/>
            <a:endParaRPr lang="uk-UA" b="1" dirty="0">
              <a:solidFill>
                <a:schemeClr val="bg1"/>
              </a:solidFill>
            </a:endParaRPr>
          </a:p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Наш урок пройшов не марно</a:t>
            </a:r>
          </a:p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Повідомлю у кінці.</a:t>
            </a:r>
          </a:p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Що у нашім першім класі</a:t>
            </a:r>
          </a:p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Діти просто молодці!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47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151" y="0"/>
            <a:ext cx="6109849" cy="2954867"/>
          </a:xfrm>
          <a:prstGeom prst="rect">
            <a:avLst/>
          </a:prstGeom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268530" y="465670"/>
            <a:ext cx="2569058" cy="169333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449263"/>
            <a:endParaRPr lang="uk-UA" b="1" dirty="0" smtClean="0"/>
          </a:p>
          <a:p>
            <a:pPr algn="ctr"/>
            <a:r>
              <a:rPr lang="uk-UA" b="1" dirty="0" smtClean="0"/>
              <a:t>УВАГА!!!</a:t>
            </a:r>
          </a:p>
          <a:p>
            <a:pPr algn="ctr"/>
            <a:r>
              <a:rPr lang="uk-UA" b="1" dirty="0" smtClean="0"/>
              <a:t>Вам надійшла телеграма!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4866"/>
            <a:ext cx="3034151" cy="39031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644" y="4673600"/>
            <a:ext cx="1886356" cy="2184400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3208867" y="3043766"/>
            <a:ext cx="5176217" cy="3259668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300" b="1" dirty="0" smtClean="0">
                <a:solidFill>
                  <a:srgbClr val="FFFF00"/>
                </a:solidFill>
              </a:rPr>
              <a:t>Любі друзі!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uk-UA" sz="3300" b="1" dirty="0" smtClean="0">
                <a:solidFill>
                  <a:srgbClr val="FFFF00"/>
                </a:solidFill>
              </a:rPr>
              <a:t>У мене в полоні знаходиться звірятко. Воно страждає і чекає вашої допомоги. Щоб визволити його, вам потрібно здобути 6 ключів від клітки. На кожному </a:t>
            </a:r>
            <a:r>
              <a:rPr lang="uk-UA" sz="3300" b="1" dirty="0" err="1" smtClean="0">
                <a:solidFill>
                  <a:srgbClr val="FFFF00"/>
                </a:solidFill>
              </a:rPr>
              <a:t>ключеві</a:t>
            </a:r>
            <a:r>
              <a:rPr lang="uk-UA" sz="3300" b="1" dirty="0" smtClean="0">
                <a:solidFill>
                  <a:srgbClr val="FFFF00"/>
                </a:solidFill>
              </a:rPr>
              <a:t> є літера. Коли ви </a:t>
            </a:r>
            <a:r>
              <a:rPr lang="uk-UA" sz="3300" b="1" dirty="0" err="1" smtClean="0">
                <a:solidFill>
                  <a:srgbClr val="FFFF00"/>
                </a:solidFill>
              </a:rPr>
              <a:t>зберете</a:t>
            </a:r>
            <a:r>
              <a:rPr lang="uk-UA" sz="3300" b="1" dirty="0" smtClean="0">
                <a:solidFill>
                  <a:srgbClr val="FFFF00"/>
                </a:solidFill>
              </a:rPr>
              <a:t> всі ключі, дізнаєтесь назву звірятка.</a:t>
            </a:r>
            <a:endParaRPr lang="ru-RU" sz="3300" b="1" dirty="0">
              <a:solidFill>
                <a:srgbClr val="FFFF00"/>
              </a:solidFill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uk-UA" sz="3300" b="1" dirty="0" smtClean="0">
                <a:solidFill>
                  <a:srgbClr val="FFFF00"/>
                </a:solidFill>
              </a:rPr>
              <a:t>Вас чекають в дорозі несподіванки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uk-UA" sz="3300" b="1" dirty="0" smtClean="0">
                <a:solidFill>
                  <a:srgbClr val="FFFF00"/>
                </a:solidFill>
              </a:rPr>
              <a:t> і випробування! Бажаю успіху!</a:t>
            </a:r>
            <a:endParaRPr lang="ru-RU" sz="33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uk-UA" sz="3300" dirty="0" smtClean="0">
                <a:solidFill>
                  <a:srgbClr val="FFFF00"/>
                </a:solidFill>
              </a:rPr>
              <a:t>											                                    </a:t>
            </a:r>
            <a:r>
              <a:rPr lang="uk-UA" sz="3300" b="1" dirty="0" smtClean="0">
                <a:solidFill>
                  <a:srgbClr val="FFFF00"/>
                </a:solidFill>
              </a:rPr>
              <a:t>Лісовичок</a:t>
            </a:r>
            <a:endParaRPr lang="ru-RU" sz="3300" b="1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709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57"/>
            <a:ext cx="9131003" cy="6839743"/>
          </a:xfrm>
          <a:prstGeom prst="rect">
            <a:avLst/>
          </a:prstGeom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228600" y="220133"/>
            <a:ext cx="8754533" cy="57150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uk-UA" sz="33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3300" b="1" dirty="0" smtClean="0">
                <a:solidFill>
                  <a:schemeClr val="bg1"/>
                </a:solidFill>
              </a:rPr>
              <a:t>ІІІ. Актуалізація знань учнів</a:t>
            </a:r>
          </a:p>
          <a:p>
            <a:pPr marL="0" indent="0" algn="ctr">
              <a:buNone/>
            </a:pPr>
            <a:endParaRPr lang="uk-UA" sz="33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uk-UA" sz="3300" b="1" dirty="0" smtClean="0">
                <a:solidFill>
                  <a:schemeClr val="bg1"/>
                </a:solidFill>
              </a:rPr>
              <a:t>1. Галявина «Скоромовки»</a:t>
            </a:r>
          </a:p>
          <a:p>
            <a:pPr marL="0" indent="0" algn="ctr">
              <a:buNone/>
              <a:tabLst>
                <a:tab pos="0" algn="l"/>
              </a:tabLst>
            </a:pPr>
            <a:endParaRPr lang="uk-UA" sz="2800" b="1" dirty="0" smtClean="0"/>
          </a:p>
          <a:p>
            <a:pPr marL="0" indent="0" algn="ctr">
              <a:buNone/>
              <a:tabLst>
                <a:tab pos="0" algn="l"/>
              </a:tabLst>
            </a:pPr>
            <a:r>
              <a:rPr lang="uk-UA" sz="2800" b="1" dirty="0" smtClean="0">
                <a:solidFill>
                  <a:schemeClr val="bg1"/>
                </a:solidFill>
              </a:rPr>
              <a:t>Сіроманця стріла вовка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  <a:tabLst>
                <a:tab pos="0" algn="l"/>
              </a:tabLst>
            </a:pPr>
            <a:r>
              <a:rPr lang="uk-UA" sz="2800" b="1" dirty="0" smtClean="0">
                <a:solidFill>
                  <a:schemeClr val="bg1"/>
                </a:solidFill>
              </a:rPr>
              <a:t>на місточку скоромовка.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  <a:tabLst>
                <a:tab pos="0" algn="l"/>
              </a:tabLst>
            </a:pPr>
            <a:r>
              <a:rPr lang="uk-UA" sz="2800" b="1" dirty="0" smtClean="0">
                <a:solidFill>
                  <a:schemeClr val="bg1"/>
                </a:solidFill>
              </a:rPr>
              <a:t>Скоро мовить вовк почав,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  <a:tabLst>
                <a:tab pos="0" algn="l"/>
              </a:tabLst>
            </a:pPr>
            <a:r>
              <a:rPr lang="uk-UA" sz="2800" b="1" dirty="0" smtClean="0">
                <a:solidFill>
                  <a:schemeClr val="bg1"/>
                </a:solidFill>
              </a:rPr>
              <a:t>ледь язик не поламав.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  <a:tabLst>
                <a:tab pos="0" algn="l"/>
              </a:tabLst>
            </a:pPr>
            <a:r>
              <a:rPr lang="uk-UA" sz="2800" b="1" dirty="0" smtClean="0">
                <a:solidFill>
                  <a:schemeClr val="bg1"/>
                </a:solidFill>
              </a:rPr>
              <a:t>Бо була та скоромовка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  <a:tabLst>
                <a:tab pos="0" algn="l"/>
              </a:tabLst>
            </a:pPr>
            <a:r>
              <a:rPr lang="uk-UA" sz="2800" b="1" dirty="0" smtClean="0">
                <a:solidFill>
                  <a:schemeClr val="bg1"/>
                </a:solidFill>
              </a:rPr>
              <a:t>для діток, а не для вовка.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marL="514350" indent="-514350" algn="ctr">
              <a:buFont typeface="Wingdings 3" panose="05040102010807070707" pitchFamily="18" charset="2"/>
              <a:buAutoNum type="arabicPeriod"/>
            </a:pPr>
            <a:endParaRPr lang="uk-UA" sz="3300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644" y="4673600"/>
            <a:ext cx="1886356" cy="21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64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72" y="-31363"/>
            <a:ext cx="915537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1133" y="370707"/>
            <a:ext cx="2558143" cy="66222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Ворона проворонила </a:t>
            </a:r>
            <a:r>
              <a:rPr kumimoji="0" lang="uk-UA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вороненя</a:t>
            </a:r>
            <a:endParaRPr kumimoji="0" lang="uk-U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7688" y="781461"/>
            <a:ext cx="2656501" cy="82067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Летів горобчик, сів на стовпчик,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Прибіг</a:t>
            </a: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хлопчик, утік </a:t>
            </a:r>
            <a:r>
              <a:rPr kumimoji="0" lang="uk-UA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горобчик</a:t>
            </a:r>
            <a:endParaRPr kumimoji="0" lang="uk-U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1509" y="2209219"/>
            <a:ext cx="2769618" cy="10395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Жовтий жук у житі жив,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жук із жабками дружив.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Жартувати жук умів –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Жабок жук завжди дражнив</a:t>
            </a:r>
            <a:r>
              <a:rPr kumimoji="0" lang="uk-UA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.</a:t>
            </a:r>
            <a:endParaRPr kumimoji="0" lang="uk-U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72861" y="3047424"/>
            <a:ext cx="2558143" cy="10205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Лис малий і більший лис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По гриби ходили в ліс.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Заздрить білка в лісі лису-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Лис лисички ніс із лісу</a:t>
            </a:r>
            <a:r>
              <a:rPr kumimoji="0" lang="uk-UA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.</a:t>
            </a:r>
            <a:endParaRPr kumimoji="0" lang="uk-U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0832" y="4862257"/>
            <a:ext cx="3370943" cy="10279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Ворона сороці намисто купила,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 намисті сорока бусинки лічила.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Ото для сороки настала морока,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не може бусинки  злічити сорока</a:t>
            </a:r>
            <a:r>
              <a:rPr kumimoji="0" lang="uk-UA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.</a:t>
            </a:r>
            <a:endParaRPr kumimoji="0" lang="uk-U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13" name="Рисунок 12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1" b="6071"/>
          <a:stretch>
            <a:fillRect/>
          </a:stretch>
        </p:blipFill>
        <p:spPr>
          <a:xfrm>
            <a:off x="444263" y="3687928"/>
            <a:ext cx="2033034" cy="1340441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4" name="Рисунок 13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189" y="5225591"/>
            <a:ext cx="1577621" cy="120527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5" name="Рисунок 14" descr="Eastern grey squirrels in Europe - Wikipedia, the free ..."/>
          <p:cNvPicPr preferRelativeResize="0"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091" y="59052"/>
            <a:ext cx="1449642" cy="1157953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6" name="Рисунок 15" descr="File:Red Fox.jpg - Wikipedia"/>
          <p:cNvPicPr preferRelativeResize="0"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72" y="1099875"/>
            <a:ext cx="1485152" cy="1180053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285" y="1552859"/>
            <a:ext cx="1698147" cy="1132098"/>
          </a:xfrm>
          <a:prstGeom prst="rect">
            <a:avLst/>
          </a:prstGeom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315" y="2619584"/>
            <a:ext cx="1996345" cy="1247716"/>
          </a:xfrm>
          <a:prstGeom prst="rect">
            <a:avLst/>
          </a:prstGeom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133" y="5420082"/>
            <a:ext cx="1771233" cy="1328424"/>
          </a:xfrm>
          <a:prstGeom prst="rect">
            <a:avLst/>
          </a:prstGeom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476" y="288368"/>
            <a:ext cx="1313767" cy="1313767"/>
          </a:xfrm>
          <a:prstGeom prst="rect">
            <a:avLst/>
          </a:prstGeom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sp>
        <p:nvSpPr>
          <p:cNvPr id="21" name="Прямоугольник 20"/>
          <p:cNvSpPr/>
          <p:nvPr/>
        </p:nvSpPr>
        <p:spPr>
          <a:xfrm>
            <a:off x="2705260" y="1618272"/>
            <a:ext cx="45400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hlinkClick r:id="rId11"/>
              </a:rPr>
              <a:t>Галявина «Скоромовки»</a:t>
            </a:r>
            <a:endParaRPr lang="uk-UA" sz="2800" b="1" dirty="0">
              <a:solidFill>
                <a:schemeClr val="bg1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55923" y="3530750"/>
            <a:ext cx="1520592" cy="1166225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28870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363"/>
            <a:ext cx="9155376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1133" y="370707"/>
            <a:ext cx="2558143" cy="66222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Ворона проворонила </a:t>
            </a:r>
            <a:r>
              <a:rPr kumimoji="0" lang="uk-UA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вороненя</a:t>
            </a:r>
            <a:endParaRPr kumimoji="0" lang="uk-U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7688" y="781461"/>
            <a:ext cx="2656501" cy="82067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Летів горобчик, сів на стовпчик,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Прибіг</a:t>
            </a: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хлопчик, утік </a:t>
            </a:r>
            <a:r>
              <a:rPr kumimoji="0" lang="uk-UA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горобчик</a:t>
            </a:r>
            <a:endParaRPr kumimoji="0" lang="uk-U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3970" y="2628237"/>
            <a:ext cx="2769618" cy="10395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Жовтий жук у житі жив,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жук із жабками дружив.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Жартувати жук умів –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Жабок жук завжди дражнив</a:t>
            </a:r>
            <a:r>
              <a:rPr kumimoji="0" lang="uk-UA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.</a:t>
            </a:r>
            <a:endParaRPr kumimoji="0" lang="uk-U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861" y="3047424"/>
            <a:ext cx="2558143" cy="10205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Лис малий і більший лис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По гриби ходили в ліс.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Заздрить білка в лісі лису-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Лис лисички ніс із лісу</a:t>
            </a:r>
            <a:r>
              <a:rPr kumimoji="0" lang="uk-UA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.</a:t>
            </a:r>
            <a:endParaRPr kumimoji="0" lang="uk-U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10832" y="4862257"/>
            <a:ext cx="3370943" cy="10279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Ворона сороці намисто купила,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 намисті сорока бусинки лічила.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Ото для сороки настала морока,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не може бусинки  злічити сорока</a:t>
            </a:r>
            <a:r>
              <a:rPr kumimoji="0" lang="uk-UA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.</a:t>
            </a:r>
            <a:endParaRPr kumimoji="0" lang="uk-UA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9" name="Рисунок 8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1" b="6071"/>
          <a:stretch>
            <a:fillRect/>
          </a:stretch>
        </p:blipFill>
        <p:spPr>
          <a:xfrm>
            <a:off x="2024823" y="5168843"/>
            <a:ext cx="1846440" cy="121741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0" name="Рисунок 9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256" y="222842"/>
            <a:ext cx="1678373" cy="128225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1" name="Рисунок 10" descr="Eastern grey squirrels in Europe - Wikipedia, the free ..."/>
          <p:cNvPicPr preferRelativeResize="0"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905" y="4026997"/>
            <a:ext cx="1540843" cy="1230803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2" name="Рисунок 11" descr="File:Red Fox.jpg - Wikipedia"/>
          <p:cNvPicPr preferRelativeResize="0"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742" y="2308030"/>
            <a:ext cx="1640124" cy="130318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858" y="5451112"/>
            <a:ext cx="1838820" cy="1225880"/>
          </a:xfrm>
          <a:prstGeom prst="rect">
            <a:avLst/>
          </a:prstGeom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386" y="170621"/>
            <a:ext cx="1861901" cy="1163688"/>
          </a:xfrm>
          <a:prstGeom prst="rect">
            <a:avLst/>
          </a:prstGeom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386" y="2128230"/>
            <a:ext cx="1700784" cy="1275588"/>
          </a:xfrm>
          <a:prstGeom prst="rect">
            <a:avLst/>
          </a:prstGeom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3" y="1455021"/>
            <a:ext cx="1340778" cy="1340778"/>
          </a:xfrm>
          <a:prstGeom prst="rect">
            <a:avLst/>
          </a:prstGeom>
          <a:scene3d>
            <a:camera prst="isometricLeftDown">
              <a:rot lat="2100000" lon="1200000" rev="0"/>
            </a:camera>
            <a:lightRig rig="threePt" dir="t"/>
          </a:scene3d>
          <a:sp3d>
            <a:bevelT/>
          </a:sp3d>
        </p:spPr>
      </p:pic>
      <p:sp>
        <p:nvSpPr>
          <p:cNvPr id="17" name="Прямоугольник 16"/>
          <p:cNvSpPr/>
          <p:nvPr/>
        </p:nvSpPr>
        <p:spPr>
          <a:xfrm>
            <a:off x="3226290" y="1492294"/>
            <a:ext cx="45400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>
                <a:solidFill>
                  <a:schemeClr val="bg1"/>
                </a:solidFill>
                <a:hlinkClick r:id="rId11"/>
              </a:rPr>
              <a:t>Галявина «Скоромовки»</a:t>
            </a:r>
            <a:endParaRPr lang="uk-UA" sz="2800" b="1" dirty="0">
              <a:solidFill>
                <a:schemeClr val="bg1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69019" y="1981805"/>
            <a:ext cx="1520592" cy="1166225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81967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75" y="0"/>
            <a:ext cx="915537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4954">
            <a:off x="43328" y="1777633"/>
            <a:ext cx="5616658" cy="213105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723932" y="2984497"/>
            <a:ext cx="6554867" cy="26331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sz="287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Ї</a:t>
            </a:r>
            <a:endParaRPr lang="ru-RU" sz="28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66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890</TotalTime>
  <Words>996</Words>
  <Application>Microsoft Office PowerPoint</Application>
  <PresentationFormat>Экран (4:3)</PresentationFormat>
  <Paragraphs>275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8" baseType="lpstr">
      <vt:lpstr>Arial</vt:lpstr>
      <vt:lpstr>Calibri</vt:lpstr>
      <vt:lpstr>Century Gothic</vt:lpstr>
      <vt:lpstr>Newton Phonetic ABBYY</vt:lpstr>
      <vt:lpstr>Times New Roman</vt:lpstr>
      <vt:lpstr>Verdana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Пользователь Windows</cp:lastModifiedBy>
  <cp:revision>70</cp:revision>
  <cp:lastPrinted>2017-10-11T07:27:21Z</cp:lastPrinted>
  <dcterms:created xsi:type="dcterms:W3CDTF">2017-10-09T15:05:05Z</dcterms:created>
  <dcterms:modified xsi:type="dcterms:W3CDTF">2017-10-11T07:27:30Z</dcterms:modified>
</cp:coreProperties>
</file>