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F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14C611-0517-4A36-930A-5D298030285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A3ECB8-6F8D-4EB3-986D-9179DBDA5F1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500174"/>
            <a:ext cx="8286808" cy="2286016"/>
          </a:xfrm>
        </p:spPr>
        <p:txBody>
          <a:bodyPr>
            <a:noAutofit/>
          </a:bodyPr>
          <a:lstStyle/>
          <a:p>
            <a:r>
              <a:rPr lang="uk-UA" sz="8000" dirty="0" smtClean="0">
                <a:effectLst/>
              </a:rPr>
              <a:t>Словосполучення</a:t>
            </a:r>
            <a:r>
              <a:rPr lang="uk-UA" sz="8000" dirty="0" smtClean="0"/>
              <a:t>   </a:t>
            </a:r>
            <a:endParaRPr lang="ru-RU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  </a:t>
            </a:r>
            <a:r>
              <a:rPr lang="uk-UA" dirty="0" smtClean="0">
                <a:solidFill>
                  <a:srgbClr val="FFFF00"/>
                </a:solidFill>
              </a:rPr>
              <a:t>Поєднання слів, які не бувають  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          словосполученнями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21495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uk-UA" b="1" dirty="0" smtClean="0"/>
              <a:t>1. Фразеологізми:            </a:t>
            </a:r>
          </a:p>
          <a:p>
            <a:pPr marL="514350" indent="-514350">
              <a:buNone/>
            </a:pPr>
            <a:r>
              <a:rPr lang="uk-UA" dirty="0" smtClean="0"/>
              <a:t>       пекти раків, бити байдики;</a:t>
            </a:r>
          </a:p>
          <a:p>
            <a:pPr marL="514350" indent="-514350">
              <a:buNone/>
            </a:pPr>
            <a:r>
              <a:rPr lang="uk-UA" b="1" dirty="0" smtClean="0"/>
              <a:t>2. Однорідні члени речення:             </a:t>
            </a:r>
          </a:p>
          <a:p>
            <a:pPr marL="514350" indent="-514350">
              <a:buNone/>
            </a:pPr>
            <a:r>
              <a:rPr lang="uk-UA" dirty="0" smtClean="0"/>
              <a:t>       луки і поля, весна й осінь;</a:t>
            </a:r>
          </a:p>
          <a:p>
            <a:pPr marL="514350" indent="-514350">
              <a:buNone/>
            </a:pPr>
            <a:r>
              <a:rPr lang="uk-UA" b="1" dirty="0" smtClean="0"/>
              <a:t>3. Сполучення підмета з присудком:</a:t>
            </a:r>
          </a:p>
          <a:p>
            <a:pPr marL="514350" indent="-514350">
              <a:buNone/>
            </a:pPr>
            <a:r>
              <a:rPr lang="uk-UA" dirty="0" smtClean="0"/>
              <a:t>       річка тече, весна іде;</a:t>
            </a:r>
          </a:p>
          <a:p>
            <a:pPr marL="514350" indent="-514350">
              <a:buNone/>
            </a:pPr>
            <a:r>
              <a:rPr lang="uk-UA" b="1" dirty="0" smtClean="0"/>
              <a:t>4. Складені форми вищого і найвищого ступенів </a:t>
            </a:r>
          </a:p>
          <a:p>
            <a:pPr marL="514350" indent="-514350">
              <a:buNone/>
            </a:pPr>
            <a:r>
              <a:rPr lang="uk-UA" b="1" dirty="0" smtClean="0"/>
              <a:t>порівняння прикметників і прислівників:  </a:t>
            </a:r>
          </a:p>
          <a:p>
            <a:pPr marL="514350" indent="-514350">
              <a:buNone/>
            </a:pPr>
            <a:r>
              <a:rPr lang="uk-UA" dirty="0" smtClean="0"/>
              <a:t>       найбільш незалежний, менш досконало;</a:t>
            </a:r>
          </a:p>
          <a:p>
            <a:pPr marL="514350" indent="-514350">
              <a:buNone/>
            </a:pPr>
            <a:r>
              <a:rPr lang="uk-UA" b="1" dirty="0" smtClean="0"/>
              <a:t>5. Поєднання службового слова з повнозначним, </a:t>
            </a:r>
          </a:p>
          <a:p>
            <a:pPr marL="514350" indent="-514350">
              <a:buNone/>
            </a:pPr>
            <a:r>
              <a:rPr lang="uk-UA" b="1" dirty="0" smtClean="0"/>
              <a:t> складена форма майбутнього часу:      </a:t>
            </a:r>
          </a:p>
          <a:p>
            <a:pPr marL="514350" indent="-514350">
              <a:buNone/>
            </a:pPr>
            <a:r>
              <a:rPr lang="uk-UA" dirty="0" smtClean="0"/>
              <a:t>       проти волі, буду працювати.</a:t>
            </a:r>
          </a:p>
          <a:p>
            <a:pPr marL="514350" indent="-514350">
              <a:buNone/>
            </a:pPr>
            <a:r>
              <a:rPr lang="uk-UA" dirty="0" smtClean="0"/>
              <a:t>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2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2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20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2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2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2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200"/>
                            </p:stCondLst>
                            <p:childTnLst>
                              <p:par>
                                <p:cTn id="6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7200"/>
                            </p:stCondLst>
                            <p:childTnLst>
                              <p:par>
                                <p:cTn id="6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          </a:t>
            </a:r>
            <a:r>
              <a:rPr lang="uk-UA" dirty="0" smtClean="0">
                <a:solidFill>
                  <a:srgbClr val="FFFF00"/>
                </a:solidFill>
              </a:rPr>
              <a:t>Дослідження-пошук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643998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 Дослідити, які сполучення слів належать до </a:t>
            </a:r>
          </a:p>
          <a:p>
            <a:pPr>
              <a:buNone/>
            </a:pPr>
            <a:r>
              <a:rPr lang="uk-UA" dirty="0" smtClean="0"/>
              <a:t>словосполучень.</a:t>
            </a:r>
          </a:p>
          <a:p>
            <a:pPr>
              <a:buNone/>
            </a:pPr>
            <a:r>
              <a:rPr lang="uk-UA" dirty="0" smtClean="0"/>
              <a:t>    Високі гори, найбільш дорогий, нехай сниться, </a:t>
            </a:r>
          </a:p>
          <a:p>
            <a:pPr>
              <a:buNone/>
            </a:pPr>
            <a:r>
              <a:rPr lang="uk-UA" dirty="0" smtClean="0"/>
              <a:t>буду пильнувати, насилу зробив, хміль опалого </a:t>
            </a:r>
          </a:p>
          <a:p>
            <a:pPr>
              <a:buNone/>
            </a:pPr>
            <a:r>
              <a:rPr lang="uk-UA" dirty="0" smtClean="0"/>
              <a:t>листя, постійно лупати очима, протягом століть, </a:t>
            </a:r>
          </a:p>
          <a:p>
            <a:pPr>
              <a:buNone/>
            </a:pPr>
            <a:r>
              <a:rPr lang="uk-UA" dirty="0" smtClean="0"/>
              <a:t>тремтіли й хитались, відповідно до графіка, </a:t>
            </a:r>
          </a:p>
          <a:p>
            <a:pPr>
              <a:buNone/>
            </a:pPr>
            <a:r>
              <a:rPr lang="uk-UA" dirty="0" smtClean="0"/>
              <a:t>усміхатись до тебе, менш відповідальний, упродовж</a:t>
            </a:r>
          </a:p>
          <a:p>
            <a:pPr>
              <a:buNone/>
            </a:pPr>
            <a:r>
              <a:rPr lang="uk-UA" dirty="0" smtClean="0"/>
              <a:t>місяця, збити з пантелику водія, обвіяний духом,</a:t>
            </a:r>
          </a:p>
          <a:p>
            <a:pPr>
              <a:buNone/>
            </a:pPr>
            <a:r>
              <a:rPr lang="uk-UA" dirty="0" smtClean="0"/>
              <a:t>наша слава, радість і печаль, прибувала повінь, поезія </a:t>
            </a:r>
          </a:p>
          <a:p>
            <a:pPr>
              <a:buNone/>
            </a:pPr>
            <a:r>
              <a:rPr lang="uk-UA" dirty="0" smtClean="0"/>
              <a:t>пісень, ліс горів, в Івана сім п</a:t>
            </a:r>
            <a:r>
              <a:rPr lang="en-US" dirty="0" smtClean="0"/>
              <a:t>’</a:t>
            </a:r>
            <a:r>
              <a:rPr lang="uk-UA" dirty="0" err="1" smtClean="0"/>
              <a:t>ятниць</a:t>
            </a:r>
            <a:r>
              <a:rPr lang="uk-UA" dirty="0" smtClean="0"/>
              <a:t> на тиждень, </a:t>
            </a:r>
          </a:p>
          <a:p>
            <a:pPr>
              <a:buNone/>
            </a:pPr>
            <a:r>
              <a:rPr lang="uk-UA" dirty="0" smtClean="0"/>
              <a:t>злагода й довіра, неначе квітка, дуже важкий.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Правильні відповіді: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</a:t>
            </a:r>
            <a:r>
              <a:rPr lang="uk-UA" sz="2800" dirty="0" smtClean="0"/>
              <a:t>Високі гори,  насилу зробив,  хміль опалого листя,  постійно лупати очима,  відповідно до графіка,  усміхатись до тебе,  збити з пантелику водія,  обвіяний духом,  наша слава,  поезія пісень,  в Івана сім п</a:t>
            </a:r>
            <a:r>
              <a:rPr lang="en-US" sz="2800" dirty="0" smtClean="0"/>
              <a:t>’</a:t>
            </a:r>
            <a:r>
              <a:rPr lang="uk-UA" sz="2800" dirty="0" err="1" smtClean="0"/>
              <a:t>ятниць</a:t>
            </a:r>
            <a:r>
              <a:rPr lang="uk-UA" sz="2800" dirty="0" smtClean="0"/>
              <a:t> на тиждень,  дуже важкий.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85884"/>
          </a:xfrm>
        </p:spPr>
        <p:txBody>
          <a:bodyPr>
            <a:normAutofit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rgbClr val="FFFF00"/>
                </a:solidFill>
              </a:rPr>
              <a:t>Дослідження-конструювання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9001156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Утворити ряди словосполучень з поданими опорними словами таким чином, щоб у кожному були синтаксичні і фразеологічні словосполучення. Скласти з ними речення.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                                                бур</a:t>
            </a:r>
            <a:r>
              <a:rPr lang="en-US" dirty="0" smtClean="0"/>
              <a:t>’</a:t>
            </a:r>
            <a:r>
              <a:rPr lang="uk-UA" dirty="0" err="1" smtClean="0"/>
              <a:t>яном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З р а з о к. Заростати</a:t>
            </a:r>
          </a:p>
          <a:p>
            <a:pPr>
              <a:buNone/>
            </a:pPr>
            <a:r>
              <a:rPr lang="uk-UA" dirty="0" smtClean="0"/>
              <a:t>                                                    брудом (довго не митись)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Бити… , ловити… , пекти… , милити… 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3428992" y="4071942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428992" y="4429132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Відповіді: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71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                  </a:t>
            </a:r>
          </a:p>
          <a:p>
            <a:pPr>
              <a:buNone/>
            </a:pPr>
            <a:r>
              <a:rPr lang="uk-UA" dirty="0" smtClean="0"/>
              <a:t>                     молотом                                       м</a:t>
            </a:r>
            <a:r>
              <a:rPr lang="en-US" dirty="0" smtClean="0"/>
              <a:t>’</a:t>
            </a:r>
            <a:r>
              <a:rPr lang="uk-UA" dirty="0" err="1" smtClean="0"/>
              <a:t>яч</a:t>
            </a:r>
            <a:r>
              <a:rPr lang="uk-UA" dirty="0" smtClean="0"/>
              <a:t>                                                   </a:t>
            </a:r>
          </a:p>
          <a:p>
            <a:pPr>
              <a:buNone/>
            </a:pPr>
            <a:r>
              <a:rPr lang="uk-UA" dirty="0" smtClean="0"/>
              <a:t> Бити                                            Ловити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uk-UA" dirty="0" smtClean="0"/>
              <a:t>                     байдики                                       гав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                                                           </a:t>
            </a:r>
          </a:p>
          <a:p>
            <a:pPr>
              <a:buNone/>
            </a:pPr>
            <a:r>
              <a:rPr lang="uk-UA" dirty="0" smtClean="0"/>
              <a:t>                     хліб                                                 одяг</a:t>
            </a:r>
          </a:p>
          <a:p>
            <a:pPr>
              <a:buNone/>
            </a:pPr>
            <a:r>
              <a:rPr lang="uk-UA" dirty="0" smtClean="0"/>
              <a:t> Пекти                                         Милити                                             </a:t>
            </a:r>
          </a:p>
          <a:p>
            <a:pPr>
              <a:buNone/>
            </a:pPr>
            <a:r>
              <a:rPr lang="uk-UA" dirty="0" smtClean="0"/>
              <a:t>                     раків                                               очі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142976" y="2071678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142976" y="2357430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786446" y="2000240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786446" y="2357430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1214414" y="4429132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214414" y="4714884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5929322" y="4429132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929322" y="4714884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r>
              <a:rPr lang="uk-UA" dirty="0" smtClean="0">
                <a:solidFill>
                  <a:srgbClr val="FFFF00"/>
                </a:solidFill>
              </a:rPr>
              <a:t>Лінгвістичний експеримент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5000636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Замінити іменники синонімічними словосполученнями. З</a:t>
            </a:r>
            <a:r>
              <a:rPr lang="en-US" dirty="0" smtClean="0"/>
              <a:t>’</a:t>
            </a:r>
            <a:r>
              <a:rPr lang="uk-UA" dirty="0" smtClean="0"/>
              <a:t>ясувати тип синтаксичного </a:t>
            </a:r>
            <a:r>
              <a:rPr lang="uk-UA" dirty="0" err="1" smtClean="0"/>
              <a:t>зв</a:t>
            </a:r>
            <a:r>
              <a:rPr lang="en-US" dirty="0" smtClean="0"/>
              <a:t>’</a:t>
            </a:r>
            <a:r>
              <a:rPr lang="uk-UA" dirty="0" err="1" smtClean="0"/>
              <a:t>язку</a:t>
            </a:r>
            <a:r>
              <a:rPr lang="uk-UA" dirty="0" smtClean="0"/>
              <a:t> та структуру словосполучень.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Госпіталь, експорт, окуліст (офтальмолог), портфель, бір, </a:t>
            </a:r>
          </a:p>
          <a:p>
            <a:pPr>
              <a:buNone/>
            </a:pPr>
            <a:r>
              <a:rPr lang="uk-UA" dirty="0" smtClean="0"/>
              <a:t>Гардероб, бра, круїз, блокнот, словосполучення, тротуар.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12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Відповіді: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429288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Госпіталь − лікарня для військових;</a:t>
            </a:r>
          </a:p>
          <a:p>
            <a:pPr>
              <a:buNone/>
            </a:pPr>
            <a:r>
              <a:rPr lang="uk-UA" dirty="0" smtClean="0"/>
              <a:t>Експорт − вивіз товарів за кордон;</a:t>
            </a:r>
          </a:p>
          <a:p>
            <a:pPr>
              <a:buNone/>
            </a:pPr>
            <a:r>
              <a:rPr lang="uk-UA" dirty="0" smtClean="0"/>
              <a:t>Окуліст − очний лікар;</a:t>
            </a:r>
          </a:p>
          <a:p>
            <a:pPr>
              <a:buNone/>
            </a:pPr>
            <a:r>
              <a:rPr lang="uk-UA" dirty="0" smtClean="0"/>
              <a:t>Портфель − шкільна сумка;</a:t>
            </a:r>
          </a:p>
          <a:p>
            <a:pPr>
              <a:buNone/>
            </a:pPr>
            <a:r>
              <a:rPr lang="uk-UA" dirty="0" smtClean="0"/>
              <a:t>Бір − сосновий ліс;</a:t>
            </a:r>
          </a:p>
          <a:p>
            <a:pPr>
              <a:buNone/>
            </a:pPr>
            <a:r>
              <a:rPr lang="uk-UA" dirty="0" smtClean="0"/>
              <a:t>Гардероб − шафа для одягу;</a:t>
            </a:r>
          </a:p>
          <a:p>
            <a:pPr>
              <a:buNone/>
            </a:pPr>
            <a:r>
              <a:rPr lang="uk-UA" dirty="0" smtClean="0"/>
              <a:t>Бра − настінний світильник;</a:t>
            </a:r>
          </a:p>
          <a:p>
            <a:pPr>
              <a:buNone/>
            </a:pPr>
            <a:r>
              <a:rPr lang="uk-UA" dirty="0" smtClean="0"/>
              <a:t>Круїз − морська мандрівка;</a:t>
            </a:r>
          </a:p>
          <a:p>
            <a:pPr>
              <a:buNone/>
            </a:pPr>
            <a:r>
              <a:rPr lang="uk-UA" dirty="0" smtClean="0"/>
              <a:t>Блокнот − зошит для нотаток;</a:t>
            </a:r>
          </a:p>
          <a:p>
            <a:pPr>
              <a:buNone/>
            </a:pPr>
            <a:r>
              <a:rPr lang="uk-UA" dirty="0" smtClean="0"/>
              <a:t>Словосполучення − сполучення слів;</a:t>
            </a:r>
          </a:p>
          <a:p>
            <a:pPr>
              <a:buNone/>
            </a:pPr>
            <a:r>
              <a:rPr lang="uk-UA" dirty="0" smtClean="0"/>
              <a:t>Тротуар − пішохідна доріжка.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8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48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8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0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880"/>
                            </p:stCondLst>
                            <p:childTnLst>
                              <p:par>
                                <p:cTn id="4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800"/>
                            </p:stCondLst>
                            <p:childTnLst>
                              <p:par>
                                <p:cTn id="4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800"/>
                            </p:stCondLst>
                            <p:childTnLst>
                              <p:par>
                                <p:cTn id="5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760"/>
                            </p:stCondLst>
                            <p:childTnLst>
                              <p:par>
                                <p:cTn id="6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760"/>
                            </p:stCondLst>
                            <p:childTnLst>
                              <p:par>
                                <p:cTn id="6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040"/>
                            </p:stCondLst>
                            <p:childTnLst>
                              <p:par>
                                <p:cTn id="7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56" y="0"/>
            <a:ext cx="142844" cy="4388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9001156" cy="6643710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solidFill>
                  <a:srgbClr val="FFFF00"/>
                </a:solidFill>
              </a:rPr>
              <a:t>У кожному рядку знайдіть словосполучення, що засвідчує порушення норм літературної мови: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а) брати участь у змаганнях, вживати заходів, жити на Україні, стосунки між людьми, дипломатичні відносини;</a:t>
            </a:r>
          </a:p>
          <a:p>
            <a:pPr>
              <a:buNone/>
            </a:pPr>
            <a:r>
              <a:rPr lang="uk-UA" dirty="0" smtClean="0"/>
              <a:t>б) відомий вислів, вираз обличчя, закон відмінено, освідчуватися в коханні, три абітурієнти;</a:t>
            </a:r>
          </a:p>
          <a:p>
            <a:pPr>
              <a:buNone/>
            </a:pPr>
            <a:r>
              <a:rPr lang="uk-UA" dirty="0" smtClean="0"/>
              <a:t>в) двадцять два студента, більшість людей, уболівальник футболу, завідувач кафедри, виборче право;</a:t>
            </a:r>
          </a:p>
          <a:p>
            <a:pPr>
              <a:buNone/>
            </a:pPr>
            <a:r>
              <a:rPr lang="uk-UA" dirty="0" smtClean="0"/>
              <a:t>г) виконувач </a:t>
            </a:r>
            <a:r>
              <a:rPr lang="uk-UA" dirty="0" err="1" smtClean="0"/>
              <a:t>обов</a:t>
            </a:r>
            <a:r>
              <a:rPr lang="en-US" dirty="0" smtClean="0"/>
              <a:t>’</a:t>
            </a:r>
            <a:r>
              <a:rPr lang="uk-UA" dirty="0" err="1" smtClean="0"/>
              <a:t>язків</a:t>
            </a:r>
            <a:r>
              <a:rPr lang="uk-UA" dirty="0" smtClean="0"/>
              <a:t>, вільна вакансія, оцінювання ситуацій, вірна дружина, ефективний засіб;</a:t>
            </a:r>
          </a:p>
          <a:p>
            <a:pPr>
              <a:buNone/>
            </a:pPr>
            <a:r>
              <a:rPr lang="uk-UA" dirty="0" smtClean="0"/>
              <a:t>д) вірна відповідь, народитися на Черкащині, ознайомитися з документом, повідомити кореспондентів, півтора тижня.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71472" y="2000240"/>
            <a:ext cx="378621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71472" y="3714752"/>
            <a:ext cx="335758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71472" y="4572008"/>
            <a:ext cx="321471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71472" y="5500702"/>
            <a:ext cx="228601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42910" y="2857496"/>
            <a:ext cx="228601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098280" y="0"/>
            <a:ext cx="45719" cy="296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52"/>
            <a:ext cx="8501122" cy="6500858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solidFill>
                  <a:srgbClr val="FFFF00"/>
                </a:solidFill>
              </a:rPr>
              <a:t>Із поданих варіантів словосполучень виберіть правильний:</a:t>
            </a:r>
          </a:p>
          <a:p>
            <a:pPr>
              <a:lnSpc>
                <a:spcPct val="150000"/>
              </a:lnSpc>
              <a:buNone/>
            </a:pPr>
            <a:r>
              <a:rPr lang="uk-UA" dirty="0" smtClean="0"/>
              <a:t>а) згадав про подію мимохіть − згадав про подію мимохідь;</a:t>
            </a:r>
          </a:p>
          <a:p>
            <a:pPr>
              <a:lnSpc>
                <a:spcPct val="150000"/>
              </a:lnSpc>
              <a:buNone/>
            </a:pPr>
            <a:r>
              <a:rPr lang="uk-UA" dirty="0" smtClean="0"/>
              <a:t>б) зняття депутатської недоторканості − зняття депутатської недоторканності;</a:t>
            </a:r>
          </a:p>
          <a:p>
            <a:pPr>
              <a:lnSpc>
                <a:spcPct val="150000"/>
              </a:lnSpc>
              <a:buNone/>
            </a:pPr>
            <a:r>
              <a:rPr lang="uk-UA" dirty="0" smtClean="0"/>
              <a:t>в) нова економічна упаковка − нова економна упаковка;</a:t>
            </a:r>
          </a:p>
          <a:p>
            <a:pPr>
              <a:lnSpc>
                <a:spcPct val="150000"/>
              </a:lnSpc>
              <a:buNone/>
            </a:pPr>
            <a:r>
              <a:rPr lang="uk-UA" dirty="0" smtClean="0"/>
              <a:t>г) дружна родина − дружня родина;</a:t>
            </a:r>
          </a:p>
          <a:p>
            <a:pPr>
              <a:lnSpc>
                <a:spcPct val="150000"/>
              </a:lnSpc>
              <a:buNone/>
            </a:pPr>
            <a:r>
              <a:rPr lang="uk-UA" dirty="0" smtClean="0"/>
              <a:t>д) поверхові знання − поверхневі знання.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85786" y="1571612"/>
            <a:ext cx="400052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572264" y="2857496"/>
            <a:ext cx="100013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48" y="3500438"/>
            <a:ext cx="450059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72066" y="4143380"/>
            <a:ext cx="221457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14348" y="4714884"/>
            <a:ext cx="128588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3310" y="5476955"/>
            <a:ext cx="235745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4348" y="6050152"/>
            <a:ext cx="285752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143999" y="0"/>
            <a:ext cx="45719" cy="7857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714356"/>
            <a:ext cx="7972452" cy="5643602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solidFill>
                  <a:srgbClr val="FFFF00"/>
                </a:solidFill>
              </a:rPr>
              <a:t>Із поданих словосполучень виберіть неправильне: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а) емігрувати за кордон;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б) житловий масив;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в) здібний журналіст;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г) змістовне багатство твору;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д) фашистська навала.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14348" y="500063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г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 flipV="1">
            <a:off x="9001156" y="0"/>
            <a:ext cx="142844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8858280" cy="6715148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</a:t>
            </a:r>
            <a:r>
              <a:rPr lang="uk-UA" sz="2400" b="1" dirty="0" smtClean="0"/>
              <a:t>Словосполучення − синтаксична одиниця, що утворюється поєднанням двох або більше повнозначних слів (головного і залежного) на основі підрядного </a:t>
            </a:r>
            <a:r>
              <a:rPr lang="uk-UA" sz="2400" b="1" dirty="0" err="1" smtClean="0"/>
              <a:t>зв</a:t>
            </a:r>
            <a:r>
              <a:rPr lang="en-US" sz="2400" b="1" dirty="0" smtClean="0"/>
              <a:t>’</a:t>
            </a:r>
            <a:r>
              <a:rPr lang="uk-UA" sz="2400" b="1" dirty="0" err="1" smtClean="0"/>
              <a:t>язку</a:t>
            </a:r>
            <a:r>
              <a:rPr lang="uk-UA" sz="2400" b="1" dirty="0" smtClean="0"/>
              <a:t> за змістом і граматично.</a:t>
            </a:r>
            <a:endParaRPr lang="uk-UA" sz="2800" b="1" dirty="0" smtClean="0"/>
          </a:p>
          <a:p>
            <a:endParaRPr lang="uk-UA" dirty="0" smtClean="0"/>
          </a:p>
          <a:p>
            <a:pPr>
              <a:buNone/>
            </a:pPr>
            <a:r>
              <a:rPr lang="uk-UA" sz="2400" dirty="0" smtClean="0"/>
              <a:t>                                                 яка?  </a:t>
            </a:r>
          </a:p>
          <a:p>
            <a:pPr>
              <a:buNone/>
            </a:pPr>
            <a:r>
              <a:rPr lang="uk-UA" sz="2400" dirty="0" smtClean="0"/>
              <a:t>  </a:t>
            </a:r>
          </a:p>
          <a:p>
            <a:pPr>
              <a:buNone/>
            </a:pPr>
            <a:r>
              <a:rPr lang="uk-UA" sz="2800" dirty="0" smtClean="0"/>
              <a:t>                         радісна            зустріч</a:t>
            </a:r>
          </a:p>
          <a:p>
            <a:pPr>
              <a:buNone/>
            </a:pPr>
            <a:r>
              <a:rPr lang="uk-UA" sz="2800" dirty="0" smtClean="0"/>
              <a:t>                                          </a:t>
            </a:r>
            <a:r>
              <a:rPr lang="uk-UA" sz="2400" dirty="0" smtClean="0"/>
              <a:t>чого?</a:t>
            </a:r>
          </a:p>
          <a:p>
            <a:endParaRPr lang="uk-UA" sz="2800" dirty="0" smtClean="0"/>
          </a:p>
          <a:p>
            <a:pPr>
              <a:buNone/>
            </a:pPr>
            <a:r>
              <a:rPr lang="uk-UA" sz="2800" dirty="0" smtClean="0"/>
              <a:t>                        приміщення    школи</a:t>
            </a:r>
            <a:endParaRPr lang="ru-RU" sz="2800" dirty="0"/>
          </a:p>
        </p:txBody>
      </p:sp>
      <p:cxnSp>
        <p:nvCxnSpPr>
          <p:cNvPr id="15" name="Соединительная линия уступом 14"/>
          <p:cNvCxnSpPr/>
          <p:nvPr/>
        </p:nvCxnSpPr>
        <p:spPr>
          <a:xfrm>
            <a:off x="3357554" y="2643182"/>
            <a:ext cx="2071702" cy="1588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5251058" y="2821380"/>
            <a:ext cx="357190" cy="79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3179753" y="2820983"/>
            <a:ext cx="35719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428992" y="4143380"/>
            <a:ext cx="200026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3249603" y="4321975"/>
            <a:ext cx="357984" cy="79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5214148" y="4357694"/>
            <a:ext cx="429422" cy="79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8858280" y="0"/>
            <a:ext cx="285720" cy="1428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                       </a:t>
            </a:r>
          </a:p>
          <a:p>
            <a:pPr>
              <a:buNone/>
            </a:pPr>
            <a:r>
              <a:rPr lang="uk-UA" dirty="0" smtClean="0"/>
              <a:t>                                </a:t>
            </a:r>
            <a:r>
              <a:rPr lang="uk-UA" sz="3200" dirty="0" smtClean="0">
                <a:solidFill>
                  <a:srgbClr val="FFFF00"/>
                </a:solidFill>
              </a:rPr>
              <a:t>Словосполучення</a:t>
            </a:r>
          </a:p>
          <a:p>
            <a:pPr>
              <a:buNone/>
            </a:pPr>
            <a:endParaRPr lang="uk-UA" sz="3200" dirty="0" smtClean="0"/>
          </a:p>
          <a:p>
            <a:pPr>
              <a:buNone/>
            </a:pPr>
            <a:r>
              <a:rPr lang="uk-UA" sz="3200" dirty="0" smtClean="0"/>
              <a:t> </a:t>
            </a:r>
          </a:p>
          <a:p>
            <a:pPr>
              <a:buNone/>
            </a:pPr>
            <a:r>
              <a:rPr lang="uk-UA" sz="3200" dirty="0" smtClean="0"/>
              <a:t>          головне слово               залежне слово</a:t>
            </a:r>
          </a:p>
          <a:p>
            <a:pPr>
              <a:buNone/>
            </a:pPr>
            <a:r>
              <a:rPr lang="uk-UA" sz="2400" dirty="0" smtClean="0"/>
              <a:t>        Питання ставиться від                 питання ставиться до </a:t>
            </a:r>
          </a:p>
          <a:p>
            <a:pPr>
              <a:buNone/>
            </a:pPr>
            <a:r>
              <a:rPr lang="uk-UA" sz="2400" dirty="0" smtClean="0"/>
              <a:t>        головного слова до                        залежного слова</a:t>
            </a:r>
          </a:p>
          <a:p>
            <a:pPr>
              <a:buNone/>
            </a:pPr>
            <a:r>
              <a:rPr lang="uk-UA" sz="2400" dirty="0" smtClean="0"/>
              <a:t>        іншого (залежного)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28860" y="1142984"/>
            <a:ext cx="4000528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18" idx="0"/>
          </p:cNvCxnSpPr>
          <p:nvPr/>
        </p:nvCxnSpPr>
        <p:spPr>
          <a:xfrm rot="5400000">
            <a:off x="2215340" y="1357298"/>
            <a:ext cx="427834" cy="79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6215868" y="1357298"/>
            <a:ext cx="427834" cy="79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Блок-схема: узел суммирования 17"/>
          <p:cNvSpPr/>
          <p:nvPr/>
        </p:nvSpPr>
        <p:spPr>
          <a:xfrm>
            <a:off x="2214546" y="1571612"/>
            <a:ext cx="428628" cy="428628"/>
          </a:xfrm>
          <a:prstGeom prst="flowChartSummingJuncti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215074" y="1571612"/>
            <a:ext cx="428628" cy="42862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29684" cy="1214446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Види словосполучень за будовою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429684" cy="5143536"/>
          </a:xfrm>
        </p:spPr>
        <p:txBody>
          <a:bodyPr/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b="1" dirty="0"/>
              <a:t> </a:t>
            </a:r>
            <a:r>
              <a:rPr lang="uk-UA" b="1" dirty="0" smtClean="0"/>
              <a:t>                Прості                                      Складні</a:t>
            </a:r>
          </a:p>
          <a:p>
            <a:pPr>
              <a:buNone/>
            </a:pPr>
            <a:r>
              <a:rPr lang="uk-UA" dirty="0" smtClean="0"/>
              <a:t>утворені поєднанням                утворені поєднанням </a:t>
            </a:r>
          </a:p>
          <a:p>
            <a:pPr>
              <a:buNone/>
            </a:pPr>
            <a:r>
              <a:rPr lang="uk-UA" dirty="0" smtClean="0"/>
              <a:t>двох повнозначних                    трьох і більше </a:t>
            </a:r>
          </a:p>
          <a:p>
            <a:pPr>
              <a:buNone/>
            </a:pPr>
            <a:r>
              <a:rPr lang="uk-UA" dirty="0" smtClean="0"/>
              <a:t>слів:                                               повнозначних слів:</a:t>
            </a:r>
          </a:p>
          <a:p>
            <a:pPr>
              <a:buNone/>
            </a:pPr>
            <a:r>
              <a:rPr lang="uk-UA" i="1" dirty="0" smtClean="0"/>
              <a:t>дуже швидко,                              наші маленькі друзі,</a:t>
            </a:r>
          </a:p>
          <a:p>
            <a:pPr>
              <a:buNone/>
            </a:pPr>
            <a:r>
              <a:rPr lang="uk-UA" i="1" dirty="0" smtClean="0"/>
              <a:t>білокора береза;                         темний колір шкіри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14546" y="2000240"/>
            <a:ext cx="42862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1964513" y="2250273"/>
            <a:ext cx="50086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6251587" y="2249479"/>
            <a:ext cx="49927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400"/>
                            </p:stCondLst>
                            <p:childTnLst>
                              <p:par>
                                <p:cTn id="4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3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5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/>
          <a:lstStyle/>
          <a:p>
            <a:r>
              <a:rPr lang="uk-UA" dirty="0" smtClean="0"/>
              <a:t>     </a:t>
            </a:r>
            <a:r>
              <a:rPr lang="uk-UA" dirty="0" smtClean="0">
                <a:solidFill>
                  <a:srgbClr val="FFFF00"/>
                </a:solidFill>
              </a:rPr>
              <a:t>Прості словосполучення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 а) слово + </a:t>
            </a:r>
            <a:r>
              <a:rPr lang="uk-UA" dirty="0" err="1" smtClean="0"/>
              <a:t>слово</a:t>
            </a:r>
            <a:r>
              <a:rPr lang="uk-UA" dirty="0" smtClean="0"/>
              <a:t>:    </a:t>
            </a:r>
          </a:p>
          <a:p>
            <a:pPr>
              <a:buNone/>
            </a:pPr>
            <a:r>
              <a:rPr lang="uk-UA" dirty="0" smtClean="0"/>
              <a:t>             червона стрічка;</a:t>
            </a:r>
          </a:p>
          <a:p>
            <a:pPr>
              <a:buNone/>
            </a:pPr>
            <a:r>
              <a:rPr lang="uk-UA" dirty="0" smtClean="0"/>
              <a:t>   б) слово + складена словоформа:</a:t>
            </a:r>
          </a:p>
          <a:p>
            <a:pPr>
              <a:buNone/>
            </a:pPr>
            <a:r>
              <a:rPr lang="uk-UA" dirty="0" smtClean="0"/>
              <a:t>            буду виконувати вправу;</a:t>
            </a:r>
          </a:p>
          <a:p>
            <a:pPr>
              <a:buNone/>
            </a:pPr>
            <a:r>
              <a:rPr lang="uk-UA" dirty="0" smtClean="0"/>
              <a:t>   в) слово + лексичне словосполучення:</a:t>
            </a:r>
          </a:p>
          <a:p>
            <a:pPr>
              <a:buNone/>
            </a:pPr>
            <a:r>
              <a:rPr lang="uk-UA" dirty="0" smtClean="0"/>
              <a:t>            ставити знак питання;</a:t>
            </a:r>
          </a:p>
          <a:p>
            <a:pPr>
              <a:buNone/>
            </a:pPr>
            <a:r>
              <a:rPr lang="uk-UA" dirty="0" smtClean="0"/>
              <a:t>   г) слово + фразеологічний зворот:</a:t>
            </a:r>
          </a:p>
          <a:p>
            <a:pPr>
              <a:buNone/>
            </a:pPr>
            <a:r>
              <a:rPr lang="uk-UA" dirty="0" smtClean="0"/>
              <a:t>            зовсім втратити голову;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r>
              <a:rPr lang="uk-UA" dirty="0" smtClean="0"/>
              <a:t>    </a:t>
            </a:r>
            <a:r>
              <a:rPr lang="uk-UA" dirty="0" smtClean="0">
                <a:solidFill>
                  <a:srgbClr val="FFFF00"/>
                </a:solidFill>
              </a:rPr>
              <a:t>Складні словосполучення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</a:t>
            </a:r>
          </a:p>
          <a:p>
            <a:pPr>
              <a:buNone/>
            </a:pPr>
            <a:r>
              <a:rPr lang="uk-UA" dirty="0" smtClean="0"/>
              <a:t>а) якогось одного загального значення не мають;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б) між компонентами − два чи більше видів синтаксичних відношень:</a:t>
            </a:r>
          </a:p>
          <a:p>
            <a:pPr>
              <a:buNone/>
            </a:pPr>
            <a:r>
              <a:rPr lang="uk-UA" dirty="0" smtClean="0"/>
              <a:t>                 писати (що?) лист (кому?) товаришеві.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1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60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85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       </a:t>
            </a:r>
            <a:r>
              <a:rPr lang="uk-UA" dirty="0" smtClean="0">
                <a:solidFill>
                  <a:srgbClr val="FFFF00"/>
                </a:solidFill>
              </a:rPr>
              <a:t>Види словосполучень за  способом вираження головного				  слова     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35480"/>
            <a:ext cx="8229600" cy="4922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Іменникові                </a:t>
            </a:r>
            <a:r>
              <a:rPr lang="uk-UA" b="1" i="1" dirty="0" smtClean="0"/>
              <a:t>план</a:t>
            </a:r>
            <a:r>
              <a:rPr lang="uk-UA" dirty="0" smtClean="0"/>
              <a:t> твору, </a:t>
            </a:r>
            <a:r>
              <a:rPr lang="uk-UA" b="1" i="1" dirty="0" smtClean="0"/>
              <a:t>уміння</a:t>
            </a:r>
            <a:r>
              <a:rPr lang="uk-UA" dirty="0" smtClean="0"/>
              <a:t> говорити;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Прикметникові              </a:t>
            </a:r>
            <a:r>
              <a:rPr lang="uk-UA" b="1" i="1" dirty="0" smtClean="0"/>
              <a:t>повний</a:t>
            </a:r>
            <a:r>
              <a:rPr lang="uk-UA" dirty="0" smtClean="0"/>
              <a:t> натхнення;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Займенникові              </a:t>
            </a:r>
            <a:r>
              <a:rPr lang="uk-UA" b="1" i="1" dirty="0" smtClean="0"/>
              <a:t>хтось</a:t>
            </a:r>
            <a:r>
              <a:rPr lang="uk-UA" dirty="0" smtClean="0"/>
              <a:t> із нас, </a:t>
            </a:r>
            <a:r>
              <a:rPr lang="uk-UA" b="1" i="1" dirty="0" smtClean="0"/>
              <a:t>той</a:t>
            </a:r>
            <a:r>
              <a:rPr lang="uk-UA" dirty="0" smtClean="0"/>
              <a:t> із них;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Числівникові              </a:t>
            </a:r>
            <a:r>
              <a:rPr lang="uk-UA" b="1" i="1" dirty="0" smtClean="0"/>
              <a:t>двоє</a:t>
            </a:r>
            <a:r>
              <a:rPr lang="uk-UA" dirty="0" smtClean="0"/>
              <a:t> друзів, </a:t>
            </a:r>
            <a:r>
              <a:rPr lang="uk-UA" b="1" i="1" dirty="0" smtClean="0"/>
              <a:t>п</a:t>
            </a:r>
            <a:r>
              <a:rPr lang="en-US" b="1" i="1" dirty="0" smtClean="0"/>
              <a:t>’</a:t>
            </a:r>
            <a:r>
              <a:rPr lang="uk-UA" b="1" i="1" dirty="0" err="1" smtClean="0"/>
              <a:t>ятий</a:t>
            </a:r>
            <a:r>
              <a:rPr lang="uk-UA" dirty="0" smtClean="0"/>
              <a:t> зліва;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Дієслівні                 </a:t>
            </a:r>
            <a:r>
              <a:rPr lang="uk-UA" b="1" i="1" dirty="0" smtClean="0"/>
              <a:t>виконати</a:t>
            </a:r>
            <a:r>
              <a:rPr lang="uk-UA" dirty="0" smtClean="0"/>
              <a:t> доручення;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Прислівникові                </a:t>
            </a:r>
            <a:r>
              <a:rPr lang="uk-UA" b="1" i="1" dirty="0" smtClean="0"/>
              <a:t>високо</a:t>
            </a:r>
            <a:r>
              <a:rPr lang="uk-UA" dirty="0" smtClean="0"/>
              <a:t> в небі,  дуже </a:t>
            </a:r>
            <a:r>
              <a:rPr lang="uk-UA" b="1" i="1" dirty="0" smtClean="0"/>
              <a:t>рано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357422" y="221455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000364" y="307181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714612" y="3929066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714612" y="4786322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143108" y="564357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928926" y="650083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400"/>
                            </p:stCondLst>
                            <p:childTnLst>
                              <p:par>
                                <p:cTn id="1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900"/>
                            </p:stCondLst>
                            <p:childTnLst>
                              <p:par>
                                <p:cTn id="27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7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200"/>
                            </p:stCondLst>
                            <p:childTnLst>
                              <p:par>
                                <p:cTn id="4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300"/>
                            </p:stCondLst>
                            <p:childTnLst>
                              <p:par>
                                <p:cTn id="4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800"/>
                            </p:stCondLst>
                            <p:childTnLst>
                              <p:par>
                                <p:cTn id="57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200"/>
                            </p:stCondLst>
                            <p:childTnLst>
                              <p:par>
                                <p:cTn id="6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700"/>
                            </p:stCondLst>
                            <p:childTnLst>
                              <p:par>
                                <p:cTn id="7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4300"/>
                            </p:stCondLst>
                            <p:childTnLst>
                              <p:par>
                                <p:cTn id="7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4800"/>
                            </p:stCondLst>
                            <p:childTnLst>
                              <p:par>
                                <p:cTn id="87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9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lstStyle/>
          <a:p>
            <a:r>
              <a:rPr lang="uk-UA" dirty="0" smtClean="0"/>
              <a:t>           </a:t>
            </a:r>
            <a:r>
              <a:rPr lang="uk-UA" dirty="0" smtClean="0">
                <a:solidFill>
                  <a:srgbClr val="FFFF00"/>
                </a:solidFill>
              </a:rPr>
              <a:t>Словосполучення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</a:t>
            </a:r>
          </a:p>
          <a:p>
            <a:pPr>
              <a:buNone/>
            </a:pPr>
            <a:r>
              <a:rPr lang="uk-UA" b="1" dirty="0" smtClean="0"/>
              <a:t>Лексичні (стійкі)                         Синтаксичні (вільні)</a:t>
            </a:r>
          </a:p>
          <a:p>
            <a:pPr>
              <a:buNone/>
            </a:pPr>
            <a:r>
              <a:rPr lang="uk-UA" dirty="0" smtClean="0"/>
              <a:t>існують у мові у готовому        виникають у процесі </a:t>
            </a:r>
          </a:p>
          <a:p>
            <a:pPr>
              <a:buNone/>
            </a:pPr>
            <a:r>
              <a:rPr lang="uk-UA" dirty="0" smtClean="0"/>
              <a:t>вигляді і завжди називають    мовлення, при </a:t>
            </a:r>
          </a:p>
          <a:p>
            <a:pPr>
              <a:buNone/>
            </a:pPr>
            <a:r>
              <a:rPr lang="uk-UA" dirty="0" smtClean="0"/>
              <a:t>одне і те ж поняття:                  збереженні значення</a:t>
            </a:r>
          </a:p>
          <a:p>
            <a:pPr>
              <a:buNone/>
            </a:pPr>
            <a:r>
              <a:rPr lang="uk-UA" dirty="0" smtClean="0"/>
              <a:t>                                                      слів:</a:t>
            </a:r>
          </a:p>
          <a:p>
            <a:pPr>
              <a:buNone/>
            </a:pPr>
            <a:r>
              <a:rPr lang="uk-UA" dirty="0" smtClean="0"/>
              <a:t>за </a:t>
            </a:r>
            <a:r>
              <a:rPr lang="uk-UA" dirty="0" err="1" smtClean="0"/>
              <a:t>тридев</a:t>
            </a:r>
            <a:r>
              <a:rPr lang="en-US" dirty="0" smtClean="0"/>
              <a:t>’</a:t>
            </a:r>
            <a:r>
              <a:rPr lang="uk-UA" dirty="0" smtClean="0"/>
              <a:t>ять земель,                 працюючий телевізор,     </a:t>
            </a:r>
          </a:p>
          <a:p>
            <a:pPr>
              <a:buNone/>
            </a:pPr>
            <a:r>
              <a:rPr lang="uk-UA" dirty="0" smtClean="0"/>
              <a:t> Чорне море;                                написати листа     </a:t>
            </a:r>
          </a:p>
          <a:p>
            <a:pPr>
              <a:buNone/>
            </a:pPr>
            <a:r>
              <a:rPr lang="uk-UA" dirty="0" smtClean="0"/>
              <a:t>                                                     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85984" y="2143116"/>
            <a:ext cx="435771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6394463" y="2393149"/>
            <a:ext cx="49927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036745" y="2393149"/>
            <a:ext cx="49927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0"/>
                            </p:stCondLst>
                            <p:childTnLst>
                              <p:par>
                                <p:cTn id="7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  </a:t>
            </a:r>
            <a:r>
              <a:rPr lang="uk-UA" dirty="0" smtClean="0">
                <a:solidFill>
                  <a:srgbClr val="FFFF00"/>
                </a:solidFill>
              </a:rPr>
              <a:t>Словосполучення за способами 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              підрядного </a:t>
            </a:r>
            <a:r>
              <a:rPr lang="uk-UA" dirty="0" err="1" smtClean="0">
                <a:solidFill>
                  <a:srgbClr val="FFFF00"/>
                </a:solidFill>
              </a:rPr>
              <a:t>зв</a:t>
            </a:r>
            <a:r>
              <a:rPr lang="en-US" dirty="0" smtClean="0">
                <a:solidFill>
                  <a:srgbClr val="FFFF00"/>
                </a:solidFill>
              </a:rPr>
              <a:t>’</a:t>
            </a:r>
            <a:r>
              <a:rPr lang="uk-UA" dirty="0" err="1" smtClean="0">
                <a:solidFill>
                  <a:srgbClr val="FFFF00"/>
                </a:solidFill>
              </a:rPr>
              <a:t>язку</a:t>
            </a:r>
            <a:r>
              <a:rPr lang="uk-UA" dirty="0" smtClean="0">
                <a:solidFill>
                  <a:srgbClr val="FFFF00"/>
                </a:solidFill>
              </a:rPr>
              <a:t>        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2071678"/>
          <a:ext cx="8229600" cy="4612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686878"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    </a:t>
                      </a:r>
                    </a:p>
                    <a:p>
                      <a:endParaRPr lang="uk-UA" sz="2000" dirty="0" smtClean="0"/>
                    </a:p>
                    <a:p>
                      <a:r>
                        <a:rPr lang="uk-UA" sz="2000" dirty="0" smtClean="0"/>
                        <a:t>      Узгодження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Залежне слово вживається у тому самому роді, числі і відмінку,  що й головне.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синя даль (</a:t>
                      </a:r>
                      <a:r>
                        <a:rPr lang="uk-UA" sz="2000" dirty="0" err="1" smtClean="0"/>
                        <a:t>ж.р</a:t>
                      </a:r>
                      <a:r>
                        <a:rPr lang="uk-UA" sz="2000" dirty="0" smtClean="0"/>
                        <a:t>., </a:t>
                      </a:r>
                      <a:r>
                        <a:rPr lang="uk-UA" sz="2000" dirty="0" err="1" smtClean="0"/>
                        <a:t>одн</a:t>
                      </a:r>
                      <a:r>
                        <a:rPr lang="uk-UA" sz="2000" dirty="0" smtClean="0"/>
                        <a:t>., </a:t>
                      </a:r>
                      <a:r>
                        <a:rPr lang="uk-UA" sz="2000" dirty="0" err="1" smtClean="0"/>
                        <a:t>Н.в</a:t>
                      </a:r>
                      <a:r>
                        <a:rPr lang="uk-UA" sz="2000" dirty="0" smtClean="0"/>
                        <a:t>.),</a:t>
                      </a:r>
                    </a:p>
                    <a:p>
                      <a:r>
                        <a:rPr lang="uk-UA" sz="2000" dirty="0" smtClean="0"/>
                        <a:t>весняними</a:t>
                      </a:r>
                      <a:r>
                        <a:rPr lang="uk-UA" sz="2000" baseline="0" dirty="0" smtClean="0"/>
                        <a:t> квітами (</a:t>
                      </a:r>
                      <a:r>
                        <a:rPr lang="uk-UA" sz="2000" baseline="0" dirty="0" err="1" smtClean="0"/>
                        <a:t>мн</a:t>
                      </a:r>
                      <a:r>
                        <a:rPr lang="uk-UA" sz="2000" baseline="0" dirty="0" smtClean="0"/>
                        <a:t>., </a:t>
                      </a:r>
                      <a:r>
                        <a:rPr lang="uk-UA" sz="2000" baseline="0" dirty="0" err="1" smtClean="0"/>
                        <a:t>О.в</a:t>
                      </a:r>
                      <a:r>
                        <a:rPr lang="uk-UA" sz="2000" baseline="0" dirty="0" smtClean="0"/>
                        <a:t>.)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sz="2000" dirty="0" smtClean="0"/>
                    </a:p>
                    <a:p>
                      <a:r>
                        <a:rPr lang="uk-UA" sz="2000" dirty="0" smtClean="0"/>
                        <a:t>     Керування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Головне слово вимагає від залежного певного відмінка.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намалювати квітку (</a:t>
                      </a:r>
                      <a:r>
                        <a:rPr lang="uk-UA" sz="2000" dirty="0" err="1" smtClean="0"/>
                        <a:t>З.в</a:t>
                      </a:r>
                      <a:r>
                        <a:rPr lang="uk-UA" sz="2000" dirty="0" smtClean="0"/>
                        <a:t>.),</a:t>
                      </a:r>
                      <a:r>
                        <a:rPr lang="uk-UA" sz="2000" baseline="0" dirty="0" smtClean="0"/>
                        <a:t> копати лопатою (</a:t>
                      </a:r>
                      <a:r>
                        <a:rPr lang="uk-UA" sz="2000" baseline="0" dirty="0" err="1" smtClean="0"/>
                        <a:t>О.в</a:t>
                      </a:r>
                      <a:r>
                        <a:rPr lang="uk-UA" sz="2000" baseline="0" dirty="0" smtClean="0"/>
                        <a:t>.)</a:t>
                      </a:r>
                      <a:endParaRPr lang="uk-UA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sz="2000" dirty="0" smtClean="0"/>
                    </a:p>
                    <a:p>
                      <a:endParaRPr lang="uk-UA" sz="2000" dirty="0" smtClean="0"/>
                    </a:p>
                    <a:p>
                      <a:r>
                        <a:rPr lang="uk-UA" sz="2000" dirty="0" smtClean="0"/>
                        <a:t>     Прилягання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Залежне слово має незмінну форму і приєднується до головного тільки за змістом.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посміхатися радісно, повернутися пізно, дуже просто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769</TotalTime>
  <Words>1003</Words>
  <Application>Microsoft Office PowerPoint</Application>
  <PresentationFormat>Экран (4:3)</PresentationFormat>
  <Paragraphs>177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Словосполучення   </vt:lpstr>
      <vt:lpstr>Презентация PowerPoint</vt:lpstr>
      <vt:lpstr>Презентация PowerPoint</vt:lpstr>
      <vt:lpstr>Види словосполучень за будовою</vt:lpstr>
      <vt:lpstr>     Прості словосполучення</vt:lpstr>
      <vt:lpstr>    Складні словосполучення</vt:lpstr>
      <vt:lpstr>       Види словосполучень за  способом вираження головного      слова      </vt:lpstr>
      <vt:lpstr>           Словосполучення</vt:lpstr>
      <vt:lpstr>  Словосполучення за способами                підрядного зв’язку        </vt:lpstr>
      <vt:lpstr>  Поєднання слів, які не бувають             словосполученнями</vt:lpstr>
      <vt:lpstr>          Дослідження-пошук</vt:lpstr>
      <vt:lpstr>Правильні відповіді:</vt:lpstr>
      <vt:lpstr> Дослідження-конструювання</vt:lpstr>
      <vt:lpstr>Відповіді:</vt:lpstr>
      <vt:lpstr>   Лінгвістичний експеримент</vt:lpstr>
      <vt:lpstr>Відповіді: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Синтаксис   </dc:title>
  <dc:creator>Admin</dc:creator>
  <cp:lastModifiedBy>Admin</cp:lastModifiedBy>
  <cp:revision>80</cp:revision>
  <dcterms:created xsi:type="dcterms:W3CDTF">2012-12-23T13:16:18Z</dcterms:created>
  <dcterms:modified xsi:type="dcterms:W3CDTF">2017-10-17T07:59:16Z</dcterms:modified>
</cp:coreProperties>
</file>