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64" r:id="rId2"/>
    <p:sldId id="257" r:id="rId3"/>
    <p:sldId id="263" r:id="rId4"/>
    <p:sldId id="261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252D0-E78C-4EF3-9D24-B84AB40600DC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46439-3BCF-4E7E-B013-A6014EF1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999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F6372E-0654-438C-BB40-C64270D71724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5DF1AA-69D3-4612-B543-8EDCD9BDB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81000" y="1000108"/>
            <a:ext cx="8458200" cy="4643471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uk-UA" sz="4800" dirty="0" smtClean="0"/>
              <a:t>             </a:t>
            </a:r>
            <a:endParaRPr lang="ru-RU" sz="4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 flipH="1">
            <a:off x="8839200" y="3886200"/>
            <a:ext cx="304800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285860"/>
            <a:ext cx="511511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Головні члени двоскладного простого речення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56" y="457200"/>
            <a:ext cx="142844" cy="838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14678" y="2357430"/>
            <a:ext cx="2643206" cy="221457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</a:rPr>
              <a:t>Складений іменний присудок: </a:t>
            </a:r>
            <a:r>
              <a:rPr lang="uk-UA" sz="2400" dirty="0" err="1" smtClean="0">
                <a:solidFill>
                  <a:srgbClr val="000000"/>
                </a:solidFill>
              </a:rPr>
              <a:t>дієслово-зв</a:t>
            </a:r>
            <a:r>
              <a:rPr lang="en-US" sz="2400" dirty="0" smtClean="0">
                <a:solidFill>
                  <a:srgbClr val="000000"/>
                </a:solidFill>
              </a:rPr>
              <a:t>’</a:t>
            </a:r>
            <a:r>
              <a:rPr lang="uk-UA" sz="2400" dirty="0" err="1" smtClean="0">
                <a:solidFill>
                  <a:srgbClr val="000000"/>
                </a:solidFill>
              </a:rPr>
              <a:t>язка</a:t>
            </a:r>
            <a:r>
              <a:rPr lang="uk-UA" sz="2400" dirty="0" smtClean="0">
                <a:solidFill>
                  <a:srgbClr val="000000"/>
                </a:solidFill>
              </a:rPr>
              <a:t> +</a:t>
            </a:r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86116" y="142852"/>
            <a:ext cx="2500330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Іменник</a:t>
            </a:r>
            <a:r>
              <a:rPr lang="uk-UA" sz="2400" dirty="0" smtClean="0"/>
              <a:t>: він був ще  дитиною.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6215074" y="1785926"/>
            <a:ext cx="264320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Прикметник</a:t>
            </a:r>
            <a:r>
              <a:rPr lang="uk-UA" sz="2400" dirty="0" smtClean="0"/>
              <a:t>:</a:t>
            </a:r>
          </a:p>
          <a:p>
            <a:pPr algn="ctr"/>
            <a:r>
              <a:rPr lang="uk-UA" sz="2400" dirty="0" smtClean="0"/>
              <a:t>Сонце було ясне.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5214942" y="4500570"/>
            <a:ext cx="2786082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err="1" smtClean="0">
                <a:solidFill>
                  <a:srgbClr val="FF0000"/>
                </a:solidFill>
              </a:rPr>
              <a:t>Дієприкмет-ник</a:t>
            </a:r>
            <a:r>
              <a:rPr lang="uk-UA" sz="2400" dirty="0" smtClean="0"/>
              <a:t>: День був зітканий із пісень.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1000100" y="4500570"/>
            <a:ext cx="271464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Займенник</a:t>
            </a:r>
            <a:r>
              <a:rPr lang="uk-UA" sz="2400" dirty="0" smtClean="0"/>
              <a:t>: Він наш!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285720" y="1785926"/>
            <a:ext cx="2571768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Числівник</a:t>
            </a:r>
            <a:r>
              <a:rPr lang="uk-UA" sz="2400" dirty="0" smtClean="0"/>
              <a:t>: Є рідний друг лише один.</a:t>
            </a:r>
            <a:endParaRPr lang="ru-RU" sz="24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 flipH="1" flipV="1">
            <a:off x="4357686" y="221455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5786446" y="3071810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5393537" y="4321975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4" idx="3"/>
          </p:cNvCxnSpPr>
          <p:nvPr/>
        </p:nvCxnSpPr>
        <p:spPr>
          <a:xfrm rot="5400000">
            <a:off x="3333939" y="4271307"/>
            <a:ext cx="291444" cy="244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>
            <a:off x="2857488" y="3143248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1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6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991600" y="0"/>
            <a:ext cx="15240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Тире між підметом і присудком ставлять: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sz="2800" dirty="0" smtClean="0"/>
              <a:t>      </a:t>
            </a:r>
            <a:r>
              <a:rPr lang="uk-UA" dirty="0" smtClean="0"/>
              <a:t>    </a:t>
            </a:r>
            <a:r>
              <a:rPr lang="uk-UA" sz="2800" dirty="0" smtClean="0"/>
              <a:t>підмет                                                                      </a:t>
            </a:r>
          </a:p>
          <a:p>
            <a:pPr>
              <a:buNone/>
            </a:pPr>
            <a:r>
              <a:rPr lang="uk-UA" sz="2800" dirty="0" smtClean="0"/>
              <a:t>                                         іменник ( форма Н.В.)</a:t>
            </a:r>
          </a:p>
          <a:p>
            <a:pPr>
              <a:buNone/>
            </a:pPr>
            <a:r>
              <a:rPr lang="uk-UA" sz="2800" dirty="0" smtClean="0"/>
              <a:t>         присудок</a:t>
            </a:r>
          </a:p>
          <a:p>
            <a:pPr>
              <a:buNone/>
            </a:pPr>
            <a:r>
              <a:rPr lang="uk-UA" sz="2800" dirty="0" smtClean="0"/>
              <a:t>                            Ліс − краса. Поле − багатство.</a:t>
            </a:r>
          </a:p>
          <a:p>
            <a:pPr>
              <a:buNone/>
            </a:pPr>
            <a:r>
              <a:rPr lang="uk-UA" sz="2800" dirty="0" smtClean="0"/>
              <a:t>          Підмет</a:t>
            </a:r>
          </a:p>
          <a:p>
            <a:pPr>
              <a:buNone/>
            </a:pPr>
            <a:r>
              <a:rPr lang="uk-UA" sz="2800" dirty="0" smtClean="0"/>
              <a:t>                                          неозначена форма дієслова</a:t>
            </a:r>
          </a:p>
          <a:p>
            <a:pPr>
              <a:buNone/>
            </a:pPr>
            <a:r>
              <a:rPr lang="uk-UA" sz="2800" dirty="0" smtClean="0"/>
              <a:t>        присудок</a:t>
            </a:r>
          </a:p>
          <a:p>
            <a:pPr>
              <a:buNone/>
            </a:pPr>
            <a:r>
              <a:rPr lang="uk-UA" sz="2800" dirty="0" smtClean="0"/>
              <a:t>                             Жити − Вітчизні служити.</a:t>
            </a:r>
          </a:p>
          <a:p>
            <a:pPr>
              <a:buNone/>
            </a:pPr>
            <a:r>
              <a:rPr lang="uk-UA" sz="2800" dirty="0" smtClean="0"/>
              <a:t>                                                               іменник (форма </a:t>
            </a:r>
            <a:r>
              <a:rPr lang="uk-UA" sz="2800" dirty="0" err="1" smtClean="0"/>
              <a:t>Н.в</a:t>
            </a:r>
            <a:r>
              <a:rPr lang="uk-UA" sz="2800" dirty="0" smtClean="0"/>
              <a:t>.)</a:t>
            </a:r>
          </a:p>
          <a:p>
            <a:pPr>
              <a:buNone/>
            </a:pPr>
            <a:r>
              <a:rPr lang="uk-UA" sz="2800" i="1" dirty="0" smtClean="0"/>
              <a:t>                                   </a:t>
            </a:r>
            <a:r>
              <a:rPr lang="uk-UA" sz="2800" dirty="0" smtClean="0"/>
              <a:t>   присудок   </a:t>
            </a:r>
          </a:p>
          <a:p>
            <a:pPr>
              <a:buNone/>
            </a:pPr>
            <a:r>
              <a:rPr lang="uk-UA" sz="2800" i="1" dirty="0" smtClean="0"/>
              <a:t> </a:t>
            </a:r>
            <a:r>
              <a:rPr lang="uk-UA" sz="2800" dirty="0" smtClean="0"/>
              <a:t>                                                               інфінітив</a:t>
            </a:r>
          </a:p>
          <a:p>
            <a:pPr>
              <a:buNone/>
            </a:pPr>
            <a:r>
              <a:rPr lang="uk-UA" sz="2800" i="1" dirty="0" smtClean="0"/>
              <a:t>                             </a:t>
            </a:r>
            <a:r>
              <a:rPr lang="uk-UA" sz="2800" dirty="0" smtClean="0"/>
              <a:t>Синтаксис − то душа мови.</a:t>
            </a:r>
            <a:endParaRPr lang="ru-RU" sz="2800" i="1" dirty="0"/>
          </a:p>
        </p:txBody>
      </p:sp>
      <p:sp>
        <p:nvSpPr>
          <p:cNvPr id="4" name="Стрелка вправо 3"/>
          <p:cNvSpPr/>
          <p:nvPr/>
        </p:nvSpPr>
        <p:spPr>
          <a:xfrm rot="20411601">
            <a:off x="2388213" y="1694773"/>
            <a:ext cx="782525" cy="318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032457">
            <a:off x="2312839" y="974129"/>
            <a:ext cx="836919" cy="3081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20425423">
            <a:off x="2533313" y="3635995"/>
            <a:ext cx="92811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312625">
            <a:off x="2533405" y="3017657"/>
            <a:ext cx="92869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0678969">
            <a:off x="4957604" y="5158207"/>
            <a:ext cx="692236" cy="307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943716">
            <a:off x="4962603" y="5659430"/>
            <a:ext cx="691257" cy="3419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4786322"/>
            <a:ext cx="257176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Перед частками </a:t>
            </a:r>
            <a:r>
              <a:rPr lang="uk-UA" sz="2400" i="1" dirty="0" smtClean="0"/>
              <a:t>це, то, ось,</a:t>
            </a:r>
            <a:r>
              <a:rPr lang="uk-UA" sz="2400" dirty="0" smtClean="0"/>
              <a:t> словом </a:t>
            </a:r>
            <a:r>
              <a:rPr lang="uk-UA" sz="2400" i="1" dirty="0" smtClean="0"/>
              <a:t>значить,</a:t>
            </a:r>
            <a:r>
              <a:rPr lang="uk-UA" sz="2400" dirty="0" smtClean="0"/>
              <a:t> якщо</a:t>
            </a:r>
            <a:endParaRPr lang="ru-RU" sz="2400" dirty="0"/>
          </a:p>
        </p:txBody>
      </p:sp>
      <p:sp>
        <p:nvSpPr>
          <p:cNvPr id="16" name="Овал 15"/>
          <p:cNvSpPr/>
          <p:nvPr/>
        </p:nvSpPr>
        <p:spPr>
          <a:xfrm>
            <a:off x="214282" y="471488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3</a:t>
            </a:r>
            <a:endParaRPr lang="ru-RU" sz="3200" dirty="0"/>
          </a:p>
        </p:txBody>
      </p:sp>
      <p:sp>
        <p:nvSpPr>
          <p:cNvPr id="18" name="Овал 17"/>
          <p:cNvSpPr/>
          <p:nvPr/>
        </p:nvSpPr>
        <p:spPr>
          <a:xfrm>
            <a:off x="214282" y="64291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1</a:t>
            </a:r>
            <a:endParaRPr lang="ru-RU" sz="3200" dirty="0"/>
          </a:p>
        </p:txBody>
      </p:sp>
      <p:sp>
        <p:nvSpPr>
          <p:cNvPr id="19" name="Овал 18"/>
          <p:cNvSpPr/>
          <p:nvPr/>
        </p:nvSpPr>
        <p:spPr>
          <a:xfrm>
            <a:off x="214282" y="264318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2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600" decel="100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6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4" grpId="0" animBg="1"/>
      <p:bldP spid="16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991600" y="0"/>
            <a:ext cx="152400" cy="857232"/>
          </a:xfrm>
        </p:spPr>
        <p:txBody>
          <a:bodyPr>
            <a:normAutofit fontScale="90000"/>
          </a:bodyPr>
          <a:lstStyle/>
          <a:p>
            <a:r>
              <a:rPr lang="uk-UA" dirty="0" err="1" smtClean="0"/>
              <a:t>прис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1.Позначити рядок, у якому підмет виражений дієприкметником у значенні іменника:</a:t>
            </a:r>
          </a:p>
          <a:p>
            <a:pPr>
              <a:buNone/>
            </a:pPr>
            <a:r>
              <a:rPr lang="uk-UA" dirty="0" smtClean="0"/>
              <a:t>А. Високо в </a:t>
            </a:r>
            <a:r>
              <a:rPr lang="uk-UA" dirty="0" err="1" smtClean="0"/>
              <a:t>захмар</a:t>
            </a:r>
            <a:r>
              <a:rPr lang="en-US" dirty="0" smtClean="0"/>
              <a:t>’</a:t>
            </a:r>
            <a:r>
              <a:rPr lang="uk-UA" dirty="0" smtClean="0"/>
              <a:t>я навколо нас здіймалися гостроверхі ялини, </a:t>
            </a:r>
            <a:r>
              <a:rPr lang="uk-UA" dirty="0" err="1" smtClean="0"/>
              <a:t>срібнокорі</a:t>
            </a:r>
            <a:r>
              <a:rPr lang="uk-UA" dirty="0" smtClean="0"/>
              <a:t> осики, похмурі дуби (Б.Харчук).</a:t>
            </a:r>
          </a:p>
          <a:p>
            <a:pPr>
              <a:buNone/>
            </a:pPr>
            <a:r>
              <a:rPr lang="uk-UA" dirty="0" smtClean="0"/>
              <a:t>Б. Несторова розгубленість тривала лише мить (Р.Іванчук).</a:t>
            </a:r>
          </a:p>
          <a:p>
            <a:pPr>
              <a:buNone/>
            </a:pPr>
            <a:r>
              <a:rPr lang="uk-UA" dirty="0" smtClean="0"/>
              <a:t>В. Слово мовлене часто викликає супротив (П.Загребельний).</a:t>
            </a:r>
          </a:p>
          <a:p>
            <a:pPr>
              <a:buNone/>
            </a:pPr>
            <a:r>
              <a:rPr lang="uk-UA" dirty="0" smtClean="0"/>
              <a:t>Г. Тоді сталося несподіване для хлопчика, для Степана і для самого Шептала (В.Дрозд).</a:t>
            </a:r>
            <a:endParaRPr lang="ru-RU" dirty="0" smtClean="0"/>
          </a:p>
        </p:txBody>
      </p:sp>
      <p:sp>
        <p:nvSpPr>
          <p:cNvPr id="7" name="Овал 6"/>
          <p:cNvSpPr/>
          <p:nvPr/>
        </p:nvSpPr>
        <p:spPr>
          <a:xfrm>
            <a:off x="0" y="5072074"/>
            <a:ext cx="42859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Г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 flipH="1">
            <a:off x="8991600" y="0"/>
            <a:ext cx="152400" cy="500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2.Знайти рядок, у якому речення має складений дієслівний присудок:</a:t>
            </a:r>
          </a:p>
          <a:p>
            <a:pPr>
              <a:buNone/>
            </a:pPr>
            <a:r>
              <a:rPr lang="uk-UA" dirty="0" smtClean="0"/>
              <a:t>А.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того часу та сосна не давала </a:t>
            </a:r>
            <a:r>
              <a:rPr lang="ru-RU" dirty="0" err="1" smtClean="0"/>
              <a:t>мені</a:t>
            </a:r>
            <a:r>
              <a:rPr lang="ru-RU" dirty="0" smtClean="0"/>
              <a:t> </a:t>
            </a:r>
            <a:r>
              <a:rPr lang="ru-RU" dirty="0" err="1" smtClean="0"/>
              <a:t>спокою</a:t>
            </a:r>
            <a:r>
              <a:rPr lang="ru-RU" dirty="0" smtClean="0"/>
              <a:t> (</a:t>
            </a:r>
            <a:r>
              <a:rPr lang="ru-RU" dirty="0" err="1" smtClean="0"/>
              <a:t>Ю.Збанацький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uk-UA" dirty="0" smtClean="0"/>
              <a:t>Б. На довгих </a:t>
            </a:r>
            <a:r>
              <a:rPr lang="uk-UA" dirty="0" err="1" smtClean="0"/>
              <a:t>ніжках-галузинках</a:t>
            </a:r>
            <a:r>
              <a:rPr lang="uk-UA" dirty="0" smtClean="0"/>
              <a:t> ішов назустріч великий птах (</a:t>
            </a:r>
            <a:r>
              <a:rPr lang="uk-UA" dirty="0" err="1" smtClean="0"/>
              <a:t>Є.гуцало</a:t>
            </a:r>
            <a:r>
              <a:rPr lang="uk-UA" dirty="0" smtClean="0"/>
              <a:t>).</a:t>
            </a:r>
          </a:p>
          <a:p>
            <a:pPr>
              <a:buNone/>
            </a:pPr>
            <a:r>
              <a:rPr lang="uk-UA" dirty="0" smtClean="0"/>
              <a:t>В. За власною ініціативою я ніколи не зважився б вилізти на вершину тієї сосни (Ю.Збанацький).</a:t>
            </a:r>
          </a:p>
          <a:p>
            <a:pPr>
              <a:buNone/>
            </a:pPr>
            <a:r>
              <a:rPr lang="uk-UA" dirty="0" smtClean="0"/>
              <a:t>Г. Мова моїх земляків наповнювала мене невідомою раніше радістю й силою (Ю.Мушкетик).</a:t>
            </a:r>
          </a:p>
        </p:txBody>
      </p:sp>
      <p:sp>
        <p:nvSpPr>
          <p:cNvPr id="10" name="Овал 9"/>
          <p:cNvSpPr/>
          <p:nvPr/>
        </p:nvSpPr>
        <p:spPr>
          <a:xfrm>
            <a:off x="0" y="3714752"/>
            <a:ext cx="50003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В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 flipH="1">
            <a:off x="8915400" y="6572272"/>
            <a:ext cx="228600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2"/>
          </p:nvPr>
        </p:nvSpPr>
        <p:spPr>
          <a:xfrm>
            <a:off x="214282" y="357166"/>
            <a:ext cx="8786874" cy="6357982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3. Указати рядок, де зазначено речення зі складеним іменним присудком:</a:t>
            </a:r>
          </a:p>
          <a:p>
            <a:r>
              <a:rPr lang="uk-UA" sz="3200" dirty="0" smtClean="0"/>
              <a:t>А. На початку благодатного літа річки стають тихі й прозорі (Б.Харчук).</a:t>
            </a:r>
          </a:p>
          <a:p>
            <a:pPr>
              <a:lnSpc>
                <a:spcPct val="150000"/>
              </a:lnSpc>
            </a:pPr>
            <a:r>
              <a:rPr lang="uk-UA" sz="3200" dirty="0" smtClean="0"/>
              <a:t>Б. Радісно затремтіло серце (О.</a:t>
            </a:r>
            <a:r>
              <a:rPr lang="uk-UA" sz="3200" dirty="0" err="1" smtClean="0"/>
              <a:t>Кониський</a:t>
            </a:r>
            <a:r>
              <a:rPr lang="uk-UA" sz="3200" dirty="0" smtClean="0"/>
              <a:t>).</a:t>
            </a:r>
          </a:p>
          <a:p>
            <a:r>
              <a:rPr lang="uk-UA" sz="3200" dirty="0" smtClean="0"/>
              <a:t>В. Голос Михайла Драгоманова не стихає</a:t>
            </a:r>
          </a:p>
          <a:p>
            <a:r>
              <a:rPr lang="uk-UA" sz="3200" dirty="0" smtClean="0"/>
              <a:t>над Україною і світом (П.Федченко).</a:t>
            </a:r>
          </a:p>
          <a:p>
            <a:pPr>
              <a:lnSpc>
                <a:spcPct val="150000"/>
              </a:lnSpc>
            </a:pPr>
            <a:r>
              <a:rPr lang="uk-UA" sz="3200" dirty="0" smtClean="0"/>
              <a:t>Г. Усе повинне підкорятися зусиллям            розуму (П.Загребельний).</a:t>
            </a:r>
          </a:p>
          <a:p>
            <a:r>
              <a:rPr lang="uk-UA" sz="3200" dirty="0" smtClean="0"/>
              <a:t> </a:t>
            </a:r>
            <a:endParaRPr lang="ru-RU" sz="3200" dirty="0"/>
          </a:p>
        </p:txBody>
      </p:sp>
      <p:pic>
        <p:nvPicPr>
          <p:cNvPr id="9" name="Содержимое 8" descr="Рисунок8.wm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86578" y="3929066"/>
            <a:ext cx="2214578" cy="2286016"/>
          </a:xfrm>
        </p:spPr>
      </p:pic>
      <p:sp>
        <p:nvSpPr>
          <p:cNvPr id="15" name="Овал 14"/>
          <p:cNvSpPr/>
          <p:nvPr/>
        </p:nvSpPr>
        <p:spPr>
          <a:xfrm>
            <a:off x="214282" y="150017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А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 flipH="1">
            <a:off x="8915400" y="6500834"/>
            <a:ext cx="228600" cy="3571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214282" y="285728"/>
            <a:ext cx="8786874" cy="6357982"/>
          </a:xfrm>
        </p:spPr>
        <p:txBody>
          <a:bodyPr>
            <a:normAutofit fontScale="32500" lnSpcReduction="20000"/>
          </a:bodyPr>
          <a:lstStyle/>
          <a:p>
            <a:r>
              <a:rPr lang="uk-UA" sz="9800" b="1" dirty="0" smtClean="0"/>
              <a:t>4.Визначити речення, у яких між підметом і присудком тире не вживається:</a:t>
            </a:r>
          </a:p>
          <a:p>
            <a:endParaRPr lang="uk-UA" sz="2800" dirty="0" smtClean="0"/>
          </a:p>
          <a:p>
            <a:r>
              <a:rPr lang="uk-UA" sz="9800" dirty="0" smtClean="0"/>
              <a:t>А. Добрий сусід найближча родина (В.Скуратівський).</a:t>
            </a:r>
          </a:p>
          <a:p>
            <a:pPr>
              <a:lnSpc>
                <a:spcPct val="120000"/>
              </a:lnSpc>
            </a:pPr>
            <a:r>
              <a:rPr lang="uk-UA" sz="9800" dirty="0" smtClean="0"/>
              <a:t>Б. Ця зустріч на вулиці наче усміх таємниці (Є.Гуцало).</a:t>
            </a:r>
          </a:p>
          <a:p>
            <a:pPr>
              <a:lnSpc>
                <a:spcPct val="200000"/>
              </a:lnSpc>
            </a:pPr>
            <a:r>
              <a:rPr lang="uk-UA" sz="9800" dirty="0" smtClean="0"/>
              <a:t>В. Миронів батько чоловік уже в літах (І.Франко).</a:t>
            </a:r>
          </a:p>
          <a:p>
            <a:pPr>
              <a:lnSpc>
                <a:spcPct val="200000"/>
              </a:lnSpc>
            </a:pPr>
            <a:r>
              <a:rPr lang="uk-UA" sz="9800" dirty="0" smtClean="0"/>
              <a:t>Г. Малий Мирон дивна дитина (І.Франко).</a:t>
            </a:r>
          </a:p>
          <a:p>
            <a:pPr>
              <a:lnSpc>
                <a:spcPct val="200000"/>
              </a:lnSpc>
            </a:pPr>
            <a:r>
              <a:rPr lang="uk-UA" sz="9800" dirty="0" smtClean="0"/>
              <a:t>Д.</a:t>
            </a:r>
            <a:r>
              <a:rPr lang="uk-UA" sz="8000" dirty="0" smtClean="0"/>
              <a:t> </a:t>
            </a:r>
            <a:r>
              <a:rPr lang="uk-UA" sz="9800" dirty="0" smtClean="0"/>
              <a:t>Совість не смертельна (Б.Харчук). </a:t>
            </a:r>
            <a:endParaRPr lang="uk-UA" sz="8000" dirty="0" smtClean="0"/>
          </a:p>
          <a:p>
            <a:pPr>
              <a:lnSpc>
                <a:spcPct val="150000"/>
              </a:lnSpc>
            </a:pPr>
            <a:endParaRPr lang="ru-RU" sz="2800" dirty="0"/>
          </a:p>
        </p:txBody>
      </p:sp>
      <p:pic>
        <p:nvPicPr>
          <p:cNvPr id="7" name="Содержимое 6" descr="Рисунок10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929454" y="4929150"/>
            <a:ext cx="2000232" cy="1928850"/>
          </a:xfrm>
        </p:spPr>
      </p:pic>
      <p:sp>
        <p:nvSpPr>
          <p:cNvPr id="10" name="Овал 9"/>
          <p:cNvSpPr/>
          <p:nvPr/>
        </p:nvSpPr>
        <p:spPr>
          <a:xfrm>
            <a:off x="214282" y="2285992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Б</a:t>
            </a:r>
            <a:endParaRPr lang="ru-RU" sz="2800" dirty="0"/>
          </a:p>
        </p:txBody>
      </p:sp>
      <p:sp>
        <p:nvSpPr>
          <p:cNvPr id="11" name="Овал 10"/>
          <p:cNvSpPr/>
          <p:nvPr/>
        </p:nvSpPr>
        <p:spPr>
          <a:xfrm>
            <a:off x="214282" y="5572140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Д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45708" cy="857256"/>
          </a:xfrm>
        </p:spPr>
        <p:txBody>
          <a:bodyPr>
            <a:normAutofit fontScale="90000"/>
          </a:bodyPr>
          <a:lstStyle/>
          <a:p>
            <a:r>
              <a:rPr lang="uk-UA" sz="3200" b="1" dirty="0" smtClean="0"/>
              <a:t>5.Установити відповідність між реченнями і способами вираження в них підметів:</a:t>
            </a:r>
            <a:endParaRPr lang="ru-RU" sz="3200" b="1" dirty="0"/>
          </a:p>
        </p:txBody>
      </p:sp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>
          <a:xfrm>
            <a:off x="142844" y="1214422"/>
            <a:ext cx="5429288" cy="56435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А. Гірським </a:t>
            </a:r>
            <a:r>
              <a:rPr lang="uk-UA" dirty="0" err="1" smtClean="0"/>
              <a:t>грудкастим</a:t>
            </a:r>
            <a:r>
              <a:rPr lang="uk-UA" dirty="0" smtClean="0"/>
              <a:t> путівцем тягнуться троє.</a:t>
            </a:r>
          </a:p>
          <a:p>
            <a:pPr>
              <a:buNone/>
            </a:pPr>
            <a:r>
              <a:rPr lang="uk-UA" dirty="0" smtClean="0"/>
              <a:t>Б. Відтак розпочиналося оте велике дійство.</a:t>
            </a:r>
          </a:p>
          <a:p>
            <a:pPr>
              <a:buNone/>
            </a:pPr>
            <a:r>
              <a:rPr lang="uk-UA" dirty="0" smtClean="0"/>
              <a:t>В. Промайнуло чимало літ.</a:t>
            </a:r>
          </a:p>
          <a:p>
            <a:pPr>
              <a:buNone/>
            </a:pPr>
            <a:r>
              <a:rPr lang="uk-UA" dirty="0" smtClean="0"/>
              <a:t>Г. Перехожі здивовано озиралися на мене, знизували плечима.</a:t>
            </a:r>
          </a:p>
          <a:p>
            <a:pPr>
              <a:buNone/>
            </a:pPr>
            <a:r>
              <a:rPr lang="uk-UA" dirty="0" smtClean="0"/>
              <a:t>Д. Пишучи листа, кожен має дбати про додержання ряду мовних та етичних норм.</a:t>
            </a:r>
          </a:p>
          <a:p>
            <a:pPr>
              <a:buNone/>
            </a:pPr>
            <a:r>
              <a:rPr lang="uk-UA" dirty="0" smtClean="0"/>
              <a:t>Е.Новий рік завжди був бажаним святом у кожній родині.</a:t>
            </a:r>
            <a:endParaRPr lang="ru-RU" dirty="0"/>
          </a:p>
        </p:txBody>
      </p:sp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5715008" y="1071546"/>
            <a:ext cx="3276592" cy="57864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1. Іменник.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2. Займенник.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3. Числівник.</a:t>
            </a:r>
          </a:p>
          <a:p>
            <a:pPr>
              <a:buNone/>
            </a:pPr>
            <a:r>
              <a:rPr lang="uk-UA" dirty="0" smtClean="0"/>
              <a:t>4. Числівник + іменник.</a:t>
            </a:r>
          </a:p>
          <a:p>
            <a:pPr>
              <a:buNone/>
            </a:pPr>
            <a:r>
              <a:rPr lang="uk-UA" dirty="0" smtClean="0"/>
              <a:t>5. Власна назва.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6. Дієприкметник у значенні іменника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2643186" y="3929054"/>
            <a:ext cx="5857892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1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flipH="1">
            <a:off x="8915400" y="6572272"/>
            <a:ext cx="228600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214282" y="357166"/>
            <a:ext cx="8501122" cy="6500834"/>
          </a:xfrm>
        </p:spPr>
        <p:txBody>
          <a:bodyPr>
            <a:normAutofit fontScale="25000" lnSpcReduction="20000"/>
          </a:bodyPr>
          <a:lstStyle/>
          <a:p>
            <a:r>
              <a:rPr lang="uk-UA" sz="16000" b="1" dirty="0" smtClean="0"/>
              <a:t>Правильні відповіді:</a:t>
            </a:r>
          </a:p>
          <a:p>
            <a:pPr>
              <a:lnSpc>
                <a:spcPct val="170000"/>
              </a:lnSpc>
            </a:pPr>
            <a:r>
              <a:rPr lang="uk-UA" sz="4400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uk-UA" sz="8600" dirty="0" smtClean="0"/>
              <a:t>    </a:t>
            </a:r>
            <a:r>
              <a:rPr lang="uk-UA" sz="12800" b="1" dirty="0" smtClean="0"/>
              <a:t>1. Б</a:t>
            </a:r>
          </a:p>
          <a:p>
            <a:pPr>
              <a:lnSpc>
                <a:spcPct val="170000"/>
              </a:lnSpc>
            </a:pPr>
            <a:r>
              <a:rPr lang="uk-UA" sz="12800" b="1" dirty="0" smtClean="0"/>
              <a:t>   2. Д</a:t>
            </a:r>
          </a:p>
          <a:p>
            <a:pPr>
              <a:lnSpc>
                <a:spcPct val="170000"/>
              </a:lnSpc>
            </a:pPr>
            <a:r>
              <a:rPr lang="uk-UA" sz="12800" b="1" dirty="0" smtClean="0"/>
              <a:t>   3. А</a:t>
            </a:r>
          </a:p>
          <a:p>
            <a:pPr>
              <a:lnSpc>
                <a:spcPct val="170000"/>
              </a:lnSpc>
            </a:pPr>
            <a:r>
              <a:rPr lang="uk-UA" sz="12800" b="1" dirty="0" smtClean="0"/>
              <a:t>   4. В</a:t>
            </a:r>
          </a:p>
          <a:p>
            <a:pPr>
              <a:lnSpc>
                <a:spcPct val="170000"/>
              </a:lnSpc>
            </a:pPr>
            <a:r>
              <a:rPr lang="uk-UA" sz="12800" b="1" dirty="0" smtClean="0"/>
              <a:t>   5. Е</a:t>
            </a:r>
          </a:p>
          <a:p>
            <a:pPr>
              <a:lnSpc>
                <a:spcPct val="170000"/>
              </a:lnSpc>
            </a:pPr>
            <a:r>
              <a:rPr lang="uk-UA" sz="12800" b="1" dirty="0" smtClean="0"/>
              <a:t>   6. Г</a:t>
            </a:r>
          </a:p>
          <a:p>
            <a:r>
              <a:rPr lang="uk-UA" sz="8600" b="1" dirty="0" smtClean="0"/>
              <a:t> </a:t>
            </a:r>
            <a:endParaRPr lang="uk-UA" sz="4400" b="1" dirty="0" smtClean="0"/>
          </a:p>
          <a:p>
            <a:r>
              <a:rPr lang="uk-UA" sz="4000" b="1" dirty="0" smtClean="0"/>
              <a:t> </a:t>
            </a:r>
            <a:endParaRPr lang="ru-RU" sz="4000" b="1" dirty="0" smtClean="0"/>
          </a:p>
          <a:p>
            <a:r>
              <a:rPr lang="uk-UA" sz="3600" b="1" dirty="0" smtClean="0"/>
              <a:t> </a:t>
            </a:r>
          </a:p>
        </p:txBody>
      </p:sp>
      <p:pic>
        <p:nvPicPr>
          <p:cNvPr id="12" name="Содержимое 11" descr="Рисунок2.wm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29124" y="1428736"/>
            <a:ext cx="3900490" cy="37862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74270" cy="100013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6</a:t>
            </a:r>
            <a:r>
              <a:rPr lang="uk-UA" b="1" dirty="0" smtClean="0"/>
              <a:t>. </a:t>
            </a:r>
            <a:r>
              <a:rPr lang="uk-UA" b="1" dirty="0" err="1" smtClean="0"/>
              <a:t>Увідповіднити</a:t>
            </a:r>
            <a:r>
              <a:rPr lang="uk-UA" b="1" dirty="0" smtClean="0"/>
              <a:t> речення з видами присудків, ужитих у них.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1428736"/>
            <a:ext cx="5143536" cy="51435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А. Козаки не змогли загородити дорогу ординцям.</a:t>
            </a:r>
          </a:p>
          <a:p>
            <a:pPr>
              <a:buNone/>
            </a:pPr>
            <a:r>
              <a:rPr lang="uk-UA" dirty="0" smtClean="0"/>
              <a:t>Б. </a:t>
            </a:r>
            <a:r>
              <a:rPr lang="uk-UA" dirty="0" smtClean="0"/>
              <a:t>Людина стає людиною тільки серед  людей</a:t>
            </a:r>
            <a:r>
              <a:rPr lang="uk-UA" dirty="0" smtClean="0"/>
              <a:t>.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В. Пісня ледве мріє в мороці ночі.</a:t>
            </a:r>
          </a:p>
          <a:p>
            <a:pPr>
              <a:buNone/>
            </a:pPr>
            <a:r>
              <a:rPr lang="uk-UA" dirty="0" smtClean="0"/>
              <a:t>Г. Драгоманов прагнув згуртувати прогресивні сили Європи та України.</a:t>
            </a:r>
          </a:p>
          <a:p>
            <a:pPr>
              <a:buNone/>
            </a:pPr>
            <a:r>
              <a:rPr lang="uk-UA" dirty="0" smtClean="0"/>
              <a:t>Д. Під ноги білому коневі стелилася висока трава.</a:t>
            </a:r>
          </a:p>
          <a:p>
            <a:pPr>
              <a:buNone/>
            </a:pPr>
            <a:r>
              <a:rPr lang="uk-UA" dirty="0" smtClean="0"/>
              <a:t>Е. Найкращою оздобою голови дівчини є вінок.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500694" y="1428736"/>
            <a:ext cx="3490906" cy="514353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uk-UA" dirty="0" smtClean="0"/>
              <a:t>Простий присудок.</a:t>
            </a:r>
          </a:p>
          <a:p>
            <a:pPr marL="514350" indent="-514350">
              <a:buAutoNum type="arabicPeriod"/>
            </a:pPr>
            <a:endParaRPr lang="uk-UA" dirty="0" smtClean="0"/>
          </a:p>
          <a:p>
            <a:pPr marL="514350" indent="-514350">
              <a:buAutoNum type="arabicPeriod"/>
            </a:pPr>
            <a:r>
              <a:rPr lang="uk-UA" dirty="0" smtClean="0"/>
              <a:t>Складений дієслівний присудок.</a:t>
            </a:r>
          </a:p>
          <a:p>
            <a:pPr marL="514350" indent="-514350">
              <a:buAutoNum type="arabicPeriod"/>
            </a:pPr>
            <a:endParaRPr lang="uk-UA" dirty="0" smtClean="0"/>
          </a:p>
          <a:p>
            <a:pPr marL="514350" indent="-514350">
              <a:buAutoNum type="arabicPeriod"/>
            </a:pPr>
            <a:r>
              <a:rPr lang="uk-UA" dirty="0" smtClean="0"/>
              <a:t>Складений іменний присудок.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2463797" y="3964773"/>
            <a:ext cx="5787248" cy="79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flipH="1">
            <a:off x="8929718" y="0"/>
            <a:ext cx="214282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428604"/>
            <a:ext cx="8401080" cy="5857916"/>
          </a:xfrm>
        </p:spPr>
        <p:txBody>
          <a:bodyPr>
            <a:normAutofit lnSpcReduction="10000"/>
          </a:bodyPr>
          <a:lstStyle/>
          <a:p>
            <a:r>
              <a:rPr lang="uk-UA" sz="4800" b="1" dirty="0" smtClean="0"/>
              <a:t>Правильні відповіді:</a:t>
            </a:r>
          </a:p>
          <a:p>
            <a:endParaRPr lang="uk-UA" sz="3600" b="1" dirty="0" smtClean="0"/>
          </a:p>
          <a:p>
            <a:r>
              <a:rPr lang="uk-UA" sz="3600" b="1" dirty="0" smtClean="0"/>
              <a:t>    </a:t>
            </a:r>
            <a:r>
              <a:rPr lang="uk-UA" sz="4000" b="1" dirty="0" smtClean="0"/>
              <a:t>1. </a:t>
            </a:r>
            <a:r>
              <a:rPr lang="uk-UA" sz="4000" b="1" dirty="0" smtClean="0"/>
              <a:t>Д,В</a:t>
            </a:r>
            <a:endParaRPr lang="uk-UA" sz="4000" b="1" dirty="0" smtClean="0"/>
          </a:p>
          <a:p>
            <a:r>
              <a:rPr lang="uk-UA" sz="4000" b="1" dirty="0" smtClean="0"/>
              <a:t>  </a:t>
            </a:r>
          </a:p>
          <a:p>
            <a:r>
              <a:rPr lang="uk-UA" sz="4000" b="1" dirty="0" smtClean="0"/>
              <a:t>    2. </a:t>
            </a:r>
            <a:r>
              <a:rPr lang="uk-UA" sz="4000" b="1" dirty="0" smtClean="0"/>
              <a:t>Г,А</a:t>
            </a:r>
          </a:p>
          <a:p>
            <a:endParaRPr lang="uk-UA" sz="4000" b="1" dirty="0" smtClean="0"/>
          </a:p>
          <a:p>
            <a:endParaRPr lang="uk-UA" sz="4000" b="1" dirty="0" smtClean="0"/>
          </a:p>
          <a:p>
            <a:r>
              <a:rPr lang="uk-UA" sz="4000" b="1" dirty="0" smtClean="0"/>
              <a:t>    3. </a:t>
            </a:r>
            <a:r>
              <a:rPr lang="uk-UA" sz="4000" b="1" dirty="0" smtClean="0"/>
              <a:t>Б,В</a:t>
            </a:r>
            <a:endParaRPr lang="ru-RU" sz="4000" b="1" dirty="0"/>
          </a:p>
        </p:txBody>
      </p:sp>
      <p:pic>
        <p:nvPicPr>
          <p:cNvPr id="10" name="Содержимое 9" descr="Рисунок4.wm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72132" y="1000109"/>
            <a:ext cx="3057530" cy="47149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572560" cy="48577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  <a:p>
            <a:pPr>
              <a:buNone/>
            </a:pPr>
            <a:r>
              <a:rPr lang="uk-UA" dirty="0" smtClean="0"/>
              <a:t>                                              </a:t>
            </a:r>
          </a:p>
          <a:p>
            <a:pPr>
              <a:buNone/>
            </a:pPr>
            <a:r>
              <a:rPr lang="uk-UA" dirty="0"/>
              <a:t>в</a:t>
            </a:r>
            <a:r>
              <a:rPr lang="uk-UA" dirty="0" smtClean="0"/>
              <a:t>иражений одним               виражений </a:t>
            </a:r>
            <a:r>
              <a:rPr lang="uk-UA" dirty="0" err="1" smtClean="0"/>
              <a:t>слово-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словом                                  сполученням, </a:t>
            </a:r>
            <a:r>
              <a:rPr lang="uk-UA" dirty="0" err="1" smtClean="0"/>
              <a:t>утво-</a:t>
            </a:r>
            <a:endParaRPr lang="uk-UA" dirty="0" smtClean="0"/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                                          </a:t>
            </a:r>
            <a:r>
              <a:rPr lang="uk-UA" dirty="0" err="1" smtClean="0"/>
              <a:t>реним</a:t>
            </a:r>
            <a:r>
              <a:rPr lang="uk-UA" dirty="0" smtClean="0"/>
              <a:t> із двох або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                                          кількох </a:t>
            </a:r>
            <a:r>
              <a:rPr lang="uk-UA" dirty="0" err="1" smtClean="0"/>
              <a:t>повнознач-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                   них слів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                                          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785918" y="135729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643702" y="135729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428868"/>
            <a:ext cx="164307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простий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2428868"/>
            <a:ext cx="207170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складений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0042"/>
            <a:ext cx="842968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 smtClean="0"/>
              <a:t>Способи вираження підмета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45708" cy="1071570"/>
          </a:xfrm>
        </p:spPr>
        <p:txBody>
          <a:bodyPr>
            <a:normAutofit fontScale="90000"/>
          </a:bodyPr>
          <a:lstStyle/>
          <a:p>
            <a:r>
              <a:rPr lang="uk-UA" sz="2800" dirty="0" smtClean="0"/>
              <a:t>7. З</a:t>
            </a:r>
            <a:r>
              <a:rPr lang="en-US" sz="2800" dirty="0" smtClean="0"/>
              <a:t>’</a:t>
            </a:r>
            <a:r>
              <a:rPr lang="uk-UA" sz="2800" dirty="0" smtClean="0"/>
              <a:t>ясувати відповідність між реченнями і способами вираження іменної частини складених присудків, ужитих у них.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57298"/>
            <a:ext cx="5143536" cy="5500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А. Новорічний вогонь віддавна вважався священним</a:t>
            </a:r>
            <a:r>
              <a:rPr lang="uk-UA" dirty="0" smtClean="0"/>
              <a:t>.</a:t>
            </a:r>
            <a:endParaRPr lang="uk-UA" dirty="0" smtClean="0"/>
          </a:p>
          <a:p>
            <a:pPr>
              <a:buNone/>
            </a:pPr>
            <a:r>
              <a:rPr lang="uk-UA" dirty="0"/>
              <a:t>Б</a:t>
            </a:r>
            <a:r>
              <a:rPr lang="uk-UA" dirty="0" smtClean="0"/>
              <a:t>. </a:t>
            </a:r>
            <a:r>
              <a:rPr lang="uk-UA" dirty="0" smtClean="0"/>
              <a:t>Море було прикрашене мідною бляхою місяця.</a:t>
            </a:r>
          </a:p>
          <a:p>
            <a:pPr>
              <a:buNone/>
            </a:pPr>
            <a:r>
              <a:rPr lang="uk-UA" dirty="0"/>
              <a:t>В</a:t>
            </a:r>
            <a:r>
              <a:rPr lang="uk-UA" dirty="0" smtClean="0"/>
              <a:t>. </a:t>
            </a:r>
            <a:r>
              <a:rPr lang="uk-UA" dirty="0" smtClean="0"/>
              <a:t>З давніх-давен сусідство відзначалося конкретними і сталими традиціями.</a:t>
            </a:r>
          </a:p>
          <a:p>
            <a:pPr>
              <a:buNone/>
            </a:pPr>
            <a:r>
              <a:rPr lang="uk-UA" dirty="0"/>
              <a:t>Г</a:t>
            </a:r>
            <a:r>
              <a:rPr lang="uk-UA" dirty="0" smtClean="0"/>
              <a:t>. </a:t>
            </a:r>
            <a:r>
              <a:rPr lang="uk-UA" dirty="0" smtClean="0"/>
              <a:t>Конвалія має цікаву будову.</a:t>
            </a:r>
          </a:p>
          <a:p>
            <a:pPr>
              <a:buNone/>
            </a:pPr>
            <a:r>
              <a:rPr lang="uk-UA" dirty="0"/>
              <a:t>Д</a:t>
            </a:r>
            <a:r>
              <a:rPr lang="uk-UA" dirty="0" smtClean="0"/>
              <a:t>. </a:t>
            </a:r>
            <a:r>
              <a:rPr lang="uk-UA" dirty="0" smtClean="0"/>
              <a:t>Беззахисність − це залежність.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429256" y="1571612"/>
            <a:ext cx="3562344" cy="528638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uk-UA" dirty="0" smtClean="0"/>
              <a:t>Іменник         (форма </a:t>
            </a:r>
            <a:r>
              <a:rPr lang="uk-UA" dirty="0" err="1" smtClean="0"/>
              <a:t>Н.в</a:t>
            </a:r>
            <a:r>
              <a:rPr lang="uk-UA" dirty="0" smtClean="0"/>
              <a:t>.)</a:t>
            </a:r>
          </a:p>
          <a:p>
            <a:pPr marL="514350" indent="-514350">
              <a:buAutoNum type="arabicPeriod"/>
            </a:pPr>
            <a:r>
              <a:rPr lang="uk-UA" dirty="0" smtClean="0"/>
              <a:t>Іменник              (форма </a:t>
            </a:r>
            <a:r>
              <a:rPr lang="uk-UA" dirty="0" err="1" smtClean="0"/>
              <a:t>Зн.В</a:t>
            </a:r>
            <a:r>
              <a:rPr lang="uk-UA" dirty="0" smtClean="0"/>
              <a:t>.)</a:t>
            </a:r>
          </a:p>
          <a:p>
            <a:pPr marL="514350" indent="-514350">
              <a:buAutoNum type="arabicPeriod"/>
            </a:pPr>
            <a:r>
              <a:rPr lang="uk-UA" dirty="0" smtClean="0"/>
              <a:t>Іменник               (форма </a:t>
            </a:r>
            <a:r>
              <a:rPr lang="uk-UA" dirty="0" err="1" smtClean="0"/>
              <a:t>Ор.в</a:t>
            </a:r>
            <a:r>
              <a:rPr lang="uk-UA" dirty="0" smtClean="0"/>
              <a:t>.)</a:t>
            </a:r>
          </a:p>
          <a:p>
            <a:pPr marL="514350" indent="-514350">
              <a:buAutoNum type="arabicPeriod"/>
            </a:pPr>
            <a:r>
              <a:rPr lang="uk-UA" dirty="0" smtClean="0"/>
              <a:t>Прикметник    (форма </a:t>
            </a:r>
            <a:r>
              <a:rPr lang="uk-UA" dirty="0" err="1" smtClean="0"/>
              <a:t>Ор.в</a:t>
            </a:r>
            <a:r>
              <a:rPr lang="uk-UA" dirty="0" smtClean="0"/>
              <a:t>.)</a:t>
            </a:r>
          </a:p>
          <a:p>
            <a:pPr marL="514350" indent="-514350">
              <a:lnSpc>
                <a:spcPct val="110000"/>
              </a:lnSpc>
              <a:buAutoNum type="arabicPeriod"/>
            </a:pPr>
            <a:r>
              <a:rPr lang="uk-UA" dirty="0" smtClean="0"/>
              <a:t>Дієприкметник     (форма </a:t>
            </a:r>
            <a:r>
              <a:rPr lang="uk-UA" dirty="0" err="1" smtClean="0"/>
              <a:t>Н.в</a:t>
            </a:r>
            <a:r>
              <a:rPr lang="uk-UA" dirty="0" smtClean="0"/>
              <a:t>.)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2392359" y="3964773"/>
            <a:ext cx="5787248" cy="7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>
            <a:off x="8915400" y="6572272"/>
            <a:ext cx="228600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714348" y="428604"/>
            <a:ext cx="8072494" cy="6429396"/>
          </a:xfrm>
        </p:spPr>
        <p:txBody>
          <a:bodyPr>
            <a:normAutofit/>
          </a:bodyPr>
          <a:lstStyle/>
          <a:p>
            <a:r>
              <a:rPr lang="uk-UA" sz="4800" b="1" dirty="0" smtClean="0"/>
              <a:t>Правильні відповіді:</a:t>
            </a:r>
          </a:p>
          <a:p>
            <a:pPr>
              <a:lnSpc>
                <a:spcPct val="150000"/>
              </a:lnSpc>
            </a:pPr>
            <a:r>
              <a:rPr lang="uk-UA" sz="4000" b="1" dirty="0" smtClean="0"/>
              <a:t>   </a:t>
            </a:r>
            <a:r>
              <a:rPr lang="uk-UA" sz="4400" b="1" dirty="0" smtClean="0"/>
              <a:t>1. </a:t>
            </a:r>
            <a:r>
              <a:rPr lang="uk-UA" sz="4400" b="1" dirty="0"/>
              <a:t>Д</a:t>
            </a:r>
            <a:endParaRPr lang="uk-UA" sz="4400" b="1" dirty="0" smtClean="0"/>
          </a:p>
          <a:p>
            <a:r>
              <a:rPr lang="uk-UA" sz="4400" b="1" dirty="0" smtClean="0"/>
              <a:t>   2. Г</a:t>
            </a:r>
          </a:p>
          <a:p>
            <a:r>
              <a:rPr lang="uk-UA" sz="4400" b="1" dirty="0" smtClean="0"/>
              <a:t>   </a:t>
            </a:r>
            <a:r>
              <a:rPr lang="uk-UA" sz="4400" b="1" dirty="0" smtClean="0"/>
              <a:t>3. </a:t>
            </a:r>
            <a:r>
              <a:rPr lang="uk-UA" sz="4400" b="1" dirty="0" smtClean="0"/>
              <a:t>В</a:t>
            </a:r>
            <a:endParaRPr lang="uk-UA" sz="4400" b="1" dirty="0" smtClean="0"/>
          </a:p>
          <a:p>
            <a:r>
              <a:rPr lang="uk-UA" sz="4400" b="1" dirty="0" smtClean="0"/>
              <a:t>   4. </a:t>
            </a:r>
            <a:r>
              <a:rPr lang="uk-UA" sz="4400" b="1" dirty="0" smtClean="0"/>
              <a:t>А</a:t>
            </a:r>
            <a:endParaRPr lang="uk-UA" sz="4400" b="1" dirty="0" smtClean="0"/>
          </a:p>
          <a:p>
            <a:r>
              <a:rPr lang="uk-UA" sz="4400" b="1" dirty="0" smtClean="0"/>
              <a:t>   5. </a:t>
            </a:r>
            <a:r>
              <a:rPr lang="uk-UA" sz="4400" b="1" dirty="0" smtClean="0"/>
              <a:t>Б</a:t>
            </a:r>
            <a:endParaRPr lang="ru-RU" sz="4400" b="1" dirty="0"/>
          </a:p>
        </p:txBody>
      </p:sp>
      <p:pic>
        <p:nvPicPr>
          <p:cNvPr id="18" name="Содержимое 17" descr="Рисунок5.wm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86380" y="1214422"/>
            <a:ext cx="3238506" cy="414340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000108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>8. У якому реченні не дотримано правил уживання тире між підметом і присудком?</a:t>
            </a:r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А. </a:t>
            </a:r>
            <a:r>
              <a:rPr lang="uk-UA" dirty="0" err="1" smtClean="0"/>
              <a:t>Пам</a:t>
            </a:r>
            <a:r>
              <a:rPr lang="en-US" dirty="0" smtClean="0"/>
              <a:t>’</a:t>
            </a:r>
            <a:r>
              <a:rPr lang="uk-UA" dirty="0" err="1" smtClean="0"/>
              <a:t>ятати</a:t>
            </a:r>
            <a:r>
              <a:rPr lang="uk-UA" dirty="0" smtClean="0"/>
              <a:t> </a:t>
            </a:r>
            <a:r>
              <a:rPr lang="uk-UA" dirty="0" err="1" smtClean="0"/>
              <a:t>ім</a:t>
            </a:r>
            <a:r>
              <a:rPr lang="en-US" dirty="0" smtClean="0"/>
              <a:t>’</a:t>
            </a:r>
            <a:r>
              <a:rPr lang="uk-UA" dirty="0" smtClean="0"/>
              <a:t>я виборця </a:t>
            </a:r>
            <a:r>
              <a:rPr lang="uk-UA" dirty="0" smtClean="0"/>
              <a:t> </a:t>
            </a:r>
            <a:r>
              <a:rPr lang="uk-UA" dirty="0" smtClean="0"/>
              <a:t>це мистецтво керування </a:t>
            </a:r>
            <a:r>
              <a:rPr lang="uk-UA" dirty="0" smtClean="0"/>
              <a:t>державою</a:t>
            </a:r>
            <a:r>
              <a:rPr lang="uk-UA" dirty="0"/>
              <a:t> </a:t>
            </a:r>
            <a:r>
              <a:rPr lang="uk-UA" dirty="0" smtClean="0"/>
              <a:t>(</a:t>
            </a:r>
            <a:r>
              <a:rPr lang="uk-UA" dirty="0" err="1" smtClean="0"/>
              <a:t>Д.Кернегі</a:t>
            </a:r>
            <a:r>
              <a:rPr lang="uk-UA" dirty="0" smtClean="0"/>
              <a:t>).</a:t>
            </a:r>
          </a:p>
          <a:p>
            <a:pPr>
              <a:buNone/>
            </a:pPr>
            <a:r>
              <a:rPr lang="uk-UA" dirty="0" smtClean="0"/>
              <a:t>Б. Сучасні сукні − як колючий дріт : захищають територію, але дозволяють її оглянути (Д.</a:t>
            </a:r>
            <a:r>
              <a:rPr lang="uk-UA" dirty="0" err="1" smtClean="0"/>
              <a:t>Кей</a:t>
            </a:r>
            <a:r>
              <a:rPr lang="uk-UA" dirty="0" smtClean="0"/>
              <a:t>).</a:t>
            </a:r>
          </a:p>
          <a:p>
            <a:pPr>
              <a:buNone/>
            </a:pPr>
            <a:r>
              <a:rPr lang="uk-UA" dirty="0" smtClean="0"/>
              <a:t>В. Природа − всьому </a:t>
            </a:r>
            <a:r>
              <a:rPr lang="uk-UA" dirty="0" err="1" smtClean="0"/>
              <a:t>першопочаток</a:t>
            </a:r>
            <a:r>
              <a:rPr lang="uk-UA" dirty="0" smtClean="0"/>
              <a:t> і саморухома пружина (Г.Сковорода).</a:t>
            </a:r>
          </a:p>
          <a:p>
            <a:pPr>
              <a:buNone/>
            </a:pPr>
            <a:r>
              <a:rPr lang="uk-UA" dirty="0" smtClean="0"/>
              <a:t>Г. Мода і світ − то найліпший учитель і найліпша школа зі всіх шкіл (Г.Сковорода).</a:t>
            </a:r>
          </a:p>
          <a:p>
            <a:pPr>
              <a:buNone/>
            </a:pPr>
            <a:r>
              <a:rPr lang="uk-UA" dirty="0" smtClean="0"/>
              <a:t>Д. Бездіяльність − розкіш непростима (О.</a:t>
            </a:r>
            <a:r>
              <a:rPr lang="uk-UA" dirty="0" err="1" smtClean="0"/>
              <a:t>Мигура</a:t>
            </a:r>
            <a:r>
              <a:rPr lang="uk-UA" dirty="0" smtClean="0"/>
              <a:t>).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0" y="1142984"/>
            <a:ext cx="50003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714380"/>
          </a:xfrm>
        </p:spPr>
        <p:txBody>
          <a:bodyPr>
            <a:noAutofit/>
          </a:bodyPr>
          <a:lstStyle/>
          <a:p>
            <a:r>
              <a:rPr lang="uk-UA" sz="2800" b="1" dirty="0" smtClean="0"/>
              <a:t>9. У якому реченні не дотримано правил уживання тире між підметом і присудком?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2800" dirty="0" smtClean="0"/>
              <a:t>А. Рузвельт знав, як і всі лідери знають, що єдина стежка до серця людини обговорювати ті речі, які є для неї найдорожчими (Д.</a:t>
            </a:r>
            <a:r>
              <a:rPr lang="uk-UA" sz="2800" dirty="0" err="1" smtClean="0"/>
              <a:t>Кернегі</a:t>
            </a:r>
            <a:r>
              <a:rPr lang="uk-UA" sz="2800" dirty="0" smtClean="0"/>
              <a:t>).</a:t>
            </a:r>
          </a:p>
          <a:p>
            <a:pPr>
              <a:buNone/>
            </a:pPr>
            <a:r>
              <a:rPr lang="uk-UA" sz="2800" dirty="0" smtClean="0"/>
              <a:t>Б. Слово − могутній перемикач людських станів (В.</a:t>
            </a:r>
            <a:r>
              <a:rPr lang="uk-UA" sz="2800" dirty="0" err="1" smtClean="0"/>
              <a:t>Брюгген</a:t>
            </a:r>
            <a:r>
              <a:rPr lang="uk-UA" sz="2800" dirty="0" smtClean="0"/>
              <a:t>).</a:t>
            </a:r>
          </a:p>
          <a:p>
            <a:pPr>
              <a:buNone/>
            </a:pPr>
            <a:r>
              <a:rPr lang="uk-UA" sz="2800" dirty="0" smtClean="0"/>
              <a:t>В. Ваша посмішка − це посланець вашої доброї волі </a:t>
            </a:r>
            <a:endParaRPr lang="uk-UA" sz="2800" dirty="0" smtClean="0"/>
          </a:p>
          <a:p>
            <a:pPr>
              <a:buNone/>
            </a:pPr>
            <a:r>
              <a:rPr lang="uk-UA" sz="2800" dirty="0" smtClean="0"/>
              <a:t>( </a:t>
            </a:r>
            <a:r>
              <a:rPr lang="uk-UA" sz="2800" dirty="0" err="1" smtClean="0"/>
              <a:t>Д.Кернегі</a:t>
            </a:r>
            <a:r>
              <a:rPr lang="uk-UA" sz="2800" dirty="0" smtClean="0"/>
              <a:t>).</a:t>
            </a:r>
          </a:p>
          <a:p>
            <a:pPr>
              <a:buNone/>
            </a:pPr>
            <a:r>
              <a:rPr lang="uk-UA" sz="2800" dirty="0" smtClean="0"/>
              <a:t>Г. Міняти обставини й умови − така ж потреба, як чергування їжі (В.</a:t>
            </a:r>
            <a:r>
              <a:rPr lang="uk-UA" sz="2800" dirty="0" err="1" smtClean="0"/>
              <a:t>Брюгген</a:t>
            </a:r>
            <a:r>
              <a:rPr lang="uk-UA" sz="2800" dirty="0" smtClean="0"/>
              <a:t>).</a:t>
            </a:r>
          </a:p>
          <a:p>
            <a:pPr>
              <a:buNone/>
            </a:pPr>
            <a:r>
              <a:rPr lang="uk-UA" sz="2800" dirty="0" smtClean="0"/>
              <a:t>Д. Велике мистецтво − грати так тонко, щоб не торкнутися слуху тих, хто сидить у перших рядах, але й щоб гальорка розчула кожне слово (В.</a:t>
            </a:r>
            <a:r>
              <a:rPr lang="uk-UA" sz="2800" dirty="0" err="1" smtClean="0"/>
              <a:t>Брудзинський</a:t>
            </a:r>
            <a:r>
              <a:rPr lang="uk-UA" sz="2800" dirty="0" smtClean="0"/>
              <a:t>).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0" y="928670"/>
            <a:ext cx="42859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8280" y="457200"/>
            <a:ext cx="133320" cy="838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rmAutofit fontScale="250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</a:t>
            </a: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</a:t>
            </a:r>
          </a:p>
          <a:p>
            <a:pPr>
              <a:buNone/>
            </a:pPr>
            <a:r>
              <a:rPr lang="uk-UA" sz="51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</a:t>
            </a:r>
          </a:p>
          <a:p>
            <a:pPr>
              <a:buNone/>
            </a:pPr>
            <a:r>
              <a:rPr lang="uk-UA" sz="51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</a:t>
            </a:r>
          </a:p>
          <a:p>
            <a:pPr>
              <a:buNone/>
            </a:pPr>
            <a:r>
              <a:rPr lang="uk-UA" sz="51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</a:t>
            </a:r>
          </a:p>
          <a:p>
            <a:pPr>
              <a:buNone/>
            </a:pPr>
            <a:r>
              <a:rPr lang="uk-UA" sz="51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</a:t>
            </a: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Дніпро зеленим лукам  рокотав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 ( М.Рильський). </a:t>
            </a:r>
          </a:p>
          <a:p>
            <a:pPr>
              <a:buNone/>
            </a:pPr>
            <a:endParaRPr lang="uk-UA" sz="7200" b="1" cap="all" dirty="0" smtClean="0">
              <a:ln/>
              <a:solidFill>
                <a:schemeClr val="accent2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     Я не бував за дальніми морями</a:t>
            </a: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         (В.Симоненко).</a:t>
            </a:r>
          </a:p>
          <a:p>
            <a:pPr>
              <a:buNone/>
            </a:pPr>
            <a:endParaRPr lang="uk-UA" sz="7200" b="1" cap="all" dirty="0" smtClean="0">
              <a:ln/>
              <a:solidFill>
                <a:schemeClr val="accent2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              Семеро одного не ждуть </a:t>
            </a: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                  (Народна творчість).</a:t>
            </a: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               А </a:t>
            </a:r>
            <a:r>
              <a:rPr lang="uk-UA" sz="7200" b="1" cap="all" dirty="0" err="1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“курли”</a:t>
            </a: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ще досі над </a:t>
            </a: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                            полями лине</a:t>
            </a: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              (Б.Дегтярьов).</a:t>
            </a:r>
          </a:p>
          <a:p>
            <a:pPr>
              <a:buNone/>
            </a:pPr>
            <a:endParaRPr lang="uk-UA" sz="7200" b="1" cap="all" dirty="0" smtClean="0">
              <a:ln/>
              <a:solidFill>
                <a:schemeClr val="accent2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Бути − значить виконувати </a:t>
            </a: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</a:t>
            </a:r>
            <a:r>
              <a:rPr lang="uk-UA" sz="7200" b="1" cap="all" dirty="0" err="1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обов</a:t>
            </a:r>
            <a:r>
              <a:rPr lang="en-US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’</a:t>
            </a:r>
            <a:r>
              <a:rPr lang="uk-UA" sz="7200" b="1" cap="all" dirty="0" err="1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язок</a:t>
            </a: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(Є.Сверстюк).</a:t>
            </a:r>
          </a:p>
          <a:p>
            <a:pPr>
              <a:buNone/>
            </a:pPr>
            <a:r>
              <a:rPr lang="uk-UA" sz="7200" b="1" cap="all" dirty="0" smtClean="0">
                <a:ln/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                       </a:t>
            </a:r>
          </a:p>
          <a:p>
            <a:pPr>
              <a:buNone/>
            </a:pPr>
            <a:endParaRPr lang="uk-UA" sz="51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r>
              <a:rPr lang="uk-UA" sz="51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   </a:t>
            </a:r>
          </a:p>
          <a:p>
            <a:pPr>
              <a:buNone/>
            </a:pPr>
            <a:r>
              <a:rPr lang="uk-UA" sz="51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</a:t>
            </a: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</a:t>
            </a: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</a:t>
            </a: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uk-U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0" y="1142984"/>
            <a:ext cx="785786" cy="485778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/>
              <a:t>п</a:t>
            </a:r>
          </a:p>
          <a:p>
            <a:r>
              <a:rPr lang="uk-UA" sz="2400" dirty="0" smtClean="0"/>
              <a:t>                р</a:t>
            </a:r>
          </a:p>
          <a:p>
            <a:r>
              <a:rPr lang="uk-UA" sz="2400" dirty="0" smtClean="0"/>
              <a:t>               о</a:t>
            </a:r>
          </a:p>
          <a:p>
            <a:r>
              <a:rPr lang="uk-UA" sz="2400" dirty="0" smtClean="0"/>
              <a:t>               с</a:t>
            </a:r>
          </a:p>
          <a:p>
            <a:r>
              <a:rPr lang="uk-UA" sz="2400" dirty="0" smtClean="0"/>
              <a:t>               т</a:t>
            </a:r>
          </a:p>
          <a:p>
            <a:r>
              <a:rPr lang="uk-UA" sz="2400" dirty="0" smtClean="0"/>
              <a:t>               и</a:t>
            </a:r>
          </a:p>
          <a:p>
            <a:r>
              <a:rPr lang="uk-UA" sz="2400" dirty="0" smtClean="0"/>
              <a:t>               й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785786" y="1142984"/>
            <a:ext cx="4572032" cy="5143536"/>
          </a:xfrm>
          <a:prstGeom prst="rightArrow">
            <a:avLst>
              <a:gd name="adj1" fmla="val 7213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uk-UA" dirty="0" smtClean="0"/>
              <a:t>Іменником у формі                                     називного відмінка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Займенником у формі називного відмінка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Іншими частинами мови в значенні іменника(</a:t>
            </a:r>
            <a:r>
              <a:rPr lang="uk-UA" dirty="0" err="1" smtClean="0"/>
              <a:t>прикм</a:t>
            </a:r>
            <a:r>
              <a:rPr lang="uk-UA" dirty="0" smtClean="0"/>
              <a:t>., </a:t>
            </a:r>
            <a:r>
              <a:rPr lang="uk-UA" dirty="0" err="1" smtClean="0"/>
              <a:t>числ</a:t>
            </a:r>
            <a:r>
              <a:rPr lang="uk-UA" dirty="0" smtClean="0"/>
              <a:t>. </a:t>
            </a:r>
            <a:r>
              <a:rPr lang="uk-UA" dirty="0"/>
              <a:t>т</a:t>
            </a:r>
            <a:r>
              <a:rPr lang="uk-UA" dirty="0" smtClean="0"/>
              <a:t>а ін.)</a:t>
            </a:r>
          </a:p>
          <a:p>
            <a:pPr>
              <a:buNone/>
            </a:pPr>
            <a:endParaRPr lang="uk-UA" dirty="0"/>
          </a:p>
          <a:p>
            <a:pPr>
              <a:buNone/>
            </a:pPr>
            <a:r>
              <a:rPr lang="uk-UA" dirty="0" smtClean="0"/>
              <a:t>Неозначеною формою дієслова</a:t>
            </a:r>
          </a:p>
          <a:p>
            <a:pPr>
              <a:buNone/>
            </a:pPr>
            <a:endParaRPr lang="uk-UA" dirty="0" smtClean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929190" y="2071678"/>
            <a:ext cx="78581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143504" y="292893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715008" y="3714752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072198" y="4286256"/>
            <a:ext cx="71438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857752" y="5357826"/>
            <a:ext cx="64294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00"/>
                            </p:stCondLst>
                            <p:childTnLst>
                              <p:par>
                                <p:cTn id="1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 tmFilter="0,0; .5, 1; 1, 1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1000"/>
                            </p:stCondLst>
                            <p:childTnLst>
                              <p:par>
                                <p:cTn id="24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29718" y="428604"/>
            <a:ext cx="61882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  <a:ln w="19050">
            <a:noFill/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dirty="0" smtClean="0"/>
              <a:t>                        </a:t>
            </a:r>
          </a:p>
          <a:p>
            <a:pPr>
              <a:buNone/>
            </a:pPr>
            <a:r>
              <a:rPr lang="uk-UA" dirty="0" smtClean="0"/>
              <a:t>                              </a:t>
            </a:r>
          </a:p>
          <a:p>
            <a:pPr>
              <a:buNone/>
            </a:pPr>
            <a:r>
              <a:rPr lang="uk-UA" dirty="0" smtClean="0"/>
              <a:t>                                                                                                                </a:t>
            </a:r>
          </a:p>
          <a:p>
            <a:pPr>
              <a:buNone/>
            </a:pPr>
            <a:endParaRPr lang="uk-UA" sz="34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uk-UA" sz="34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uk-UA" sz="34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uk-UA" sz="34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</a:t>
            </a:r>
          </a:p>
          <a:p>
            <a:pPr>
              <a:buNone/>
            </a:pPr>
            <a:endParaRPr lang="uk-UA" sz="80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</a:t>
            </a:r>
            <a:r>
              <a:rPr lang="uk-UA" sz="8000" b="1" i="1" dirty="0" smtClean="0">
                <a:solidFill>
                  <a:schemeClr val="accent6"/>
                </a:solidFill>
              </a:rPr>
              <a:t>Зійшло </a:t>
            </a:r>
            <a:r>
              <a:rPr lang="uk-UA" sz="8000" b="1" i="1" dirty="0" err="1" smtClean="0">
                <a:solidFill>
                  <a:schemeClr val="accent6"/>
                </a:solidFill>
              </a:rPr>
              <a:t>Сузір</a:t>
            </a:r>
            <a:r>
              <a:rPr lang="en-US" sz="8000" b="1" i="1" dirty="0" smtClean="0">
                <a:solidFill>
                  <a:schemeClr val="accent6"/>
                </a:solidFill>
              </a:rPr>
              <a:t>’</a:t>
            </a:r>
            <a:r>
              <a:rPr lang="uk-UA" sz="8000" b="1" i="1" dirty="0" smtClean="0">
                <a:solidFill>
                  <a:schemeClr val="accent6"/>
                </a:solidFill>
              </a:rPr>
              <a:t>я Пса (М. </a:t>
            </a:r>
            <a:r>
              <a:rPr lang="uk-UA" sz="8000" b="1" i="1" dirty="0" err="1" smtClean="0">
                <a:solidFill>
                  <a:schemeClr val="accent6"/>
                </a:solidFill>
              </a:rPr>
              <a:t>Доленго</a:t>
            </a:r>
            <a:r>
              <a:rPr lang="uk-UA" sz="8000" b="1" i="1" dirty="0" smtClean="0">
                <a:solidFill>
                  <a:schemeClr val="accent6"/>
                </a:solidFill>
              </a:rPr>
              <a:t>).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Верховна Рада України працює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сесійно (З Конституції України).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 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</a:t>
            </a:r>
            <a:r>
              <a:rPr lang="uk-UA" sz="8000" b="1" i="1" dirty="0" err="1" smtClean="0">
                <a:solidFill>
                  <a:schemeClr val="accent6"/>
                </a:solidFill>
              </a:rPr>
              <a:t>“Лісова</a:t>
            </a:r>
            <a:r>
              <a:rPr lang="uk-UA" sz="8000" b="1" i="1" dirty="0" smtClean="0">
                <a:solidFill>
                  <a:schemeClr val="accent6"/>
                </a:solidFill>
              </a:rPr>
              <a:t> </a:t>
            </a:r>
            <a:r>
              <a:rPr lang="uk-UA" sz="8000" b="1" i="1" dirty="0" err="1" smtClean="0">
                <a:solidFill>
                  <a:schemeClr val="accent6"/>
                </a:solidFill>
              </a:rPr>
              <a:t>пісня”</a:t>
            </a:r>
            <a:r>
              <a:rPr lang="uk-UA" sz="8000" b="1" i="1" dirty="0" smtClean="0">
                <a:solidFill>
                  <a:schemeClr val="accent6"/>
                </a:solidFill>
              </a:rPr>
              <a:t> десятиліттями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        не сходить зі сцени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                  ( З журналу).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Циганка з циганом побились об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заклад (Л.Боровиковський).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Велика зграя  журавлів кружляла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      невисоко (М.Рильський).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І три тополі стали на сторожі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                     (Б.Стельмах).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                       </a:t>
            </a:r>
          </a:p>
          <a:p>
            <a:pPr>
              <a:buNone/>
            </a:pPr>
            <a:endParaRPr lang="uk-UA" sz="8000" b="1" i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І три тополі стали на сторожі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                     (Б.Стельмах). </a:t>
            </a:r>
          </a:p>
          <a:p>
            <a:pPr>
              <a:buNone/>
            </a:pPr>
            <a:r>
              <a:rPr lang="uk-UA" sz="8000" b="1" i="1" dirty="0" smtClean="0">
                <a:solidFill>
                  <a:schemeClr val="accent6"/>
                </a:solidFill>
              </a:rPr>
              <a:t>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b="1" dirty="0" smtClean="0">
                <a:solidFill>
                  <a:schemeClr val="accent6"/>
                </a:solidFill>
              </a:rPr>
              <a:t>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18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                        </a:t>
            </a:r>
          </a:p>
          <a:p>
            <a:pPr algn="r"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 algn="r">
              <a:buNone/>
            </a:pPr>
            <a:r>
              <a:rPr lang="uk-UA" dirty="0" smtClean="0"/>
              <a:t>                                              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1000108"/>
            <a:ext cx="785786" cy="5286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uk-UA" sz="2000" dirty="0" smtClean="0"/>
              <a:t>с</a:t>
            </a:r>
          </a:p>
          <a:p>
            <a:pPr>
              <a:buNone/>
            </a:pPr>
            <a:r>
              <a:rPr lang="uk-UA" sz="2000" dirty="0" smtClean="0"/>
              <a:t>              к                                          </a:t>
            </a:r>
          </a:p>
          <a:p>
            <a:pPr>
              <a:buNone/>
            </a:pPr>
            <a:endParaRPr lang="uk-UA" sz="2000" dirty="0"/>
          </a:p>
          <a:p>
            <a:pPr>
              <a:buNone/>
            </a:pPr>
            <a:r>
              <a:rPr lang="uk-UA" sz="2000" dirty="0" smtClean="0"/>
              <a:t>л</a:t>
            </a:r>
          </a:p>
          <a:p>
            <a:pPr>
              <a:buNone/>
            </a:pPr>
            <a:r>
              <a:rPr lang="uk-UA" sz="2000" dirty="0" smtClean="0"/>
              <a:t>               а</a:t>
            </a:r>
          </a:p>
          <a:p>
            <a:pPr>
              <a:buNone/>
            </a:pPr>
            <a:r>
              <a:rPr lang="uk-UA" sz="2000" dirty="0" smtClean="0"/>
              <a:t>               д</a:t>
            </a:r>
          </a:p>
          <a:p>
            <a:pPr>
              <a:buNone/>
            </a:pPr>
            <a:r>
              <a:rPr lang="uk-UA" sz="2000" dirty="0" smtClean="0"/>
              <a:t>               е</a:t>
            </a:r>
          </a:p>
          <a:p>
            <a:pPr>
              <a:buNone/>
            </a:pPr>
            <a:r>
              <a:rPr lang="uk-UA" sz="2000" dirty="0" smtClean="0"/>
              <a:t>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uk-UA" sz="2000" dirty="0" smtClean="0"/>
              <a:t>н               </a:t>
            </a:r>
          </a:p>
          <a:p>
            <a:pPr>
              <a:buNone/>
            </a:pPr>
            <a:endParaRPr lang="uk-UA" sz="2000" dirty="0"/>
          </a:p>
          <a:p>
            <a:pPr>
              <a:buNone/>
            </a:pPr>
            <a:r>
              <a:rPr lang="uk-UA" sz="2000" dirty="0" smtClean="0"/>
              <a:t>и</a:t>
            </a:r>
          </a:p>
          <a:p>
            <a:pPr>
              <a:buNone/>
            </a:pPr>
            <a:r>
              <a:rPr lang="uk-UA" sz="2000" dirty="0" smtClean="0"/>
              <a:t>                    й                      </a:t>
            </a: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>
          <a:xfrm>
            <a:off x="785786" y="1428736"/>
            <a:ext cx="4714908" cy="4722812"/>
          </a:xfrm>
          <a:prstGeom prst="rightArrow">
            <a:avLst>
              <a:gd name="adj1" fmla="val 78020"/>
              <a:gd name="adj2" fmla="val 438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700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uk-U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uk-UA" sz="200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Times New Roman" pitchFamily="18" charset="0"/>
              </a:rPr>
              <a:t>Складні  географічні та    астрономічні власні</a:t>
            </a:r>
            <a:r>
              <a:rPr kumimoji="0" lang="uk-UA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Times New Roman" pitchFamily="18" charset="0"/>
              </a:rPr>
              <a:t>назви;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Назви установ і посад;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Назви худ. творів, 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пам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’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яток та ін.;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Іменник(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Н.в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)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+іменник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 (</a:t>
            </a:r>
            <a:r>
              <a:rPr lang="uk-UA" sz="2800" dirty="0" err="1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.в) з прийменником </a:t>
            </a:r>
            <a:r>
              <a:rPr kumimoji="0" lang="uk-UA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з;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Іменник(значення сукупності) + іменник(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Р.в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);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Числівник +</a:t>
            </a:r>
            <a:r>
              <a:rPr kumimoji="0" lang="uk-UA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 іменник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lang="uk-UA" sz="2000" baseline="0" dirty="0" smtClean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uk-UA" sz="2000" b="0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00100" y="214311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000100" y="285749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000100" y="364331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000100" y="435769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00" y="507207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5572132" y="2000240"/>
            <a:ext cx="1285884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143504" y="2571744"/>
            <a:ext cx="2643206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715008" y="3500438"/>
            <a:ext cx="142876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429256" y="4429132"/>
            <a:ext cx="2214578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929190" y="6286520"/>
            <a:ext cx="1143008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1000100" y="314324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4786314" y="5357826"/>
            <a:ext cx="1500198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8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38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85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385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385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385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8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38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85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385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385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385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85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385" decel="100000"/>
                                        <p:tgtEl>
                                          <p:spTgt spid="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38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38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70" decel="100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770" decel="100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0" dur="77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2" dur="77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385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385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0" dur="385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2" dur="385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385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385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1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3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770" decel="100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770" decel="100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1" dur="77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3" dur="77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385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3" dur="385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5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7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385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4" dur="385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6" dur="38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8" dur="38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000"/>
                            </p:stCondLst>
                            <p:childTnLst>
                              <p:par>
                                <p:cTn id="20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770" decel="100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4" dur="770" decel="100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6" dur="77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8" dur="77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000"/>
                            </p:stCondLst>
                            <p:childTnLst>
                              <p:par>
                                <p:cTn id="2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385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4" dur="385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6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8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385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5" dur="385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7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9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1000"/>
                            </p:stCondLst>
                            <p:childTnLst>
                              <p:par>
                                <p:cTn id="25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770" decel="100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5" dur="770" decel="100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7" dur="77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9" dur="77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2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2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2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2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2000"/>
                            </p:stCondLst>
                            <p:childTnLst>
                              <p:par>
                                <p:cTn id="27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385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9" dur="385" decel="100000"/>
                                        <p:tgtEl>
                                          <p:spTgt spid="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1" dur="385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3" dur="385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929718" y="571479"/>
            <a:ext cx="6188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Складений підмет може бути виражений і цілим реченням:</a:t>
            </a:r>
          </a:p>
          <a:p>
            <a:pPr>
              <a:buNone/>
            </a:pPr>
            <a:r>
              <a:rPr lang="uk-UA" dirty="0" smtClean="0"/>
              <a:t>    “Б</a:t>
            </a:r>
            <a:r>
              <a:rPr lang="en-US" dirty="0" smtClean="0"/>
              <a:t>’</a:t>
            </a:r>
            <a:r>
              <a:rPr lang="uk-UA" dirty="0" err="1" smtClean="0"/>
              <a:t>ють</a:t>
            </a:r>
            <a:r>
              <a:rPr lang="uk-UA" dirty="0" smtClean="0"/>
              <a:t> </a:t>
            </a:r>
            <a:r>
              <a:rPr lang="uk-UA" dirty="0" err="1" smtClean="0"/>
              <a:t>пороги”</a:t>
            </a:r>
            <a:r>
              <a:rPr lang="uk-UA" dirty="0" smtClean="0"/>
              <a:t> − кантата Миколи Лисенка.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Якщо виражений іменником підмет поширюють займенники </a:t>
            </a:r>
            <a:r>
              <a:rPr lang="uk-UA" i="1" dirty="0" smtClean="0"/>
              <a:t>весь </a:t>
            </a:r>
            <a:r>
              <a:rPr lang="uk-UA" dirty="0" smtClean="0"/>
              <a:t>або </a:t>
            </a:r>
            <a:r>
              <a:rPr lang="uk-UA" i="1" dirty="0" smtClean="0"/>
              <a:t>сам</a:t>
            </a:r>
            <a:r>
              <a:rPr lang="uk-UA" dirty="0" smtClean="0"/>
              <a:t>, він становить із ними один член речення:</a:t>
            </a:r>
          </a:p>
          <a:p>
            <a:pPr>
              <a:buNone/>
            </a:pPr>
            <a:r>
              <a:rPr lang="uk-UA" dirty="0" smtClean="0"/>
              <a:t>      І ось нарешті вся сім</a:t>
            </a:r>
            <a:r>
              <a:rPr lang="en-US" dirty="0" smtClean="0"/>
              <a:t>’</a:t>
            </a:r>
            <a:r>
              <a:rPr lang="uk-UA" dirty="0" smtClean="0"/>
              <a:t>я зібралась.      </a:t>
            </a:r>
          </a:p>
          <a:p>
            <a:pPr>
              <a:buNone/>
            </a:pPr>
            <a:r>
              <a:rPr lang="uk-UA" dirty="0" smtClean="0"/>
              <a:t>                                                 (І.</a:t>
            </a:r>
            <a:r>
              <a:rPr lang="uk-UA" dirty="0" err="1" smtClean="0"/>
              <a:t>Доценко</a:t>
            </a:r>
            <a:r>
              <a:rPr lang="uk-UA" dirty="0" smtClean="0"/>
              <a:t>).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28662" y="2143116"/>
            <a:ext cx="235745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357554" y="4857760"/>
            <a:ext cx="164307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85794"/>
          </a:xfrm>
        </p:spPr>
        <p:txBody>
          <a:bodyPr>
            <a:normAutofit fontScale="90000"/>
          </a:bodyPr>
          <a:lstStyle/>
          <a:p>
            <a:r>
              <a:rPr lang="uk-UA" sz="2800" dirty="0" smtClean="0"/>
              <a:t>Підмет       кількісний числівник + іменник, то      дієслово-присудок ставлять у: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554162"/>
            <a:ext cx="8858280" cy="5518176"/>
          </a:xfrm>
        </p:spPr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sz="2400" dirty="0" smtClean="0"/>
          </a:p>
          <a:p>
            <a:pPr>
              <a:buNone/>
            </a:pPr>
            <a:endParaRPr lang="uk-UA" sz="2700" dirty="0" smtClean="0"/>
          </a:p>
          <a:p>
            <a:pPr>
              <a:buNone/>
            </a:pPr>
            <a:endParaRPr lang="uk-UA" sz="2800" dirty="0" smtClean="0"/>
          </a:p>
          <a:p>
            <a:pPr>
              <a:buNone/>
            </a:pPr>
            <a:r>
              <a:rPr lang="uk-UA" sz="2800" dirty="0" smtClean="0"/>
              <a:t>Якщо </a:t>
            </a:r>
            <a:r>
              <a:rPr lang="uk-UA" sz="2800" dirty="0" smtClean="0">
                <a:solidFill>
                  <a:srgbClr val="333333"/>
                </a:solidFill>
              </a:rPr>
              <a:t>присудок </a:t>
            </a:r>
            <a:r>
              <a:rPr lang="uk-UA" sz="2800" dirty="0" smtClean="0"/>
              <a:t>стоїть перед підметом використовуємо     </a:t>
            </a:r>
          </a:p>
          <a:p>
            <a:pPr>
              <a:buNone/>
            </a:pPr>
            <a:r>
              <a:rPr lang="uk-UA" sz="2800" dirty="0" smtClean="0"/>
              <a:t>       </a:t>
            </a:r>
            <a:r>
              <a:rPr lang="uk-UA" sz="2800" dirty="0" smtClean="0">
                <a:solidFill>
                  <a:srgbClr val="FF0000"/>
                </a:solidFill>
              </a:rPr>
              <a:t>ОДНИНУ</a:t>
            </a:r>
            <a:r>
              <a:rPr lang="uk-UA" sz="2800" dirty="0" smtClean="0"/>
              <a:t>:                    </a:t>
            </a:r>
          </a:p>
          <a:p>
            <a:pPr>
              <a:buNone/>
            </a:pPr>
            <a:r>
              <a:rPr lang="uk-UA" sz="2400" dirty="0" smtClean="0"/>
              <a:t>                                     Минул</a:t>
            </a:r>
            <a:r>
              <a:rPr lang="uk-UA" sz="2400" dirty="0" smtClean="0">
                <a:solidFill>
                  <a:schemeClr val="tx1"/>
                </a:solidFill>
              </a:rPr>
              <a:t>о</a:t>
            </a:r>
            <a:r>
              <a:rPr lang="uk-UA" sz="2400" dirty="0" smtClean="0"/>
              <a:t> десять років.                                     </a:t>
            </a:r>
            <a:endParaRPr lang="ru-RU" sz="28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4294967295"/>
          </p:nvPr>
        </p:nvSpPr>
        <p:spPr>
          <a:xfrm>
            <a:off x="4643438" y="1571625"/>
            <a:ext cx="4500562" cy="5286375"/>
          </a:xfrm>
        </p:spPr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uk-UA" dirty="0" smtClean="0"/>
          </a:p>
        </p:txBody>
      </p:sp>
      <p:sp>
        <p:nvSpPr>
          <p:cNvPr id="7" name="Стрелка вправо 6"/>
          <p:cNvSpPr/>
          <p:nvPr/>
        </p:nvSpPr>
        <p:spPr>
          <a:xfrm>
            <a:off x="1500166" y="142852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928670"/>
            <a:ext cx="314327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Формі однини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1785926"/>
            <a:ext cx="4000528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якщо увагу зосереджено на кількості                      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357562"/>
            <a:ext cx="4000528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</a:t>
            </a:r>
            <a:r>
              <a:rPr lang="en-US" sz="2400" dirty="0" smtClean="0"/>
              <a:t>’</a:t>
            </a:r>
            <a:r>
              <a:rPr lang="uk-UA" sz="2400" dirty="0" smtClean="0"/>
              <a:t>ять весен минуло (Олександр Олесь).</a:t>
            </a:r>
          </a:p>
          <a:p>
            <a:pPr algn="ctr"/>
            <a:r>
              <a:rPr lang="uk-UA" sz="2400" dirty="0" smtClean="0"/>
              <a:t>Сто двадцять тисяч козаків з</a:t>
            </a:r>
            <a:r>
              <a:rPr lang="en-US" sz="2400" dirty="0" smtClean="0"/>
              <a:t>’</a:t>
            </a:r>
            <a:r>
              <a:rPr lang="uk-UA" sz="2400" dirty="0" smtClean="0"/>
              <a:t>явилося на межах України (М.Гоголь).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072066" y="928670"/>
            <a:ext cx="357190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Форм</a:t>
            </a:r>
            <a:r>
              <a:rPr lang="uk-UA" sz="3600" dirty="0" smtClean="0"/>
              <a:t>і</a:t>
            </a:r>
            <a:r>
              <a:rPr lang="ru-RU" sz="3600" dirty="0" smtClean="0"/>
              <a:t> </a:t>
            </a:r>
            <a:r>
              <a:rPr lang="ru-RU" sz="3600" dirty="0" err="1" smtClean="0"/>
              <a:t>множини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785926"/>
            <a:ext cx="407196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якщо увагу зосереджено на дії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86314" y="3357562"/>
            <a:ext cx="4071966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Стоять при дорозі чотири тополі (М.Нагнибіда).</a:t>
            </a:r>
          </a:p>
          <a:p>
            <a:pPr algn="ctr"/>
            <a:r>
              <a:rPr lang="uk-UA" sz="2400" dirty="0" smtClean="0"/>
              <a:t>Тисячі грушок висіли на гіллі (І.Цюпа).</a:t>
            </a:r>
            <a:endParaRPr lang="ru-RU" sz="24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071538" y="3786190"/>
            <a:ext cx="157163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643174" y="3786190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643174" y="3857628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71472" y="4500570"/>
            <a:ext cx="35719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00034" y="4857760"/>
            <a:ext cx="128588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00034" y="4929198"/>
            <a:ext cx="128588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572396" y="3929066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000628" y="4643446"/>
            <a:ext cx="178595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143504" y="3929066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143504" y="4000504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429256" y="4286256"/>
            <a:ext cx="85725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858016" y="4643446"/>
            <a:ext cx="85725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858016" y="4714884"/>
            <a:ext cx="85725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214678" y="6715148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214678" y="6856412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214810" y="6715148"/>
            <a:ext cx="171451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840"/>
                            </p:stCondLst>
                            <p:childTnLst>
                              <p:par>
                                <p:cTn id="10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800" decel="100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840"/>
                            </p:stCondLst>
                            <p:childTnLst>
                              <p:par>
                                <p:cTn id="11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8" grpId="0" animBg="1"/>
      <p:bldP spid="9" grpId="0" animBg="1"/>
      <p:bldP spid="10" grpId="0" animBg="1"/>
      <p:bldP spid="13" grpId="0" animBg="1"/>
      <p:bldP spid="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991600" y="0"/>
            <a:ext cx="152400" cy="2142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r>
              <a:rPr lang="uk-UA" dirty="0" smtClean="0"/>
              <a:t>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  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</a:t>
            </a:r>
            <a:endParaRPr lang="uk-UA" sz="3600" dirty="0" smtClean="0"/>
          </a:p>
          <a:p>
            <a:pPr>
              <a:buNone/>
            </a:pPr>
            <a:r>
              <a:rPr lang="uk-UA" sz="3600" dirty="0" smtClean="0"/>
              <a:t>                                             </a:t>
            </a:r>
          </a:p>
          <a:p>
            <a:pPr>
              <a:buNone/>
            </a:pPr>
            <a:endParaRPr lang="uk-UA" sz="3600" dirty="0" smtClean="0"/>
          </a:p>
          <a:p>
            <a:pPr>
              <a:buNone/>
            </a:pPr>
            <a:endParaRPr lang="uk-UA" sz="3600" dirty="0"/>
          </a:p>
          <a:p>
            <a:pPr>
              <a:buNone/>
            </a:pPr>
            <a:r>
              <a:rPr lang="uk-UA" sz="3600" dirty="0" smtClean="0"/>
              <a:t>                                      </a:t>
            </a:r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2928926" y="1071546"/>
            <a:ext cx="2428892" cy="28575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285728"/>
            <a:ext cx="257176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Присудки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000108"/>
            <a:ext cx="214314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прості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928670"/>
            <a:ext cx="250033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складені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2285992"/>
            <a:ext cx="3357586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Виражені одним дієсловом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1571612"/>
            <a:ext cx="228601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дієслівні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15140" y="1571612"/>
            <a:ext cx="221457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іменні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929058" y="2285992"/>
            <a:ext cx="2643206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Виражені двома дієсловами: </a:t>
            </a:r>
            <a:r>
              <a:rPr lang="uk-UA" sz="2400" dirty="0" smtClean="0">
                <a:solidFill>
                  <a:srgbClr val="FF0000"/>
                </a:solidFill>
              </a:rPr>
              <a:t>дієслово + неозначена форма дієслова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43702" y="2285992"/>
            <a:ext cx="2357454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Виражені двома словами: </a:t>
            </a:r>
            <a:r>
              <a:rPr lang="uk-UA" sz="2400" dirty="0" err="1" smtClean="0">
                <a:solidFill>
                  <a:srgbClr val="FF0000"/>
                </a:solidFill>
              </a:rPr>
              <a:t>дієслово-зв</a:t>
            </a:r>
            <a:r>
              <a:rPr lang="en-US" sz="2400" dirty="0" smtClean="0">
                <a:solidFill>
                  <a:srgbClr val="FF0000"/>
                </a:solidFill>
              </a:rPr>
              <a:t>’</a:t>
            </a:r>
            <a:r>
              <a:rPr lang="uk-UA" sz="2400" dirty="0" err="1" smtClean="0">
                <a:solidFill>
                  <a:srgbClr val="FF0000"/>
                </a:solidFill>
              </a:rPr>
              <a:t>язка</a:t>
            </a:r>
            <a:r>
              <a:rPr lang="uk-UA" sz="2400" dirty="0" smtClean="0">
                <a:solidFill>
                  <a:srgbClr val="FF0000"/>
                </a:solidFill>
              </a:rPr>
              <a:t> + іменна частина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2844" y="4572008"/>
            <a:ext cx="3357586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Життя починається так цікаво.</a:t>
            </a:r>
          </a:p>
          <a:p>
            <a:pPr algn="ctr"/>
            <a:r>
              <a:rPr lang="uk-UA" sz="2400" dirty="0" smtClean="0"/>
              <a:t>                      В. Гнатюк.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29058" y="4500570"/>
            <a:ext cx="2643206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Життя може триматися на надії.</a:t>
            </a:r>
          </a:p>
          <a:p>
            <a:pPr algn="ctr"/>
            <a:r>
              <a:rPr lang="uk-UA" sz="2400" dirty="0" smtClean="0"/>
              <a:t> Народна творчість.</a:t>
            </a:r>
          </a:p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643702" y="4500570"/>
            <a:ext cx="2357454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Життя було осяяне красою.</a:t>
            </a:r>
          </a:p>
          <a:p>
            <a:pPr algn="ctr"/>
            <a:r>
              <a:rPr lang="uk-UA" sz="2400" dirty="0" smtClean="0"/>
              <a:t>Л.Костенко.</a:t>
            </a:r>
            <a:endParaRPr lang="ru-RU" sz="24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214414" y="5286388"/>
            <a:ext cx="1643074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214414" y="5357826"/>
            <a:ext cx="1643074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286380" y="4857760"/>
            <a:ext cx="785818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286380" y="4786322"/>
            <a:ext cx="785818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357686" y="5143512"/>
            <a:ext cx="142876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357686" y="5214950"/>
            <a:ext cx="142876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929586" y="5286388"/>
            <a:ext cx="642942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7929586" y="5357826"/>
            <a:ext cx="642942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786578" y="5643578"/>
            <a:ext cx="1000132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786578" y="5715016"/>
            <a:ext cx="1000132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0"/>
                            </p:stCondLst>
                            <p:childTnLst>
                              <p:par>
                                <p:cTn id="1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991600" y="0"/>
            <a:ext cx="152400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86116" y="2357430"/>
            <a:ext cx="2571768" cy="228601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Простий дієслівний присудок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14678" y="214290"/>
            <a:ext cx="2714644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Дієслово у дійсному, умовному або наказовому способі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6072198" y="1785926"/>
            <a:ext cx="2714644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Неозначена форма дієслова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357158" y="1785926"/>
            <a:ext cx="264320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Складена форма майбутнього часу дієслова</a:t>
            </a:r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>
            <a:off x="5429256" y="4429132"/>
            <a:ext cx="2643206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err="1" smtClean="0"/>
              <a:t>Фразеологіз-ми</a:t>
            </a:r>
            <a:endParaRPr lang="ru-RU" sz="2400" dirty="0"/>
          </a:p>
        </p:txBody>
      </p:sp>
      <p:sp>
        <p:nvSpPr>
          <p:cNvPr id="12" name="Овал 11"/>
          <p:cNvSpPr/>
          <p:nvPr/>
        </p:nvSpPr>
        <p:spPr>
          <a:xfrm>
            <a:off x="1142976" y="4500570"/>
            <a:ext cx="2786082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Вигуково-дієслівні форми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991600" y="0"/>
            <a:ext cx="152400" cy="78579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71802" y="1928802"/>
            <a:ext cx="2857520" cy="271464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</a:rPr>
              <a:t>Складений дієслівний присудок: дієслово +</a:t>
            </a:r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142852"/>
            <a:ext cx="3214710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Допоміжні </a:t>
            </a:r>
            <a:r>
              <a:rPr lang="uk-UA" sz="2000" dirty="0" smtClean="0">
                <a:solidFill>
                  <a:srgbClr val="FF0000"/>
                </a:solidFill>
              </a:rPr>
              <a:t>дієслова</a:t>
            </a:r>
            <a:r>
              <a:rPr lang="uk-UA" sz="2000" dirty="0" smtClean="0"/>
              <a:t>: могти, мусити, пробувати, стати, мати, уміти, закінчити, почати та інші.</a:t>
            </a:r>
            <a:endParaRPr lang="ru-RU" sz="2000" dirty="0"/>
          </a:p>
        </p:txBody>
      </p:sp>
      <p:sp>
        <p:nvSpPr>
          <p:cNvPr id="6" name="Овал 5"/>
          <p:cNvSpPr/>
          <p:nvPr/>
        </p:nvSpPr>
        <p:spPr>
          <a:xfrm>
            <a:off x="5572132" y="4143380"/>
            <a:ext cx="3286148" cy="25003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Допоміжні </a:t>
            </a:r>
            <a:r>
              <a:rPr lang="uk-UA" sz="2000" dirty="0" smtClean="0">
                <a:solidFill>
                  <a:srgbClr val="FF0000"/>
                </a:solidFill>
              </a:rPr>
              <a:t>прикметники</a:t>
            </a:r>
            <a:r>
              <a:rPr lang="uk-UA" sz="2000" dirty="0" smtClean="0"/>
              <a:t>: повинен, готовий, рад, згоден, здатний, ладен та </a:t>
            </a:r>
            <a:r>
              <a:rPr lang="uk-UA" sz="2000" dirty="0" err="1" smtClean="0"/>
              <a:t>інщі</a:t>
            </a:r>
            <a:r>
              <a:rPr lang="uk-UA" sz="2000" dirty="0" smtClean="0"/>
              <a:t>.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285720" y="285728"/>
            <a:ext cx="3071834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Допоміжні </a:t>
            </a:r>
            <a:r>
              <a:rPr lang="uk-UA" sz="2000" dirty="0" smtClean="0">
                <a:solidFill>
                  <a:srgbClr val="FF0000"/>
                </a:solidFill>
              </a:rPr>
              <a:t>сполуки слів</a:t>
            </a:r>
            <a:r>
              <a:rPr lang="uk-UA" sz="2000" dirty="0" smtClean="0"/>
              <a:t>: мати намір, мати змогу (можливість), не в силі (змозі) та інші.</a:t>
            </a:r>
            <a:endParaRPr lang="ru-RU" sz="2000" dirty="0"/>
          </a:p>
        </p:txBody>
      </p:sp>
      <p:sp>
        <p:nvSpPr>
          <p:cNvPr id="8" name="Овал 7"/>
          <p:cNvSpPr/>
          <p:nvPr/>
        </p:nvSpPr>
        <p:spPr>
          <a:xfrm>
            <a:off x="285720" y="4214818"/>
            <a:ext cx="3286148" cy="2428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Допоміжні </a:t>
            </a:r>
            <a:r>
              <a:rPr lang="uk-UA" sz="2000" dirty="0" smtClean="0">
                <a:solidFill>
                  <a:srgbClr val="FF0000"/>
                </a:solidFill>
              </a:rPr>
              <a:t>дієприкметники</a:t>
            </a:r>
            <a:r>
              <a:rPr lang="uk-UA" sz="2000" dirty="0" smtClean="0"/>
              <a:t>: змушений, </a:t>
            </a:r>
            <a:r>
              <a:rPr lang="uk-UA" sz="2000" dirty="0" err="1" smtClean="0"/>
              <a:t>зобов</a:t>
            </a:r>
            <a:r>
              <a:rPr lang="en-US" sz="2000" dirty="0" smtClean="0"/>
              <a:t>’</a:t>
            </a:r>
            <a:r>
              <a:rPr lang="uk-UA" sz="2000" dirty="0" err="1" smtClean="0"/>
              <a:t>язаний</a:t>
            </a:r>
            <a:r>
              <a:rPr lang="uk-UA" sz="2000" dirty="0" smtClean="0"/>
              <a:t> покликаний та інші.</a:t>
            </a:r>
            <a:endParaRPr lang="ru-RU" sz="20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572132" y="2143116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5572132" y="4214818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3"/>
          </p:cNvCxnSpPr>
          <p:nvPr/>
        </p:nvCxnSpPr>
        <p:spPr>
          <a:xfrm rot="5400000">
            <a:off x="3189421" y="4199715"/>
            <a:ext cx="254674" cy="347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1"/>
          </p:cNvCxnSpPr>
          <p:nvPr/>
        </p:nvCxnSpPr>
        <p:spPr>
          <a:xfrm rot="16200000" flipV="1">
            <a:off x="3225140" y="2061216"/>
            <a:ext cx="254674" cy="275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1216</TotalTime>
  <Words>1536</Words>
  <Application>Microsoft Office PowerPoint</Application>
  <PresentationFormat>Экран (4:3)</PresentationFormat>
  <Paragraphs>348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Підмет       кількісний числівник + іменник, то      дієслово-присудок ставлять у:</vt:lpstr>
      <vt:lpstr>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прис</vt:lpstr>
      <vt:lpstr>Презентация PowerPoint</vt:lpstr>
      <vt:lpstr>Презентация PowerPoint</vt:lpstr>
      <vt:lpstr>Презентация PowerPoint</vt:lpstr>
      <vt:lpstr>5.Установити відповідність між реченнями і способами вираження в них підметів:</vt:lpstr>
      <vt:lpstr>Презентация PowerPoint</vt:lpstr>
      <vt:lpstr>6. Увідповіднити речення з видами присудків, ужитих у них.</vt:lpstr>
      <vt:lpstr>Презентация PowerPoint</vt:lpstr>
      <vt:lpstr>7. З’ясувати відповідність між реченнями і способами вираження іменної частини складених присудків, ужитих у них.</vt:lpstr>
      <vt:lpstr>Презентация PowerPoint</vt:lpstr>
      <vt:lpstr>8. У якому реченні не дотримано правил уживання тире між підметом і присудком?</vt:lpstr>
      <vt:lpstr>9. У якому реченні не дотримано правил уживання тире між підметом і присудком?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125</cp:revision>
  <dcterms:created xsi:type="dcterms:W3CDTF">2013-01-12T11:39:22Z</dcterms:created>
  <dcterms:modified xsi:type="dcterms:W3CDTF">2017-10-11T07:25:24Z</dcterms:modified>
</cp:coreProperties>
</file>