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5"/>
  </p:notesMasterIdLst>
  <p:sldIdLst>
    <p:sldId id="256" r:id="rId2"/>
    <p:sldId id="259" r:id="rId3"/>
    <p:sldId id="257" r:id="rId4"/>
    <p:sldId id="262" r:id="rId5"/>
    <p:sldId id="258" r:id="rId6"/>
    <p:sldId id="264" r:id="rId7"/>
    <p:sldId id="261" r:id="rId8"/>
    <p:sldId id="266" r:id="rId9"/>
    <p:sldId id="267" r:id="rId10"/>
    <p:sldId id="268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03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5EDAF2-675B-4F89-8795-618557910A68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D9ADB3-91CC-417B-B2F1-DDB12FA2E082}" type="pres">
      <dgm:prSet presAssocID="{895EDAF2-675B-4F89-8795-618557910A6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C0D037F-20DF-43B8-86E2-C5352628B4B2}" type="presOf" srcId="{895EDAF2-675B-4F89-8795-618557910A68}" destId="{E7D9ADB3-91CC-417B-B2F1-DDB12FA2E082}" srcOrd="0" destOrd="0" presId="urn:microsoft.com/office/officeart/2005/8/layout/p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C56C7-0541-4DDB-AC5C-E9314BC7E08B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7CDC3-3FFE-438F-B492-4EC9AD02D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7CDC3-3FFE-438F-B492-4EC9AD02D37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9E1F22-6703-4A20-8E44-8733E3594349}" type="datetimeFigureOut">
              <a:rPr lang="ru-RU" smtClean="0"/>
              <a:pPr/>
              <a:t>08.08.2013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AF97F8-14B1-48DF-918C-8E38AA857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928670"/>
            <a:ext cx="8229600" cy="3357586"/>
          </a:xfrm>
        </p:spPr>
        <p:txBody>
          <a:bodyPr>
            <a:normAutofit/>
          </a:bodyPr>
          <a:lstStyle/>
          <a:p>
            <a:r>
              <a:rPr lang="uk-UA" sz="7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Однорідні члени речення</a:t>
            </a:r>
            <a:endParaRPr lang="ru-RU" sz="7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8929718" y="6072206"/>
            <a:ext cx="214282" cy="78579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01122" cy="928670"/>
          </a:xfrm>
        </p:spPr>
        <p:txBody>
          <a:bodyPr/>
          <a:lstStyle/>
          <a:p>
            <a:r>
              <a:rPr lang="uk-UA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Неоднорідними є: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hidden">
          <a:xfrm>
            <a:off x="142844" y="857232"/>
            <a:ext cx="8786874" cy="578647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143240" y="2714620"/>
            <a:ext cx="2571768" cy="2057408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означення, які характеризують предмет з різних боків, зокрема: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72132" y="928670"/>
            <a:ext cx="3000396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Займенник + прикметник чи дієприкметник: </a:t>
            </a:r>
            <a:r>
              <a:rPr lang="uk-UA" i="1" dirty="0" smtClean="0"/>
              <a:t>Дід витяг </a:t>
            </a:r>
            <a:r>
              <a:rPr lang="uk-UA" i="1" dirty="0" err="1" smtClean="0"/>
              <a:t>визлуватими</a:t>
            </a:r>
            <a:r>
              <a:rPr lang="uk-UA" i="1" dirty="0" smtClean="0"/>
              <a:t> руками якісь дбайливо складені листки. </a:t>
            </a:r>
            <a:endParaRPr lang="ru-RU" i="1" dirty="0"/>
          </a:p>
        </p:txBody>
      </p:sp>
      <p:sp>
        <p:nvSpPr>
          <p:cNvPr id="6" name="Овал 5"/>
          <p:cNvSpPr/>
          <p:nvPr/>
        </p:nvSpPr>
        <p:spPr>
          <a:xfrm>
            <a:off x="5715008" y="4071942"/>
            <a:ext cx="3071834" cy="2428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Прикметник + дієприкметник: </a:t>
            </a:r>
            <a:r>
              <a:rPr lang="uk-UA" i="1" dirty="0" smtClean="0"/>
              <a:t>Червоні язики виривались з горна, лизали сіру потріскану глину печі. </a:t>
            </a:r>
            <a:endParaRPr lang="ru-RU" i="1" dirty="0"/>
          </a:p>
        </p:txBody>
      </p:sp>
      <p:sp>
        <p:nvSpPr>
          <p:cNvPr id="7" name="Овал 6"/>
          <p:cNvSpPr/>
          <p:nvPr/>
        </p:nvSpPr>
        <p:spPr>
          <a:xfrm>
            <a:off x="214282" y="1071546"/>
            <a:ext cx="2928958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Прикметники різних лексично-граматичних розрядів: </a:t>
            </a:r>
            <a:r>
              <a:rPr lang="uk-UA" i="1" dirty="0" smtClean="0"/>
              <a:t>Густий вечірній промінь падав із вікна.</a:t>
            </a:r>
            <a:endParaRPr lang="ru-RU" i="1" dirty="0"/>
          </a:p>
        </p:txBody>
      </p:sp>
      <p:sp>
        <p:nvSpPr>
          <p:cNvPr id="8" name="Овал 7"/>
          <p:cNvSpPr/>
          <p:nvPr/>
        </p:nvSpPr>
        <p:spPr>
          <a:xfrm>
            <a:off x="214282" y="4143380"/>
            <a:ext cx="3000396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Якісні прикметники, які передають </a:t>
            </a:r>
            <a:r>
              <a:rPr lang="uk-UA" dirty="0" err="1" smtClean="0">
                <a:solidFill>
                  <a:srgbClr val="FFFF00"/>
                </a:solidFill>
              </a:rPr>
              <a:t>різно-планові</a:t>
            </a:r>
            <a:r>
              <a:rPr lang="uk-UA" dirty="0" smtClean="0">
                <a:solidFill>
                  <a:srgbClr val="FFFF00"/>
                </a:solidFill>
              </a:rPr>
              <a:t> </a:t>
            </a:r>
            <a:r>
              <a:rPr lang="uk-UA" dirty="0" err="1" smtClean="0">
                <a:solidFill>
                  <a:srgbClr val="FFFF00"/>
                </a:solidFill>
              </a:rPr>
              <a:t>характе-ристики</a:t>
            </a:r>
            <a:r>
              <a:rPr lang="uk-UA" dirty="0" smtClean="0">
                <a:solidFill>
                  <a:srgbClr val="FFFF00"/>
                </a:solidFill>
              </a:rPr>
              <a:t> предмета: </a:t>
            </a:r>
            <a:r>
              <a:rPr lang="uk-UA" i="1" dirty="0" smtClean="0"/>
              <a:t>Чарівний </a:t>
            </a:r>
            <a:r>
              <a:rPr lang="uk-UA" i="1" dirty="0" err="1" smtClean="0"/>
              <a:t>барвис-тий</a:t>
            </a:r>
            <a:r>
              <a:rPr lang="uk-UA" i="1" dirty="0" smtClean="0"/>
              <a:t> світ мінився.</a:t>
            </a:r>
            <a:endParaRPr lang="ru-RU" i="1" dirty="0"/>
          </a:p>
        </p:txBody>
      </p:sp>
      <p:sp>
        <p:nvSpPr>
          <p:cNvPr id="9" name="Стрелка вправо 8"/>
          <p:cNvSpPr/>
          <p:nvPr/>
        </p:nvSpPr>
        <p:spPr>
          <a:xfrm rot="18848458">
            <a:off x="5415304" y="2690834"/>
            <a:ext cx="457777" cy="5522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8687408">
            <a:off x="5462874" y="4241295"/>
            <a:ext cx="48463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3044181">
            <a:off x="2923587" y="4245299"/>
            <a:ext cx="484632" cy="4656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 rot="2725015">
            <a:off x="3018284" y="2659096"/>
            <a:ext cx="478342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0"/>
                            </p:stCondLst>
                            <p:childTnLst>
                              <p:par>
                                <p:cTn id="6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80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001156" y="0"/>
            <a:ext cx="142844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643998" cy="6000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3200" dirty="0" smtClean="0"/>
              <a:t>При однорідних членах речення можуть бути </a:t>
            </a:r>
          </a:p>
          <a:p>
            <a:pPr>
              <a:buNone/>
            </a:pPr>
            <a:r>
              <a:rPr lang="uk-UA" sz="3200" dirty="0" smtClean="0"/>
              <a:t>     </a:t>
            </a:r>
            <a:r>
              <a:rPr lang="uk-UA" sz="3200" b="1" dirty="0" err="1" smtClean="0">
                <a:solidFill>
                  <a:schemeClr val="bg1"/>
                </a:solidFill>
              </a:rPr>
              <a:t>узагальнювальні</a:t>
            </a:r>
            <a:r>
              <a:rPr lang="uk-UA" sz="3200" b="1" dirty="0" smtClean="0">
                <a:solidFill>
                  <a:schemeClr val="bg1"/>
                </a:solidFill>
              </a:rPr>
              <a:t> слова </a:t>
            </a:r>
            <a:r>
              <a:rPr lang="uk-UA" sz="3200" dirty="0" smtClean="0"/>
              <a:t>(словосполучення).</a:t>
            </a:r>
          </a:p>
          <a:p>
            <a:pPr>
              <a:buNone/>
            </a:pPr>
            <a:r>
              <a:rPr lang="uk-UA" sz="3200" dirty="0" smtClean="0"/>
              <a:t>Вони виступають у тій самій синтаксичній функції, що й однорідні члени речення:</a:t>
            </a:r>
          </a:p>
          <a:p>
            <a:pPr>
              <a:buNone/>
            </a:pPr>
            <a:r>
              <a:rPr lang="uk-UA" sz="3200" dirty="0" smtClean="0"/>
              <a:t>   </a:t>
            </a:r>
            <a:r>
              <a:rPr lang="uk-UA" sz="3200" i="1" dirty="0" smtClean="0"/>
              <a:t>Земля України, небо і люди − </a:t>
            </a:r>
            <a:r>
              <a:rPr lang="uk-UA" sz="3200" b="1" i="1" dirty="0" smtClean="0"/>
              <a:t>усе</a:t>
            </a:r>
            <a:r>
              <a:rPr lang="uk-UA" sz="3200" i="1" dirty="0" smtClean="0"/>
              <a:t> мені рідне (П.Воронько).</a:t>
            </a:r>
          </a:p>
          <a:p>
            <a:pPr>
              <a:buNone/>
            </a:pPr>
            <a:r>
              <a:rPr lang="uk-UA" sz="3200" dirty="0" smtClean="0"/>
              <a:t>       </a:t>
            </a:r>
            <a:r>
              <a:rPr lang="uk-UA" sz="3200" dirty="0" err="1" smtClean="0"/>
              <a:t>Узагальнювальними</a:t>
            </a:r>
            <a:r>
              <a:rPr lang="uk-UA" sz="3200" dirty="0" smtClean="0"/>
              <a:t> словами бувають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2071670" y="4357694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500826" y="4286256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5214950"/>
            <a:ext cx="3571900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Займенники означальні</a:t>
            </a:r>
          </a:p>
          <a:p>
            <a:pPr algn="ctr"/>
            <a:r>
              <a:rPr lang="uk-UA" sz="2400" dirty="0" smtClean="0"/>
              <a:t>(всі, все, кожний, всякий)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9190" y="5143512"/>
            <a:ext cx="3714776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Прислівники </a:t>
            </a:r>
          </a:p>
          <a:p>
            <a:pPr algn="ctr"/>
            <a:r>
              <a:rPr lang="uk-UA" sz="2400" dirty="0" smtClean="0"/>
              <a:t>(ніхто, ніщо, всюди, скрізь)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960"/>
                            </p:stCondLst>
                            <p:childTnLst>
                              <p:par>
                                <p:cTn id="2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960"/>
                            </p:stCondLst>
                            <p:childTnLst>
                              <p:par>
                                <p:cTn id="3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96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960"/>
                            </p:stCondLst>
                            <p:childTnLst>
                              <p:par>
                                <p:cTn id="4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uk-UA" sz="4800" dirty="0" smtClean="0">
                <a:solidFill>
                  <a:srgbClr val="C00000"/>
                </a:solidFill>
              </a:rPr>
              <a:t>Запам'ятай!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9001156" cy="60722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200" dirty="0" smtClean="0"/>
              <a:t>Розділові знаки при </a:t>
            </a:r>
            <a:r>
              <a:rPr lang="uk-UA" sz="3200" dirty="0" err="1" smtClean="0"/>
              <a:t>узагальнювальному</a:t>
            </a:r>
            <a:r>
              <a:rPr lang="uk-UA" sz="3200" dirty="0" smtClean="0"/>
              <a:t> слові (</a:t>
            </a:r>
            <a:r>
              <a:rPr lang="uk-UA" sz="3200" dirty="0" err="1" smtClean="0"/>
              <a:t>Ус</a:t>
            </a:r>
            <a:r>
              <a:rPr lang="uk-UA" sz="3200" dirty="0" smtClean="0"/>
              <a:t>) та однорідних членах (О)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3116"/>
            <a:ext cx="3214710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 err="1" smtClean="0"/>
              <a:t>Ус</a:t>
            </a:r>
            <a:r>
              <a:rPr lang="uk-UA" sz="4400" dirty="0" smtClean="0"/>
              <a:t>: О, </a:t>
            </a:r>
            <a:r>
              <a:rPr lang="uk-UA" sz="4400" dirty="0" err="1" smtClean="0"/>
              <a:t>О</a:t>
            </a:r>
            <a:r>
              <a:rPr lang="uk-UA" sz="4400" dirty="0" smtClean="0"/>
              <a:t>(!?).</a:t>
            </a:r>
            <a:endParaRPr lang="ru-RU" sz="4400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500430" y="2643182"/>
            <a:ext cx="78581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2143116"/>
            <a:ext cx="4357718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Були собі </a:t>
            </a:r>
            <a:r>
              <a:rPr lang="uk-UA" sz="2800" b="1" dirty="0" smtClean="0"/>
              <a:t>брати</a:t>
            </a:r>
            <a:r>
              <a:rPr lang="uk-UA" sz="2800" dirty="0" smtClean="0"/>
              <a:t>: </a:t>
            </a:r>
            <a:r>
              <a:rPr lang="uk-UA" sz="2800" b="1" dirty="0" smtClean="0"/>
              <a:t>Кий</a:t>
            </a:r>
            <a:r>
              <a:rPr lang="uk-UA" sz="2800" dirty="0" smtClean="0"/>
              <a:t>, </a:t>
            </a:r>
            <a:r>
              <a:rPr lang="uk-UA" sz="2800" b="1" dirty="0" smtClean="0"/>
              <a:t>Щек</a:t>
            </a:r>
            <a:r>
              <a:rPr lang="uk-UA" sz="2800" dirty="0" smtClean="0"/>
              <a:t>, </a:t>
            </a:r>
            <a:r>
              <a:rPr lang="uk-UA" sz="2800" b="1" dirty="0" smtClean="0"/>
              <a:t>Хорив</a:t>
            </a:r>
            <a:r>
              <a:rPr lang="uk-UA" sz="2800" dirty="0" smtClean="0"/>
              <a:t> (Народна творчість).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3786190"/>
            <a:ext cx="3143272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/>
              <a:t>О, </a:t>
            </a:r>
            <a:r>
              <a:rPr lang="uk-UA" sz="4000" dirty="0" err="1" smtClean="0"/>
              <a:t>О</a:t>
            </a:r>
            <a:r>
              <a:rPr lang="uk-UA" sz="4000" dirty="0" smtClean="0"/>
              <a:t> − </a:t>
            </a:r>
            <a:r>
              <a:rPr lang="uk-UA" sz="4000" dirty="0" err="1" smtClean="0"/>
              <a:t>Ус</a:t>
            </a:r>
            <a:r>
              <a:rPr lang="uk-UA" sz="4000" dirty="0" smtClean="0"/>
              <a:t>(!?).</a:t>
            </a:r>
            <a:endParaRPr lang="ru-RU" sz="40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3500430" y="4429132"/>
            <a:ext cx="85725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00562" y="3786190"/>
            <a:ext cx="435771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/>
              <a:t>Любов, надія, віра </a:t>
            </a:r>
            <a:r>
              <a:rPr lang="uk-UA" sz="2800" dirty="0" smtClean="0"/>
              <a:t>− </a:t>
            </a:r>
            <a:r>
              <a:rPr lang="uk-UA" sz="2800" b="1" dirty="0" smtClean="0"/>
              <a:t>ці якості</a:t>
            </a:r>
            <a:r>
              <a:rPr lang="uk-UA" sz="2800" dirty="0" smtClean="0"/>
              <a:t> вкупі складають людяність (Р.Браунінг).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5429264"/>
            <a:ext cx="314327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err="1" smtClean="0"/>
              <a:t>Ус</a:t>
            </a:r>
            <a:r>
              <a:rPr lang="uk-UA" sz="4000" dirty="0" smtClean="0"/>
              <a:t>: О,</a:t>
            </a:r>
            <a:r>
              <a:rPr lang="uk-UA" sz="4000" dirty="0" err="1" smtClean="0"/>
              <a:t>О</a:t>
            </a:r>
            <a:r>
              <a:rPr lang="uk-UA" sz="4000" dirty="0" smtClean="0"/>
              <a:t> − … </a:t>
            </a:r>
            <a:endParaRPr lang="ru-RU" sz="4000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3500430" y="5857892"/>
            <a:ext cx="85725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5429264"/>
            <a:ext cx="4357718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Усюди: і на вулицях, і круг стадіону, і обабіч дороги − росли молоді </a:t>
            </a:r>
            <a:r>
              <a:rPr lang="uk-UA" sz="2000" dirty="0" smtClean="0"/>
              <a:t>осокори </a:t>
            </a:r>
            <a:r>
              <a:rPr lang="uk-UA" sz="2000" dirty="0" smtClean="0"/>
              <a:t>(В.Собко</a:t>
            </a:r>
            <a:r>
              <a:rPr lang="uk-UA" sz="2000" dirty="0" smtClean="0"/>
              <a:t>).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4000"/>
                            </p:stCondLst>
                            <p:childTnLst>
                              <p:par>
                                <p:cTn id="7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6000"/>
                            </p:stCondLst>
                            <p:childTnLst>
                              <p:par>
                                <p:cTn id="8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000"/>
                            </p:stCondLst>
                            <p:childTnLst>
                              <p:par>
                                <p:cTn id="9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1156" cy="2000264"/>
          </a:xfrm>
        </p:spPr>
        <p:txBody>
          <a:bodyPr>
            <a:noAutofit/>
          </a:bodyPr>
          <a:lstStyle/>
          <a:p>
            <a:pPr algn="l"/>
            <a:r>
              <a:rPr lang="uk-UA" sz="3600" dirty="0" smtClean="0">
                <a:solidFill>
                  <a:schemeClr val="tx1"/>
                </a:solidFill>
                <a:effectLst/>
              </a:rPr>
              <a:t>Відновлення речень з однорідними членами. </a:t>
            </a:r>
            <a:r>
              <a:rPr lang="uk-UA" sz="3600" b="0" dirty="0" smtClean="0">
                <a:solidFill>
                  <a:schemeClr val="tx1"/>
                </a:solidFill>
                <a:effectLst/>
              </a:rPr>
              <a:t>Прочитати речення. Записати їх, розставляючи й пояснюючи розділові знаки.</a:t>
            </a:r>
            <a:endParaRPr lang="ru-RU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9144000" cy="45720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sz="3200" dirty="0" smtClean="0"/>
              <a:t>    Найчастіше про успіх ми чуємо й читаємо в спортивних і  театральних </a:t>
            </a:r>
            <a:r>
              <a:rPr lang="uk-UA" sz="3200" b="1" dirty="0" smtClean="0"/>
              <a:t>оглядах</a:t>
            </a:r>
            <a:r>
              <a:rPr lang="uk-UA" sz="3200" b="1" dirty="0" smtClean="0"/>
              <a:t> </a:t>
            </a:r>
            <a:r>
              <a:rPr lang="uk-UA" sz="3200" dirty="0" smtClean="0"/>
              <a:t>(З. </a:t>
            </a:r>
            <a:r>
              <a:rPr lang="uk-UA" sz="3200" dirty="0" err="1" smtClean="0"/>
              <a:t>Петра-</a:t>
            </a:r>
            <a:r>
              <a:rPr lang="uk-UA" sz="3200" dirty="0" smtClean="0"/>
              <a:t>        </a:t>
            </a:r>
            <a:r>
              <a:rPr lang="uk-UA" sz="3200" dirty="0" err="1" smtClean="0"/>
              <a:t>синський</a:t>
            </a:r>
            <a:r>
              <a:rPr lang="uk-UA" sz="3200" smtClean="0"/>
              <a:t>). А </a:t>
            </a:r>
            <a:r>
              <a:rPr lang="uk-UA" sz="3200" dirty="0" smtClean="0"/>
              <a:t>там і ліс і поле і сині гори за Дніпром (Т.Шевченко). Була весна весела щедра мила . Промінням грала сипала квітки (Леся Українка). Бажав я для </a:t>
            </a:r>
            <a:r>
              <a:rPr lang="uk-UA" sz="3200" b="1" dirty="0" smtClean="0"/>
              <a:t>скованих</a:t>
            </a:r>
            <a:r>
              <a:rPr lang="uk-UA" sz="3200" dirty="0" smtClean="0"/>
              <a:t> волі для скривджених кращої долі і рівного права для всіх (І.Франко). Стояла ніч красива мов Кармен червоні й чорні міряло троянди (Л.Костенко)</a:t>
            </a:r>
            <a:r>
              <a:rPr lang="ru-RU" sz="3200" dirty="0" smtClean="0"/>
              <a:t>.</a:t>
            </a:r>
          </a:p>
          <a:p>
            <a:pPr lvl="2">
              <a:buFont typeface="Wingdings" pitchFamily="2" charset="2"/>
              <a:buChar char="Ø"/>
            </a:pPr>
            <a:r>
              <a:rPr lang="uk-UA" dirty="0" smtClean="0"/>
              <a:t> </a:t>
            </a:r>
            <a:r>
              <a:rPr lang="uk-UA" sz="3000" i="1" dirty="0" smtClean="0"/>
              <a:t>Накреслити схеми трьох речень на вибір.</a:t>
            </a:r>
          </a:p>
          <a:p>
            <a:pPr lvl="2">
              <a:buFont typeface="Wingdings" pitchFamily="2" charset="2"/>
              <a:buChar char="Ø"/>
            </a:pPr>
            <a:r>
              <a:rPr lang="uk-UA" sz="3000" i="1" dirty="0" smtClean="0"/>
              <a:t> До виділених слів дібрати синоніми.</a:t>
            </a:r>
          </a:p>
          <a:p>
            <a:pPr lvl="2">
              <a:buFont typeface="Wingdings" pitchFamily="2" charset="2"/>
              <a:buChar char="Ø"/>
            </a:pPr>
            <a:endParaRPr lang="ru-RU" dirty="0" smtClean="0"/>
          </a:p>
          <a:p>
            <a:pPr>
              <a:buNone/>
            </a:pP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858280" cy="3929090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>
                <a:solidFill>
                  <a:schemeClr val="tx1"/>
                </a:solidFill>
              </a:rPr>
              <a:t>Однорідні члени речення − важливий засіб увиразнення мови. Вони виконують однакові синтаксичні функції і об</a:t>
            </a:r>
            <a:r>
              <a:rPr lang="en-US" sz="3600" dirty="0" smtClean="0">
                <a:solidFill>
                  <a:schemeClr val="tx1"/>
                </a:solidFill>
              </a:rPr>
              <a:t>’</a:t>
            </a:r>
            <a:r>
              <a:rPr lang="uk-UA" sz="3600" dirty="0" err="1" smtClean="0">
                <a:solidFill>
                  <a:schemeClr val="tx1"/>
                </a:solidFill>
              </a:rPr>
              <a:t>єднані</a:t>
            </a:r>
            <a:r>
              <a:rPr lang="uk-UA" sz="3600" dirty="0" smtClean="0">
                <a:solidFill>
                  <a:schemeClr val="tx1"/>
                </a:solidFill>
              </a:rPr>
              <a:t> тотожними синтаксичними відношеннями до одного й того ж члена  речення.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500570"/>
            <a:ext cx="8715436" cy="2357430"/>
          </a:xfrm>
        </p:spPr>
        <p:txBody>
          <a:bodyPr numCol="1">
            <a:normAutofit fontScale="25000" lnSpcReduction="20000"/>
          </a:bodyPr>
          <a:lstStyle/>
          <a:p>
            <a:pPr>
              <a:buNone/>
            </a:pPr>
            <a:r>
              <a:rPr lang="uk-UA" sz="11100" dirty="0" smtClean="0"/>
              <a:t>  </a:t>
            </a:r>
            <a:r>
              <a:rPr lang="uk-UA" sz="12800" dirty="0" smtClean="0"/>
              <a:t>В білих снігах потонули  гори , степи і долини.                      </a:t>
            </a:r>
          </a:p>
          <a:p>
            <a:pPr>
              <a:buNone/>
            </a:pPr>
            <a:r>
              <a:rPr lang="uk-UA" sz="12800" dirty="0" smtClean="0"/>
              <a:t>                                           (Олександр Олесь)</a:t>
            </a:r>
            <a:endParaRPr lang="en-US" sz="12800" dirty="0" smtClean="0"/>
          </a:p>
          <a:p>
            <a:pPr>
              <a:buNone/>
            </a:pPr>
            <a:r>
              <a:rPr lang="en-US" sz="12800" dirty="0" smtClean="0"/>
              <a:t> </a:t>
            </a:r>
          </a:p>
          <a:p>
            <a:pPr>
              <a:buNone/>
            </a:pPr>
            <a:r>
              <a:rPr lang="en-US" sz="7600" dirty="0" smtClean="0"/>
              <a:t>  </a:t>
            </a:r>
            <a:endParaRPr lang="uk-UA" sz="7600" dirty="0" smtClean="0"/>
          </a:p>
          <a:p>
            <a:pPr>
              <a:buNone/>
            </a:pPr>
            <a:r>
              <a:rPr lang="uk-UA" sz="5800" dirty="0" smtClean="0"/>
              <a:t> 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 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072066" y="4929198"/>
            <a:ext cx="85725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215074" y="4929198"/>
            <a:ext cx="100013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500958" y="4929198"/>
            <a:ext cx="121444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858280" y="0"/>
            <a:ext cx="285720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600" dirty="0" smtClean="0">
                <a:solidFill>
                  <a:srgbClr val="FFFF00"/>
                </a:solidFill>
              </a:rPr>
              <a:t>Однорідні члени речення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000108"/>
            <a:ext cx="2857520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Види однорідних членів речення за синтаксичною функцією</a:t>
            </a:r>
            <a:endParaRPr lang="ru-RU" sz="24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3071802" y="1500174"/>
            <a:ext cx="85725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000108"/>
            <a:ext cx="228601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Головні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1000108"/>
            <a:ext cx="235745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Другорядні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1643050"/>
            <a:ext cx="228601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/>
              <a:t>п</a:t>
            </a:r>
            <a:r>
              <a:rPr lang="uk-UA" sz="2400" dirty="0" smtClean="0"/>
              <a:t>ідмети</a:t>
            </a:r>
          </a:p>
          <a:p>
            <a:pPr algn="ctr"/>
            <a:r>
              <a:rPr lang="uk-UA" sz="2400" dirty="0" smtClean="0"/>
              <a:t>присудки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1714488"/>
            <a:ext cx="242889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Додатки</a:t>
            </a:r>
          </a:p>
          <a:p>
            <a:pPr algn="ctr"/>
            <a:r>
              <a:rPr lang="uk-UA" sz="2000" dirty="0" smtClean="0"/>
              <a:t>Означення</a:t>
            </a:r>
          </a:p>
          <a:p>
            <a:pPr algn="ctr"/>
            <a:r>
              <a:rPr lang="uk-UA" sz="2000" dirty="0" smtClean="0"/>
              <a:t>обставини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3714752"/>
            <a:ext cx="2928958" cy="3000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Ознаки однорідних членів речення</a:t>
            </a:r>
            <a:endParaRPr lang="ru-RU" sz="2800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5072066" y="2714620"/>
            <a:ext cx="4846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143240" y="4357694"/>
            <a:ext cx="928694" cy="556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3643314"/>
            <a:ext cx="2286016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uk-UA" sz="2200" dirty="0" smtClean="0"/>
              <a:t>Виступають тим самим членом речення.</a:t>
            </a:r>
          </a:p>
          <a:p>
            <a:pPr marL="342900" indent="-342900">
              <a:buAutoNum type="arabicPeriod"/>
            </a:pPr>
            <a:r>
              <a:rPr lang="uk-UA" sz="2200" dirty="0"/>
              <a:t> </a:t>
            </a:r>
            <a:r>
              <a:rPr lang="uk-UA" sz="2200" dirty="0" err="1" smtClean="0"/>
              <a:t>Зв</a:t>
            </a:r>
            <a:r>
              <a:rPr lang="en-US" sz="2200" dirty="0" smtClean="0"/>
              <a:t>’</a:t>
            </a:r>
            <a:r>
              <a:rPr lang="uk-UA" sz="2200" dirty="0" err="1" smtClean="0"/>
              <a:t>язані</a:t>
            </a:r>
            <a:r>
              <a:rPr lang="uk-UA" sz="2200" dirty="0" smtClean="0"/>
              <a:t> тим самим членом речення.           </a:t>
            </a:r>
            <a:endParaRPr lang="ru-RU" sz="2200" dirty="0" smtClean="0"/>
          </a:p>
          <a:p>
            <a:pPr marL="342900" indent="-342900" algn="ctr"/>
            <a:endParaRPr lang="uk-UA" dirty="0" smtClean="0"/>
          </a:p>
        </p:txBody>
      </p:sp>
      <p:sp>
        <p:nvSpPr>
          <p:cNvPr id="16" name="Стрелка вниз 15"/>
          <p:cNvSpPr/>
          <p:nvPr/>
        </p:nvSpPr>
        <p:spPr>
          <a:xfrm>
            <a:off x="7429520" y="2714620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572264" y="3643314"/>
            <a:ext cx="2428892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uk-UA" sz="2000" dirty="0" smtClean="0"/>
              <a:t>Виступають тим самим членом речення.</a:t>
            </a:r>
          </a:p>
          <a:p>
            <a:pPr marL="342900" indent="-342900">
              <a:buAutoNum type="arabicPeriod"/>
            </a:pPr>
            <a:r>
              <a:rPr lang="uk-UA" sz="2000" dirty="0" smtClean="0"/>
              <a:t> Відповідають на те саме запитання.</a:t>
            </a:r>
          </a:p>
          <a:p>
            <a:pPr marL="342900" indent="-342900">
              <a:buAutoNum type="arabicPeriod"/>
            </a:pPr>
            <a:r>
              <a:rPr lang="uk-UA" sz="2000" dirty="0"/>
              <a:t> </a:t>
            </a:r>
            <a:r>
              <a:rPr lang="uk-UA" sz="2000" dirty="0" smtClean="0"/>
              <a:t>Залежать від одного головного члена в реченні.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000"/>
                            </p:stCondLst>
                            <p:childTnLst>
                              <p:par>
                                <p:cTn id="6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0"/>
                            </p:stCondLst>
                            <p:childTnLst>
                              <p:par>
                                <p:cTn id="8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7000"/>
                            </p:stCondLst>
                            <p:childTnLst>
                              <p:par>
                                <p:cTn id="8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9000"/>
                            </p:stCondLst>
                            <p:childTnLst>
                              <p:par>
                                <p:cTn id="9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929718" y="0"/>
            <a:ext cx="214282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00858"/>
          </a:xfrm>
        </p:spPr>
        <p:txBody>
          <a:bodyPr/>
          <a:lstStyle/>
          <a:p>
            <a:pPr algn="ctr">
              <a:buNone/>
            </a:pPr>
            <a:r>
              <a:rPr lang="uk-UA" dirty="0" smtClean="0"/>
              <a:t>  </a:t>
            </a:r>
            <a:r>
              <a:rPr lang="uk-UA" sz="4000" dirty="0" smtClean="0">
                <a:solidFill>
                  <a:srgbClr val="FFFF00"/>
                </a:solidFill>
              </a:rPr>
              <a:t>Однорідні члени речення з</a:t>
            </a:r>
            <a:r>
              <a:rPr lang="en-US" sz="4000" dirty="0" smtClean="0">
                <a:solidFill>
                  <a:srgbClr val="FFFF00"/>
                </a:solidFill>
              </a:rPr>
              <a:t>’</a:t>
            </a:r>
            <a:r>
              <a:rPr lang="uk-UA" sz="4000" dirty="0" err="1" smtClean="0">
                <a:solidFill>
                  <a:srgbClr val="FFFF00"/>
                </a:solidFill>
              </a:rPr>
              <a:t>єднуються</a:t>
            </a:r>
            <a:r>
              <a:rPr lang="uk-UA" sz="4000" dirty="0" smtClean="0">
                <a:solidFill>
                  <a:srgbClr val="FFFF00"/>
                </a:solidFill>
              </a:rPr>
              <a:t> один з одним: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714488"/>
            <a:ext cx="2857520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сурядними сполучниками </a:t>
            </a:r>
          </a:p>
          <a:p>
            <a:pPr algn="ctr"/>
            <a:r>
              <a:rPr lang="uk-UA" sz="3200" dirty="0" smtClean="0"/>
              <a:t>(</a:t>
            </a:r>
            <a:r>
              <a:rPr lang="uk-UA" sz="3200" dirty="0" err="1" smtClean="0"/>
              <a:t>сполучнико-</a:t>
            </a:r>
            <a:r>
              <a:rPr lang="uk-UA" sz="3200" dirty="0" smtClean="0"/>
              <a:t> вий </a:t>
            </a:r>
            <a:r>
              <a:rPr lang="uk-UA" sz="3200" dirty="0" err="1" smtClean="0"/>
              <a:t>зв</a:t>
            </a:r>
            <a:r>
              <a:rPr lang="en-US" sz="3200" dirty="0" smtClean="0"/>
              <a:t>’</a:t>
            </a:r>
            <a:r>
              <a:rPr lang="uk-UA" sz="3200" dirty="0" err="1" smtClean="0"/>
              <a:t>язок</a:t>
            </a:r>
            <a:r>
              <a:rPr lang="uk-UA" sz="3200" dirty="0" smtClean="0"/>
              <a:t>)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1714488"/>
            <a:ext cx="2928958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тільки інтонацією</a:t>
            </a:r>
          </a:p>
          <a:p>
            <a:pPr algn="ctr"/>
            <a:r>
              <a:rPr lang="uk-UA" sz="3200" dirty="0" smtClean="0"/>
              <a:t>(</a:t>
            </a:r>
            <a:r>
              <a:rPr lang="uk-UA" sz="3200" dirty="0" err="1" smtClean="0"/>
              <a:t>безсполучни-</a:t>
            </a:r>
            <a:r>
              <a:rPr lang="uk-UA" sz="3200" dirty="0" smtClean="0"/>
              <a:t>  </a:t>
            </a:r>
            <a:r>
              <a:rPr lang="uk-UA" sz="3200" dirty="0" err="1" smtClean="0"/>
              <a:t>ковий</a:t>
            </a:r>
            <a:r>
              <a:rPr lang="uk-UA" sz="3200" dirty="0" smtClean="0"/>
              <a:t> </a:t>
            </a:r>
            <a:r>
              <a:rPr lang="uk-UA" sz="3200" dirty="0" err="1" smtClean="0"/>
              <a:t>зв</a:t>
            </a:r>
            <a:r>
              <a:rPr lang="en-US" sz="3200" dirty="0" smtClean="0"/>
              <a:t>’</a:t>
            </a:r>
            <a:r>
              <a:rPr lang="uk-UA" sz="3200" dirty="0" err="1" smtClean="0"/>
              <a:t>язок</a:t>
            </a:r>
            <a:r>
              <a:rPr lang="uk-UA" sz="3200" dirty="0" smtClean="0"/>
              <a:t>) 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1714488"/>
            <a:ext cx="2928958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Обома цими способами</a:t>
            </a:r>
          </a:p>
          <a:p>
            <a:pPr algn="ctr"/>
            <a:r>
              <a:rPr lang="uk-UA" sz="2400" dirty="0" smtClean="0"/>
              <a:t>(змішаним − сполучниковим і безсполучниковим </a:t>
            </a:r>
            <a:r>
              <a:rPr lang="uk-UA" sz="2400" dirty="0" err="1" smtClean="0"/>
              <a:t>зв</a:t>
            </a:r>
            <a:r>
              <a:rPr lang="en-US" sz="2400" dirty="0" smtClean="0"/>
              <a:t>’</a:t>
            </a:r>
            <a:r>
              <a:rPr lang="uk-UA" sz="2400" dirty="0" err="1" smtClean="0"/>
              <a:t>язком</a:t>
            </a:r>
            <a:r>
              <a:rPr lang="uk-UA" sz="2400" dirty="0" smtClean="0"/>
              <a:t>)</a:t>
            </a:r>
            <a:endParaRPr lang="ru-RU" sz="24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1214414" y="4000504"/>
            <a:ext cx="50006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4786322"/>
            <a:ext cx="2857520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Любив дід гарну бесіду </a:t>
            </a:r>
            <a:r>
              <a:rPr lang="uk-UA" sz="2800" dirty="0" smtClean="0">
                <a:solidFill>
                  <a:srgbClr val="FFFF00"/>
                </a:solidFill>
              </a:rPr>
              <a:t>й</a:t>
            </a:r>
            <a:r>
              <a:rPr lang="uk-UA" sz="2800" dirty="0" smtClean="0"/>
              <a:t> добре слово (О.Довженко).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4786322"/>
            <a:ext cx="3000396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Кожна професія цікава</a:t>
            </a:r>
            <a:r>
              <a:rPr lang="uk-UA" sz="2400" dirty="0" smtClean="0">
                <a:solidFill>
                  <a:srgbClr val="FFFF00"/>
                </a:solidFill>
              </a:rPr>
              <a:t>,</a:t>
            </a:r>
            <a:r>
              <a:rPr lang="uk-UA" sz="2400" dirty="0" smtClean="0"/>
              <a:t> потрібна</a:t>
            </a:r>
            <a:r>
              <a:rPr lang="uk-UA" sz="2400" dirty="0" smtClean="0">
                <a:solidFill>
                  <a:srgbClr val="FFFF00"/>
                </a:solidFill>
              </a:rPr>
              <a:t>, </a:t>
            </a:r>
            <a:r>
              <a:rPr lang="uk-UA" sz="2400" dirty="0" smtClean="0"/>
              <a:t>захоплююча (О.Копиленко).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4786322"/>
            <a:ext cx="2857520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І так повзла зима, заметільна</a:t>
            </a:r>
            <a:r>
              <a:rPr lang="uk-UA" sz="2400" dirty="0" smtClean="0">
                <a:solidFill>
                  <a:srgbClr val="FFFF00"/>
                </a:solidFill>
              </a:rPr>
              <a:t>,</a:t>
            </a:r>
            <a:r>
              <a:rPr lang="uk-UA" sz="2400" dirty="0" smtClean="0"/>
              <a:t> сніжна</a:t>
            </a:r>
            <a:r>
              <a:rPr lang="uk-UA" sz="2400" dirty="0" smtClean="0">
                <a:solidFill>
                  <a:srgbClr val="FFFF00"/>
                </a:solidFill>
              </a:rPr>
              <a:t>,</a:t>
            </a:r>
            <a:r>
              <a:rPr lang="uk-UA" sz="2400" dirty="0" smtClean="0"/>
              <a:t> морозна </a:t>
            </a:r>
            <a:r>
              <a:rPr lang="uk-UA" sz="2400" dirty="0" smtClean="0">
                <a:solidFill>
                  <a:srgbClr val="FFFF00"/>
                </a:solidFill>
              </a:rPr>
              <a:t>і </a:t>
            </a:r>
            <a:r>
              <a:rPr lang="uk-UA" sz="2400" dirty="0" smtClean="0"/>
              <a:t>чарівна. (М.Рильський).</a:t>
            </a:r>
            <a:endParaRPr lang="ru-RU" sz="2400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4286248" y="4000504"/>
            <a:ext cx="50006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286644" y="4000504"/>
            <a:ext cx="50006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000"/>
                            </p:stCondLst>
                            <p:childTnLst>
                              <p:par>
                                <p:cTn id="7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6000"/>
                            </p:stCondLst>
                            <p:childTnLst>
                              <p:par>
                                <p:cTn id="9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8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858280" y="0"/>
            <a:ext cx="285720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5786" y="142852"/>
            <a:ext cx="742955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600" dirty="0" smtClean="0">
                <a:solidFill>
                  <a:srgbClr val="FFFF00"/>
                </a:solidFill>
              </a:rPr>
              <a:t>Відношення між однорідними членами речення</a:t>
            </a:r>
            <a:endParaRPr lang="ru-RU" sz="2600" dirty="0">
              <a:solidFill>
                <a:srgbClr val="FFFF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285852" y="714356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214810" y="714356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429520" y="714356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1500174"/>
            <a:ext cx="300039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протиставні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1500174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розділові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1500174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єднальні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2285992"/>
            <a:ext cx="2786082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Сполучники </a:t>
            </a:r>
          </a:p>
          <a:p>
            <a:pPr algn="ctr"/>
            <a:r>
              <a:rPr lang="uk-UA" sz="2400" dirty="0" smtClean="0"/>
              <a:t> </a:t>
            </a:r>
            <a:r>
              <a:rPr lang="uk-UA" sz="2400" i="1" dirty="0" smtClean="0"/>
              <a:t>і (й), та (у значенні і), ані, і…</a:t>
            </a:r>
            <a:r>
              <a:rPr lang="uk-UA" sz="2400" i="1" dirty="0" err="1" smtClean="0"/>
              <a:t>і</a:t>
            </a:r>
            <a:r>
              <a:rPr lang="uk-UA" sz="2400" i="1" dirty="0" smtClean="0"/>
              <a:t>, ні…</a:t>
            </a:r>
            <a:r>
              <a:rPr lang="uk-UA" sz="2400" i="1" dirty="0" err="1" smtClean="0"/>
              <a:t>ні</a:t>
            </a:r>
            <a:r>
              <a:rPr lang="uk-UA" sz="2400" i="1" dirty="0" smtClean="0"/>
              <a:t>, ані…</a:t>
            </a:r>
            <a:r>
              <a:rPr lang="uk-UA" sz="2400" i="1" dirty="0" err="1" smtClean="0"/>
              <a:t>ані</a:t>
            </a:r>
            <a:endParaRPr lang="ru-RU" sz="2400" i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2285992"/>
            <a:ext cx="3000396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Сполучники</a:t>
            </a:r>
          </a:p>
          <a:p>
            <a:pPr algn="ctr"/>
            <a:r>
              <a:rPr lang="uk-UA" sz="2800" i="1" dirty="0" smtClean="0"/>
              <a:t>а, але, однак, зате, проте, тільки </a:t>
            </a:r>
            <a:endParaRPr lang="ru-RU" sz="28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2285992"/>
            <a:ext cx="2786082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Сполучники</a:t>
            </a:r>
          </a:p>
          <a:p>
            <a:pPr algn="ctr"/>
            <a:r>
              <a:rPr lang="uk-UA" sz="2400" i="1" dirty="0" smtClean="0"/>
              <a:t>або, чи, або…</a:t>
            </a:r>
            <a:r>
              <a:rPr lang="uk-UA" sz="2400" i="1" dirty="0" err="1" smtClean="0"/>
              <a:t>або</a:t>
            </a:r>
            <a:r>
              <a:rPr lang="uk-UA" sz="2400" i="1" dirty="0" smtClean="0"/>
              <a:t>, чи…</a:t>
            </a:r>
            <a:r>
              <a:rPr lang="uk-UA" sz="2400" i="1" dirty="0" err="1" smtClean="0"/>
              <a:t>чи</a:t>
            </a:r>
            <a:r>
              <a:rPr lang="uk-UA" sz="2400" i="1" dirty="0" smtClean="0"/>
              <a:t>, то…</a:t>
            </a:r>
            <a:r>
              <a:rPr lang="uk-UA" sz="2400" i="1" dirty="0" err="1" smtClean="0"/>
              <a:t>то</a:t>
            </a:r>
            <a:r>
              <a:rPr lang="uk-UA" sz="2400" i="1" dirty="0" smtClean="0"/>
              <a:t>, не то…не то, чи то…чи то</a:t>
            </a:r>
            <a:endParaRPr lang="ru-RU" sz="2400" i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4572008"/>
            <a:ext cx="2786082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Сидить ворон на могилі та з голоду  </a:t>
            </a:r>
            <a:r>
              <a:rPr lang="uk-UA" sz="2400" dirty="0" err="1" smtClean="0"/>
              <a:t>кряче</a:t>
            </a:r>
            <a:r>
              <a:rPr lang="uk-UA" sz="2400" dirty="0" smtClean="0"/>
              <a:t> (Т.Шевченко).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071802" y="4572008"/>
            <a:ext cx="3000396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Було тісно, зате тепло (М.Шеремет).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4572008"/>
            <a:ext cx="2786082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Чи то подив, чи то страх майнув в Олексиних очах (А.</a:t>
            </a:r>
            <a:r>
              <a:rPr lang="uk-UA" sz="2400" dirty="0" err="1" smtClean="0"/>
              <a:t>Дімаров</a:t>
            </a:r>
            <a:r>
              <a:rPr lang="uk-UA" sz="2400" dirty="0" smtClean="0"/>
              <a:t>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000"/>
                            </p:stCondLst>
                            <p:childTnLst>
                              <p:par>
                                <p:cTn id="6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0"/>
                            </p:stCondLst>
                            <p:childTnLst>
                              <p:par>
                                <p:cTn id="6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001156" y="0"/>
            <a:ext cx="142844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85786" y="357166"/>
            <a:ext cx="72866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uk-UA" sz="2600" dirty="0" smtClean="0">
                <a:solidFill>
                  <a:srgbClr val="FFFF00"/>
                </a:solidFill>
              </a:rPr>
              <a:t>Відношення між однорідними членами речення</a:t>
            </a:r>
            <a:endParaRPr lang="ru-RU" sz="2600" dirty="0">
              <a:solidFill>
                <a:srgbClr val="FFFF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000232" y="928670"/>
            <a:ext cx="428628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57950" y="928670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785926"/>
            <a:ext cx="371477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градаційні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1785926"/>
            <a:ext cx="371477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приєднувальні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714620"/>
            <a:ext cx="4000528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Парні сполучники</a:t>
            </a:r>
          </a:p>
          <a:p>
            <a:pPr algn="ctr"/>
            <a:r>
              <a:rPr lang="uk-UA" sz="2400" i="1" dirty="0" smtClean="0"/>
              <a:t>як – так і, не тільки – а й, не так – як, не лише – але й, якщо не – то, не стільки −   скільки</a:t>
            </a:r>
            <a:endParaRPr lang="ru-RU" sz="2400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2714620"/>
            <a:ext cx="4000528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Сполучники</a:t>
            </a:r>
          </a:p>
          <a:p>
            <a:pPr algn="ctr"/>
            <a:r>
              <a:rPr lang="uk-UA" sz="2400" i="1" dirty="0" smtClean="0"/>
              <a:t>та й, а також </a:t>
            </a:r>
            <a:r>
              <a:rPr lang="uk-UA" sz="2400" dirty="0" smtClean="0"/>
              <a:t>приєднують до перелічуваних предметів ще один, який виник уже під час мовлення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4929198"/>
            <a:ext cx="4214842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Його полонили не так багатства наявних рослин, як їх життєва сила (І.</a:t>
            </a:r>
            <a:r>
              <a:rPr lang="uk-UA" sz="2800" dirty="0" err="1" smtClean="0"/>
              <a:t>Ле</a:t>
            </a:r>
            <a:r>
              <a:rPr lang="uk-UA" sz="2800" dirty="0" smtClean="0"/>
              <a:t>.).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4929198"/>
            <a:ext cx="4214842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Сірі хмари стали на заході та й </a:t>
            </a:r>
            <a:r>
              <a:rPr lang="uk-UA" sz="2800" dirty="0" smtClean="0"/>
              <a:t>закаменіли. </a:t>
            </a:r>
            <a:r>
              <a:rPr lang="uk-UA" sz="2800" dirty="0" smtClean="0"/>
              <a:t>(В.Стефаник</a:t>
            </a:r>
            <a:r>
              <a:rPr lang="uk-UA" sz="2800" dirty="0" smtClean="0"/>
              <a:t>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4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098280" y="0"/>
            <a:ext cx="45719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786874" cy="65722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357166"/>
            <a:ext cx="650085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FFFF00"/>
                </a:solidFill>
              </a:rPr>
              <a:t>Однорідні члени речення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214546" y="928670"/>
            <a:ext cx="428628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57950" y="928670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785926"/>
            <a:ext cx="321471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Поширені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1785926"/>
            <a:ext cx="335758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Непоширені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928934"/>
            <a:ext cx="371477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мають пояснювальні слова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2928934"/>
            <a:ext cx="3929090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не мають при собі пояснювальних слів</a:t>
            </a:r>
            <a:endParaRPr lang="ru-RU" sz="32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1857356" y="4286256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357950" y="4286256"/>
            <a:ext cx="500066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5143512"/>
            <a:ext cx="421484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Дніпрогес з його </a:t>
            </a:r>
            <a:r>
              <a:rPr lang="uk-UA" sz="2400" i="1" dirty="0" smtClean="0"/>
              <a:t>крилатими </a:t>
            </a:r>
            <a:r>
              <a:rPr lang="uk-UA" sz="2400" dirty="0" smtClean="0"/>
              <a:t>щоглами, </a:t>
            </a:r>
            <a:r>
              <a:rPr lang="uk-UA" sz="2400" i="1" dirty="0" smtClean="0"/>
              <a:t>могутньою</a:t>
            </a:r>
            <a:r>
              <a:rPr lang="uk-UA" sz="2400" dirty="0" smtClean="0"/>
              <a:t> греблею, арками </a:t>
            </a:r>
            <a:r>
              <a:rPr lang="uk-UA" sz="2400" i="1" dirty="0" smtClean="0"/>
              <a:t>мостів</a:t>
            </a:r>
            <a:r>
              <a:rPr lang="uk-UA" sz="2400" dirty="0" smtClean="0"/>
              <a:t> відпливав у далину (М.Бажан).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00562" y="5143512"/>
            <a:ext cx="435771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Поспішай не словами, а ділами (Народна творчість).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" y="0"/>
            <a:ext cx="357158" cy="50004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85720" y="500042"/>
            <a:ext cx="8143932" cy="6000792"/>
          </a:xfrm>
        </p:spPr>
        <p:txBody>
          <a:bodyPr>
            <a:noAutofit/>
          </a:bodyPr>
          <a:lstStyle/>
          <a:p>
            <a:r>
              <a:rPr lang="uk-UA" sz="3600" dirty="0" smtClean="0"/>
              <a:t>В одному реченні можуть бути два або   </a:t>
            </a:r>
          </a:p>
          <a:p>
            <a:r>
              <a:rPr lang="uk-UA" sz="3600" dirty="0" smtClean="0"/>
              <a:t>кілька </a:t>
            </a:r>
          </a:p>
          <a:p>
            <a:r>
              <a:rPr lang="uk-UA" sz="3600" i="1" dirty="0" smtClean="0"/>
              <a:t>     рядів однорідних членів:</a:t>
            </a:r>
          </a:p>
          <a:p>
            <a:endParaRPr lang="uk-UA" sz="3600" dirty="0" smtClean="0"/>
          </a:p>
          <a:p>
            <a:r>
              <a:rPr lang="uk-UA" sz="3600" dirty="0" smtClean="0"/>
              <a:t>Наша </a:t>
            </a:r>
            <a:r>
              <a:rPr lang="uk-UA" sz="3600" dirty="0" smtClean="0">
                <a:solidFill>
                  <a:srgbClr val="FFFF00"/>
                </a:solidFill>
              </a:rPr>
              <a:t>дума</a:t>
            </a:r>
            <a:r>
              <a:rPr lang="uk-UA" sz="3600" dirty="0" smtClean="0"/>
              <a:t>, наша </a:t>
            </a:r>
            <a:r>
              <a:rPr lang="uk-UA" sz="3600" dirty="0" smtClean="0">
                <a:solidFill>
                  <a:srgbClr val="FFFF00"/>
                </a:solidFill>
              </a:rPr>
              <a:t>пісня</a:t>
            </a:r>
            <a:r>
              <a:rPr lang="uk-UA" sz="3600" dirty="0" smtClean="0"/>
              <a:t> </a:t>
            </a:r>
            <a:r>
              <a:rPr lang="uk-UA" sz="3600" dirty="0" smtClean="0">
                <a:solidFill>
                  <a:srgbClr val="FF0000"/>
                </a:solidFill>
              </a:rPr>
              <a:t>не вмре</a:t>
            </a:r>
            <a:r>
              <a:rPr lang="uk-UA" sz="3600" dirty="0" smtClean="0"/>
              <a:t>,</a:t>
            </a:r>
          </a:p>
          <a:p>
            <a:r>
              <a:rPr lang="uk-UA" sz="3600" dirty="0" smtClean="0">
                <a:solidFill>
                  <a:srgbClr val="FF0000"/>
                </a:solidFill>
              </a:rPr>
              <a:t>не загине </a:t>
            </a:r>
            <a:r>
              <a:rPr lang="uk-UA" sz="3600" dirty="0" smtClean="0"/>
              <a:t>(Т.Шевченко).</a:t>
            </a:r>
          </a:p>
          <a:p>
            <a:endParaRPr lang="uk-UA" sz="3600" dirty="0" smtClean="0"/>
          </a:p>
          <a:p>
            <a:r>
              <a:rPr lang="uk-UA" sz="3600" dirty="0" smtClean="0"/>
              <a:t>Однорідні члени речення одного</a:t>
            </a:r>
          </a:p>
          <a:p>
            <a:r>
              <a:rPr lang="uk-UA" sz="3600" dirty="0" smtClean="0"/>
              <a:t>ряду є тими самими членами речення.</a:t>
            </a:r>
          </a:p>
        </p:txBody>
      </p:sp>
      <p:pic>
        <p:nvPicPr>
          <p:cNvPr id="7" name="Содержимое 6" descr="Рисунок4.wm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43702" y="1643050"/>
            <a:ext cx="2200274" cy="342902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4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40"/>
                            </p:stCondLst>
                            <p:childTnLst>
                              <p:par>
                                <p:cTn id="4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785794"/>
          </a:xfrm>
        </p:spPr>
        <p:txBody>
          <a:bodyPr/>
          <a:lstStyle/>
          <a:p>
            <a:r>
              <a:rPr lang="uk-UA" dirty="0" smtClean="0">
                <a:solidFill>
                  <a:schemeClr val="tx1"/>
                </a:solidFill>
              </a:rPr>
              <a:t>Однорідними є: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78647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285860"/>
            <a:ext cx="2643206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Означення, які характеризують предмет з одного боку: </a:t>
            </a:r>
            <a:r>
              <a:rPr lang="uk-UA" sz="2000" i="1" dirty="0" smtClean="0"/>
              <a:t>Голубі, зеленкуваті, фіолетові присмерки спадають степом.</a:t>
            </a:r>
            <a:endParaRPr lang="ru-RU" sz="20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785794"/>
            <a:ext cx="2714644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Означення, що вказують на споріднені ознаки одного предмета: </a:t>
            </a:r>
            <a:r>
              <a:rPr lang="uk-UA" sz="2000" i="1" dirty="0" smtClean="0"/>
              <a:t>І </a:t>
            </a:r>
            <a:r>
              <a:rPr lang="uk-UA" sz="2000" i="1" dirty="0" err="1" smtClean="0"/>
              <a:t>пада</a:t>
            </a:r>
            <a:r>
              <a:rPr lang="uk-UA" sz="2000" i="1" dirty="0" smtClean="0"/>
              <a:t> сніг лапатий, волохатий спокійно й величаво над селом.</a:t>
            </a:r>
            <a:endParaRPr lang="ru-RU" sz="20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1071546"/>
            <a:ext cx="2786082" cy="242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Означення, які підсилюють, пояснюють одне одного: </a:t>
            </a:r>
            <a:r>
              <a:rPr lang="uk-UA" sz="2000" i="1" dirty="0" smtClean="0"/>
              <a:t>І зразу Демид із надхмарних, космічних висот повернувся на грішну землю.</a:t>
            </a:r>
            <a:endParaRPr lang="ru-RU" sz="20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2928934"/>
            <a:ext cx="3286148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Означення-синоніми, означення-епітети, означення-антоніми:Знайомий голос в душу лине з старого, сивого Дніпра.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4857760"/>
            <a:ext cx="2786082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Означення, які становлять ряд позитивних чи негативних ознак: </a:t>
            </a:r>
            <a:r>
              <a:rPr lang="uk-UA" i="1" dirty="0" smtClean="0"/>
              <a:t>Сліпий, кістлявий, сивий дід з</a:t>
            </a:r>
            <a:r>
              <a:rPr lang="en-US" i="1" dirty="0" smtClean="0"/>
              <a:t>’</a:t>
            </a:r>
            <a:r>
              <a:rPr lang="uk-UA" i="1" dirty="0" smtClean="0"/>
              <a:t>явивсь у колі.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3929066"/>
            <a:ext cx="2643206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Означення, </a:t>
            </a:r>
            <a:r>
              <a:rPr lang="uk-UA" sz="2000" dirty="0" err="1" smtClean="0"/>
              <a:t>зв</a:t>
            </a:r>
            <a:r>
              <a:rPr lang="en-US" sz="2000" dirty="0" smtClean="0"/>
              <a:t>’</a:t>
            </a:r>
            <a:r>
              <a:rPr lang="uk-UA" sz="2000" dirty="0" err="1" smtClean="0"/>
              <a:t>язані</a:t>
            </a:r>
            <a:r>
              <a:rPr lang="uk-UA" sz="2000" dirty="0" smtClean="0"/>
              <a:t> відношеннями причини і наслідку: </a:t>
            </a:r>
            <a:r>
              <a:rPr lang="uk-UA" sz="2000" i="1" dirty="0" smtClean="0"/>
              <a:t>Зачарування найвище організованої, розумної техніки впливало на нього.</a:t>
            </a:r>
            <a:endParaRPr lang="ru-RU" sz="2000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3857628"/>
            <a:ext cx="2786082" cy="242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Два означення, перше з яких є непоширеним, а друге поширеним: </a:t>
            </a:r>
            <a:r>
              <a:rPr lang="uk-UA" sz="2000" i="1" dirty="0" smtClean="0"/>
              <a:t>Сірі, глибоко запалі очі майора раз у раз спинялись на </a:t>
            </a:r>
            <a:r>
              <a:rPr lang="uk-UA" sz="2000" i="1" dirty="0" err="1" smtClean="0"/>
              <a:t>Черниші</a:t>
            </a:r>
            <a:r>
              <a:rPr lang="uk-UA" sz="2000" i="1" dirty="0" smtClean="0"/>
              <a:t>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731</TotalTime>
  <Words>918</Words>
  <Application>Microsoft Office PowerPoint</Application>
  <PresentationFormat>Экран (4:3)</PresentationFormat>
  <Paragraphs>107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Однорідні члени речення</vt:lpstr>
      <vt:lpstr>Однорідні члени речення − важливий засіб увиразнення мови. Вони виконують однакові синтаксичні функції і об’єднані тотожними синтаксичними відношеннями до одного й того ж члена  речення.</vt:lpstr>
      <vt:lpstr>Слайд 3</vt:lpstr>
      <vt:lpstr>Слайд 4</vt:lpstr>
      <vt:lpstr>Слайд 5</vt:lpstr>
      <vt:lpstr>Слайд 6</vt:lpstr>
      <vt:lpstr>Слайд 7</vt:lpstr>
      <vt:lpstr>Слайд 8</vt:lpstr>
      <vt:lpstr>Однорідними є:</vt:lpstr>
      <vt:lpstr>Неоднорідними є:</vt:lpstr>
      <vt:lpstr>Слайд 11</vt:lpstr>
      <vt:lpstr>Запам'ятай!</vt:lpstr>
      <vt:lpstr>Відновлення речень з однорідними членами. Прочитати речення. Записати їх, розставляючи й пояснюючи розділові знаки.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Однорідні члени речення</dc:title>
  <dc:creator>Admin</dc:creator>
  <cp:lastModifiedBy>777</cp:lastModifiedBy>
  <cp:revision>81</cp:revision>
  <dcterms:created xsi:type="dcterms:W3CDTF">2013-02-05T18:25:08Z</dcterms:created>
  <dcterms:modified xsi:type="dcterms:W3CDTF">2013-08-08T11:04:04Z</dcterms:modified>
</cp:coreProperties>
</file>