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71" r:id="rId4"/>
    <p:sldId id="270" r:id="rId5"/>
    <p:sldId id="268" r:id="rId6"/>
    <p:sldId id="267" r:id="rId7"/>
    <p:sldId id="266" r:id="rId8"/>
    <p:sldId id="265" r:id="rId9"/>
    <p:sldId id="257" r:id="rId10"/>
    <p:sldId id="258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9A259-7CBA-4B96-896D-0D2CCDEEF185}" type="datetimeFigureOut">
              <a:rPr lang="uk-UA"/>
              <a:pPr/>
              <a:t>23.10.2017</a:t>
            </a:fld>
            <a:endParaRPr lang="uk-UA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323CF3-EF1B-4C3F-86FF-1E70FE4CDE7F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8EB983-0D07-466C-8B2D-25E44446CFD1}" type="datetimeFigureOut">
              <a:rPr lang="uk-UA"/>
              <a:pPr/>
              <a:t>23.10.2017</a:t>
            </a:fld>
            <a:endParaRPr lang="uk-UA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F24D11-D68D-42F8-8A37-35AA4353C29A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2510" y="927491"/>
            <a:ext cx="742637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2510" y="3407166"/>
            <a:ext cx="742637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5355-2FF3-4383-A42C-9DCA6EDF8521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0707-0DDF-4A55-B32A-0641B0769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458" y="1005200"/>
            <a:ext cx="694034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13458" y="3884925"/>
            <a:ext cx="6940342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032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F883-1C64-415B-B79A-CB6DFE46A3C6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B627-D430-4966-880B-A3C7A47D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5013"/>
            <a:ext cx="105156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9D1C7-8536-4092-BC72-C1DC4179BDE5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7CBB0B-5D2D-4D5C-8533-A838E547F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</p:sldLayoutIdLst>
  <p:transition spd="med"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20321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03214"/>
          </a:solidFill>
          <a:latin typeface="Georg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475" y="735013"/>
            <a:ext cx="9850438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4400" b="1" i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Птах року 2017 в </a:t>
            </a:r>
            <a:r>
              <a:rPr kumimoji="1" lang="ru-RU" altLang="ru-RU" sz="4400" b="1" i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Україні</a:t>
            </a:r>
            <a:r>
              <a:rPr kumimoji="1" lang="ru-RU" altLang="ru-RU" sz="4400" b="1" i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 - канюк </a:t>
            </a:r>
            <a:r>
              <a:rPr kumimoji="1" lang="ru-RU" altLang="ru-RU" sz="4400" b="1" i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звичайний</a:t>
            </a:r>
            <a:r>
              <a:rPr kumimoji="1" lang="ru-RU" altLang="ru-RU" sz="4400" b="1" kern="0" dirty="0">
                <a:solidFill>
                  <a:srgbClr val="000000"/>
                </a:solidFill>
                <a:latin typeface="Arial"/>
                <a:ea typeface="PMingLiU"/>
                <a:cs typeface="+mj-cs"/>
              </a:rPr>
              <a:t/>
            </a:r>
            <a:br>
              <a:rPr kumimoji="1" lang="ru-RU" altLang="ru-RU" sz="4400" b="1" kern="0" dirty="0">
                <a:solidFill>
                  <a:srgbClr val="000000"/>
                </a:solidFill>
                <a:latin typeface="Arial"/>
                <a:ea typeface="PMingLiU"/>
                <a:cs typeface="+mj-cs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4" descr="C:\Users\владимир\Desktop\kanptro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163" y="1447800"/>
            <a:ext cx="7059612" cy="471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630238"/>
            <a:ext cx="10869613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uk-UA" altLang="ru-RU" sz="3200">
                <a:solidFill>
                  <a:srgbClr val="000000"/>
                </a:solidFill>
                <a:ea typeface="PMingLiU"/>
                <a:cs typeface="PMingLiU"/>
              </a:rPr>
              <a:t>Головну роль в його харчуванні відіграють миші, різно-манітні полівки. В окремі роки доля цих гризунів у раці-оні канюків складає до 90%. Незважаючи на те, що на-дає перевагу він мишоподібним гризунам, не гидує й ін-шими представниками фауни – дрібними птахами, пла-зунами, і навіть рибами.</a:t>
            </a:r>
            <a:endParaRPr lang="uk-UA" sz="3200">
              <a:solidFill>
                <a:srgbClr val="000000"/>
              </a:solidFill>
            </a:endParaRPr>
          </a:p>
        </p:txBody>
      </p:sp>
      <p:pic>
        <p:nvPicPr>
          <p:cNvPr id="3" name="Picture 5" descr="C:\Users\владимир\Desktop\de7a139b37e80f9bb12d0c1d1c087d4b_RSZ_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163" y="3308350"/>
            <a:ext cx="4500562" cy="277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425" y="1227138"/>
            <a:ext cx="43815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4400" b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Вороги канюка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4803775" y="706438"/>
            <a:ext cx="6735763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uk-UA" altLang="ru-RU" sz="2800">
                <a:solidFill>
                  <a:srgbClr val="000000"/>
                </a:solidFill>
                <a:ea typeface="PMingLiU"/>
                <a:cs typeface="PMingLiU"/>
              </a:rPr>
              <a:t>Канюк звичайний - птах корисний. За одну добу в</a:t>
            </a:r>
            <a:r>
              <a:rPr kumimoji="1" lang="ru-RU" altLang="ru-RU" sz="2800">
                <a:solidFill>
                  <a:srgbClr val="000000"/>
                </a:solidFill>
                <a:ea typeface="PMingLiU"/>
                <a:cs typeface="PMingLiU"/>
              </a:rPr>
              <a:t>і</a:t>
            </a:r>
            <a:r>
              <a:rPr kumimoji="1" lang="uk-UA" altLang="ru-RU" sz="2800">
                <a:solidFill>
                  <a:srgbClr val="000000"/>
                </a:solidFill>
                <a:ea typeface="PMingLiU"/>
                <a:cs typeface="PMingLiU"/>
              </a:rPr>
              <a:t>н з'їдає до 35 дрібних гризунів. Якщо перевести це значе-ння в більш серйозні цифри, то ви-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kumimoji="1" lang="uk-UA" altLang="ru-RU" sz="2800">
                <a:solidFill>
                  <a:srgbClr val="000000"/>
                </a:solidFill>
                <a:ea typeface="PMingLiU"/>
                <a:cs typeface="PMingLiU"/>
              </a:rPr>
              <a:t>    йде близько 11 тисяч гризунів на рік.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uk-UA" altLang="ru-RU" sz="2800">
                <a:solidFill>
                  <a:srgbClr val="000000"/>
                </a:solidFill>
                <a:ea typeface="PMingLiU"/>
                <a:cs typeface="PMingLiU"/>
              </a:rPr>
              <a:t>Птах  користується успіхом у сере- довищі орнітологів не тільки як винищувач гризунів, але і як вбивця гадюк! На жаль, природа не нагоро-дила цих птахів імунітетом від отрути гадюк. Тому іноді змія і канюк вини-щують один одного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.</a:t>
            </a:r>
          </a:p>
        </p:txBody>
      </p:sp>
      <p:pic>
        <p:nvPicPr>
          <p:cNvPr id="4" name="Picture 5" descr="C:\Users\владимир\Desktop\Circaetus gallic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2384425"/>
            <a:ext cx="41973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625" y="796925"/>
            <a:ext cx="10764838" cy="2528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uk-UA" altLang="ru-RU" sz="3200">
                <a:solidFill>
                  <a:srgbClr val="000000"/>
                </a:solidFill>
                <a:ea typeface="PMingLiU"/>
                <a:cs typeface="PMingLiU"/>
              </a:rPr>
              <a:t>Проте в більшості випадк</a:t>
            </a:r>
            <a:r>
              <a:rPr kumimoji="1" lang="ru-RU" altLang="ru-RU" sz="3200">
                <a:solidFill>
                  <a:srgbClr val="000000"/>
                </a:solidFill>
                <a:ea typeface="PMingLiU"/>
                <a:cs typeface="PMingLiU"/>
              </a:rPr>
              <a:t>ів</a:t>
            </a:r>
            <a:r>
              <a:rPr kumimoji="1" lang="uk-UA" altLang="ru-RU" sz="3200">
                <a:solidFill>
                  <a:srgbClr val="000000"/>
                </a:solidFill>
                <a:ea typeface="PMingLiU"/>
                <a:cs typeface="PMingLiU"/>
              </a:rPr>
              <a:t> з цієї смертельної  сути-чки переможцем все ж виходить пернатий розбійник. Орнітологи кажуть, що така сміливість і кмітливість притаманна всім представникам роду канюків. У не-волі ці птахи проявляють витончену хитрість</a:t>
            </a:r>
            <a:r>
              <a:rPr kumimoji="1" lang="ru-RU" altLang="ru-RU" sz="3200">
                <a:solidFill>
                  <a:srgbClr val="000000"/>
                </a:solidFill>
                <a:ea typeface="PMingLiU"/>
                <a:cs typeface="PMingLiU"/>
              </a:rPr>
              <a:t>.</a:t>
            </a:r>
          </a:p>
        </p:txBody>
      </p:sp>
      <p:pic>
        <p:nvPicPr>
          <p:cNvPr id="3" name="Picture 4" descr="C:\Users\владимир\Desktop\kanjuk-ptica-opisanie-foto-chem-pitaetsja-ptica_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050" y="3352800"/>
            <a:ext cx="4183063" cy="289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625" y="568325"/>
            <a:ext cx="110998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4000" b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На </a:t>
            </a:r>
            <a:r>
              <a:rPr kumimoji="1" lang="ru-RU" altLang="ru-RU" sz="4000" b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які</a:t>
            </a:r>
            <a:r>
              <a:rPr kumimoji="1" lang="ru-RU" altLang="ru-RU" sz="4000" b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 </a:t>
            </a:r>
            <a:r>
              <a:rPr kumimoji="1" lang="ru-RU" altLang="ru-RU" sz="4000" b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загрози</a:t>
            </a:r>
            <a:r>
              <a:rPr kumimoji="1" lang="ru-RU" altLang="ru-RU" sz="4000" b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 </a:t>
            </a:r>
            <a:r>
              <a:rPr kumimoji="1" lang="ru-RU" altLang="ru-RU" sz="4000" b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наражається</a:t>
            </a:r>
            <a:r>
              <a:rPr kumimoji="1" lang="ru-RU" altLang="ru-RU" sz="4000" b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 </a:t>
            </a:r>
            <a:r>
              <a:rPr kumimoji="1" lang="ru-RU" altLang="ru-RU" sz="4000" b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цей</a:t>
            </a:r>
            <a:r>
              <a:rPr kumimoji="1" lang="ru-RU" altLang="ru-RU" sz="4000" b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 вид </a:t>
            </a:r>
            <a:r>
              <a:rPr kumimoji="1" lang="ru-RU" altLang="ru-RU" sz="4000" b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птахів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641850" y="1393825"/>
            <a:ext cx="695642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uk-UA" altLang="ru-RU" sz="2600">
                <a:solidFill>
                  <a:srgbClr val="000000"/>
                </a:solidFill>
                <a:ea typeface="PMingLiU"/>
                <a:cs typeface="PMingLiU"/>
              </a:rPr>
              <a:t>Як і всі хижі птахи, канюки страждають </a:t>
            </a:r>
            <a:r>
              <a:rPr kumimoji="1" lang="uk-UA" altLang="ru-RU" sz="2600" u="sng">
                <a:solidFill>
                  <a:srgbClr val="000000"/>
                </a:solidFill>
                <a:ea typeface="PMingLiU"/>
                <a:cs typeface="PMingLiU"/>
              </a:rPr>
              <a:t>від переслідувань</a:t>
            </a:r>
            <a:r>
              <a:rPr kumimoji="1" lang="uk-UA" altLang="ru-RU" sz="2600">
                <a:solidFill>
                  <a:srgbClr val="000000"/>
                </a:solidFill>
                <a:ea typeface="PMingLiU"/>
                <a:cs typeface="PMingLiU"/>
              </a:rPr>
              <a:t> з боку малограмотних селян та мисливців. Навіть попри те, що цей птах полює здебільшого на гризунів, він люто винищується екологічно-несві-домими людьми. Іншими загрозливими факторами є </a:t>
            </a:r>
            <a:r>
              <a:rPr kumimoji="1" lang="uk-UA" altLang="ru-RU" sz="2600" u="sng">
                <a:solidFill>
                  <a:srgbClr val="000000"/>
                </a:solidFill>
                <a:ea typeface="PMingLiU"/>
                <a:cs typeface="PMingLiU"/>
              </a:rPr>
              <a:t>зменшення кількості мишо-подібних гризунів</a:t>
            </a:r>
            <a:r>
              <a:rPr kumimoji="1" lang="uk-UA" altLang="ru-RU" sz="2600">
                <a:solidFill>
                  <a:srgbClr val="000000"/>
                </a:solidFill>
                <a:ea typeface="PMingLiU"/>
                <a:cs typeface="PMingLiU"/>
              </a:rPr>
              <a:t>, через застосування хімікатів, що позбавляє канюків поживи та спричиняє загибель птахів, </a:t>
            </a:r>
            <a:r>
              <a:rPr kumimoji="1" lang="uk-UA" altLang="ru-RU" sz="2600" u="sng">
                <a:solidFill>
                  <a:srgbClr val="000000"/>
                </a:solidFill>
                <a:ea typeface="PMingLiU"/>
                <a:cs typeface="PMingLiU"/>
              </a:rPr>
              <a:t>загибель птахів від зіткнення з електричними дро-тами, автомобілями та антенами.</a:t>
            </a:r>
          </a:p>
        </p:txBody>
      </p:sp>
      <p:pic>
        <p:nvPicPr>
          <p:cNvPr id="4" name="Picture 2" descr="C:\Users\владимир\Desktop\2048x1366_925336_[www.ArtFile.ru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3700463"/>
            <a:ext cx="3876675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3" descr="C:\Users\владимир\Desktop\kanjuk7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1208088"/>
            <a:ext cx="3168650" cy="26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4968875" y="649288"/>
            <a:ext cx="65468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ru-RU" altLang="ru-RU" sz="2400" b="1">
                <a:solidFill>
                  <a:srgbClr val="000000"/>
                </a:solidFill>
                <a:ea typeface="PMingLiU"/>
                <a:cs typeface="PMingLiU"/>
              </a:rPr>
              <a:t> 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Для збереження виду необхідна </a:t>
            </a:r>
            <a:r>
              <a:rPr kumimoji="1" lang="uk-UA" altLang="ru-RU" sz="2400" b="1" u="sng">
                <a:solidFill>
                  <a:srgbClr val="000000"/>
                </a:solidFill>
                <a:ea typeface="PMingLiU"/>
                <a:cs typeface="PMingLiU"/>
              </a:rPr>
              <a:t>заборо-на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 використання </a:t>
            </a:r>
            <a:r>
              <a:rPr kumimoji="1" lang="uk-UA" altLang="ru-RU" sz="2400" b="1" u="sng">
                <a:solidFill>
                  <a:srgbClr val="000000"/>
                </a:solidFill>
                <a:ea typeface="PMingLiU"/>
                <a:cs typeface="PMingLiU"/>
              </a:rPr>
              <a:t>пестицидів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, створення </a:t>
            </a:r>
            <a:r>
              <a:rPr kumimoji="1" lang="uk-UA" altLang="ru-RU" sz="2400" b="1" u="sng">
                <a:solidFill>
                  <a:srgbClr val="000000"/>
                </a:solidFill>
                <a:ea typeface="PMingLiU"/>
                <a:cs typeface="PMingLiU"/>
              </a:rPr>
              <a:t>умов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 придатних </a:t>
            </a:r>
            <a:r>
              <a:rPr kumimoji="1" lang="uk-UA" altLang="ru-RU" sz="2400" b="1" u="sng">
                <a:solidFill>
                  <a:srgbClr val="000000"/>
                </a:solidFill>
                <a:ea typeface="PMingLiU"/>
                <a:cs typeface="PMingLiU"/>
              </a:rPr>
              <a:t>для гніздування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 канюків, </a:t>
            </a:r>
            <a:r>
              <a:rPr kumimoji="1" lang="uk-UA" altLang="ru-RU" sz="2400" b="1" u="sng">
                <a:solidFill>
                  <a:srgbClr val="000000"/>
                </a:solidFill>
                <a:ea typeface="PMingLiU"/>
                <a:cs typeface="PMingLiU"/>
              </a:rPr>
              <a:t>заборона полювання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 на цих птахів, та проведення </a:t>
            </a:r>
            <a:r>
              <a:rPr kumimoji="1" lang="uk-UA" altLang="ru-RU" sz="2400" b="1" u="sng">
                <a:solidFill>
                  <a:srgbClr val="000000"/>
                </a:solidFill>
                <a:ea typeface="PMingLiU"/>
                <a:cs typeface="PMingLiU"/>
              </a:rPr>
              <a:t>просвітницької 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роботи серед населення. Щоб привабити канюків на поля,треба </a:t>
            </a:r>
            <a:r>
              <a:rPr kumimoji="1" lang="uk-UA" altLang="ru-RU" sz="2400" b="1" u="sng">
                <a:solidFill>
                  <a:srgbClr val="000000"/>
                </a:solidFill>
                <a:ea typeface="PMingLiU"/>
                <a:cs typeface="PMingLiU"/>
              </a:rPr>
              <a:t>споруджувати  жердини</a:t>
            </a:r>
            <a:r>
              <a:rPr kumimoji="1" lang="uk-UA" altLang="ru-RU" sz="2400">
                <a:solidFill>
                  <a:srgbClr val="000000"/>
                </a:solidFill>
                <a:ea typeface="PMingLiU"/>
                <a:cs typeface="PMingLiU"/>
              </a:rPr>
              <a:t>, на які птах міг зручно сісти під час полювання.</a:t>
            </a:r>
          </a:p>
        </p:txBody>
      </p:sp>
      <p:pic>
        <p:nvPicPr>
          <p:cNvPr id="3" name="Picture 4" descr="C:\Users\владимир\Desktop\ox_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1063" y="909638"/>
            <a:ext cx="4019550" cy="210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" name="Picture 5" descr="C:\Users\владимир\Desktop\big1073181_37rrrsrrrersr_sresrrs_rsresr_rer_srrrrssrr_ssssrrrer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0000">
            <a:off x="1508125" y="3403600"/>
            <a:ext cx="3536950" cy="220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6" descr="C:\Users\владимир\Desktop\rozm2_m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38863" y="4295775"/>
            <a:ext cx="3927475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op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54000"/>
            <a:ext cx="11403012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s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246063"/>
            <a:ext cx="11774488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328613"/>
            <a:ext cx="11566525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400050"/>
            <a:ext cx="1135856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roz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404813"/>
            <a:ext cx="11569700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roz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430213"/>
            <a:ext cx="113411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roz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8" y="366713"/>
            <a:ext cx="11358562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1213" y="485775"/>
            <a:ext cx="5468937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4400" b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Охоронець</a:t>
            </a:r>
            <a:r>
              <a:rPr kumimoji="1" lang="ru-RU" altLang="ru-RU" sz="4400" b="1" kern="0" dirty="0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 </a:t>
            </a:r>
            <a:r>
              <a:rPr kumimoji="1" lang="ru-RU" altLang="ru-RU" sz="4400" b="1" kern="0" dirty="0" err="1">
                <a:solidFill>
                  <a:srgbClr val="C00000"/>
                </a:solidFill>
                <a:latin typeface="Arial"/>
                <a:ea typeface="PMingLiU"/>
                <a:cs typeface="+mj-cs"/>
              </a:rPr>
              <a:t>полів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830263" y="1255713"/>
            <a:ext cx="1051083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uk-UA" altLang="ru-RU" sz="2800">
                <a:solidFill>
                  <a:srgbClr val="000000"/>
                </a:solidFill>
                <a:ea typeface="PMingLiU"/>
                <a:cs typeface="PMingLiU"/>
              </a:rPr>
              <a:t>Канюк звичайний, або сарич, безсумнівно найпоширеніший серед денних хижих птахів. За свій характерний крик, тягуче "кьяяя, кьяяя, кьяяя ", нібито він щось жалібно випрошує, канючить – і отримав своє коротке ім’я, яке і в інших мовах також близьке по змісту: «нявкаючий   орел», «зануда». </a:t>
            </a:r>
            <a:endParaRPr lang="uk-UA" sz="2800">
              <a:solidFill>
                <a:srgbClr val="000000"/>
              </a:solidFill>
            </a:endParaRPr>
          </a:p>
        </p:txBody>
      </p:sp>
      <p:pic>
        <p:nvPicPr>
          <p:cNvPr id="6" name="Picture 4" descr="C:\Users\владимир\Desktop\ser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61001" y="3402664"/>
            <a:ext cx="4992234" cy="2845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Эко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EB0DD2FF-97B8-4AC3-80C6-173A51554E4C}" vid="{93BCD022-8911-4BC1-931B-454E672053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 1</Template>
  <TotalTime>89</TotalTime>
  <Words>302</Words>
  <Application>Microsoft Office PowerPoint</Application>
  <PresentationFormat>Произвольный</PresentationFormat>
  <Paragraphs>12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Georgia</vt:lpstr>
      <vt:lpstr>Calibri</vt:lpstr>
      <vt:lpstr>PMingLiU</vt:lpstr>
      <vt:lpstr>Эко 1</vt:lpstr>
      <vt:lpstr>Эко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User</dc:creator>
  <cp:lastModifiedBy>HATA</cp:lastModifiedBy>
  <cp:revision>17</cp:revision>
  <dcterms:created xsi:type="dcterms:W3CDTF">2016-12-17T12:32:52Z</dcterms:created>
  <dcterms:modified xsi:type="dcterms:W3CDTF">2017-10-23T18:48:00Z</dcterms:modified>
</cp:coreProperties>
</file>