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3" r:id="rId17"/>
    <p:sldId id="275" r:id="rId18"/>
    <p:sldId id="283" r:id="rId19"/>
    <p:sldId id="277" r:id="rId20"/>
    <p:sldId id="278" r:id="rId21"/>
    <p:sldId id="279" r:id="rId22"/>
    <p:sldId id="282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15B3"/>
    <a:srgbClr val="99E5C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33BA-6EBF-4FE0-A592-58D4AC737B0B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2451A8-BA65-4CDB-8CB0-B408C1C11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33BA-6EBF-4FE0-A592-58D4AC737B0B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451A8-BA65-4CDB-8CB0-B408C1C11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33BA-6EBF-4FE0-A592-58D4AC737B0B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451A8-BA65-4CDB-8CB0-B408C1C11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33BA-6EBF-4FE0-A592-58D4AC737B0B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2451A8-BA65-4CDB-8CB0-B408C1C11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33BA-6EBF-4FE0-A592-58D4AC737B0B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451A8-BA65-4CDB-8CB0-B408C1C118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33BA-6EBF-4FE0-A592-58D4AC737B0B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451A8-BA65-4CDB-8CB0-B408C1C11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33BA-6EBF-4FE0-A592-58D4AC737B0B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C2451A8-BA65-4CDB-8CB0-B408C1C118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33BA-6EBF-4FE0-A592-58D4AC737B0B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451A8-BA65-4CDB-8CB0-B408C1C11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33BA-6EBF-4FE0-A592-58D4AC737B0B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451A8-BA65-4CDB-8CB0-B408C1C11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33BA-6EBF-4FE0-A592-58D4AC737B0B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451A8-BA65-4CDB-8CB0-B408C1C11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33BA-6EBF-4FE0-A592-58D4AC737B0B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451A8-BA65-4CDB-8CB0-B408C1C118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C0233BA-6EBF-4FE0-A592-58D4AC737B0B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C2451A8-BA65-4CDB-8CB0-B408C1C118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76672"/>
            <a:ext cx="7344816" cy="914400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Позакласний захід для учнів 6-х класів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988840"/>
            <a:ext cx="8784976" cy="18774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“Д </a:t>
            </a:r>
            <a:r>
              <a:rPr lang="uk-UA" sz="5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ень</a:t>
            </a:r>
            <a:r>
              <a:rPr lang="uk-UA" sz="5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математики </a:t>
            </a:r>
          </a:p>
          <a:p>
            <a:pPr algn="ctr"/>
            <a:r>
              <a:rPr lang="uk-UA" sz="5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в 6 </a:t>
            </a:r>
            <a:r>
              <a:rPr lang="uk-UA" sz="5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класі”</a:t>
            </a:r>
            <a:endParaRPr lang="ru-RU" sz="5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1505" name="Picture 1" descr="D:\картинки\0_6d255_9af1652c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3356992"/>
            <a:ext cx="2280493" cy="32636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5661248"/>
            <a:ext cx="39604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>
                <a:solidFill>
                  <a:srgbClr val="0070C0"/>
                </a:solidFill>
              </a:rPr>
              <a:t>Підготувала вчитель математики </a:t>
            </a:r>
          </a:p>
          <a:p>
            <a:r>
              <a:rPr lang="uk-UA" sz="1400" dirty="0" smtClean="0">
                <a:solidFill>
                  <a:srgbClr val="0070C0"/>
                </a:solidFill>
              </a:rPr>
              <a:t>Охтирської ЗОШ І-ІІІ ст. №1 </a:t>
            </a:r>
          </a:p>
          <a:p>
            <a:r>
              <a:rPr lang="uk-UA" sz="1400" dirty="0" err="1" smtClean="0">
                <a:solidFill>
                  <a:srgbClr val="0070C0"/>
                </a:solidFill>
              </a:rPr>
              <a:t>Пасішна</a:t>
            </a:r>
            <a:r>
              <a:rPr lang="uk-UA" sz="1400" dirty="0" smtClean="0">
                <a:solidFill>
                  <a:srgbClr val="0070C0"/>
                </a:solidFill>
              </a:rPr>
              <a:t> О.М.</a:t>
            </a:r>
            <a:endParaRPr lang="uk-UA" sz="1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D:\картинки\gogolpage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2335287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8" name="Picture 2" descr="D:\картинки\getImage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4188725"/>
            <a:ext cx="1979712" cy="2669275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340768"/>
            <a:ext cx="5851376" cy="504056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 </a:t>
            </a:r>
            <a:r>
              <a:rPr lang="ru-RU" sz="3800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"Во дни сомнений, во дни тягостных раздумий о судьбах моей родины, – ты один мне поддержка и опора, о великий, могучий, правдивый и свободный русский язык!.. Не будь тебя – как не впасть в отчаяние при виде всего, что совершается дома. Но нельзя верить, чтобы такой язык не был дан великому народу!"</a:t>
            </a:r>
            <a:endParaRPr lang="ru-RU" sz="3800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Times New Roman" pitchFamily="18" charset="0"/>
              </a:rPr>
              <a:t>Урок російської мови</a:t>
            </a:r>
            <a:endParaRPr lang="ru-RU" sz="4400" b="1" dirty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uk-UA" sz="8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</a:rPr>
              <a:t>Контрольна робота</a:t>
            </a:r>
            <a:endParaRPr lang="ru-RU" sz="8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1014" y="3212976"/>
            <a:ext cx="3027170" cy="3456384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картинки\83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5870426" cy="4226707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5" name="Picture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852936"/>
            <a:ext cx="28575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2088232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6336704"/>
          </a:xfrm>
        </p:spPr>
        <p:txBody>
          <a:bodyPr>
            <a:normAutofit/>
          </a:bodyPr>
          <a:lstStyle/>
          <a:p>
            <a:pPr algn="ctr"/>
            <a:r>
              <a:rPr lang="uk-UA" sz="72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Times New Roman" pitchFamily="18" charset="0"/>
              </a:rPr>
              <a:t>Хвилинка – </a:t>
            </a:r>
            <a:r>
              <a:rPr lang="uk-UA" sz="7200" b="1" i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Times New Roman" pitchFamily="18" charset="0"/>
              </a:rPr>
              <a:t>веселинка</a:t>
            </a:r>
            <a:r>
              <a:rPr lang="uk-UA" sz="72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72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8000" b="1" i="1" u="sng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“Будь</a:t>
            </a:r>
            <a:r>
              <a:rPr lang="uk-UA" sz="8000" b="1" i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8000" b="1" i="1" u="sng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уважний”</a:t>
            </a:r>
            <a:endParaRPr lang="ru-RU" sz="8000" b="1" i="1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686800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6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uk-UA" sz="60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Пара коней пробігла 12 км. Скільки пробіг кожен кінь?</a:t>
            </a:r>
            <a:endParaRPr lang="ru-RU" sz="6000" b="1" i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D:\картинки\2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573016"/>
            <a:ext cx="5331127" cy="3135957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827584" y="3284984"/>
            <a:ext cx="22322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0" b="1" dirty="0" smtClean="0">
                <a:solidFill>
                  <a:srgbClr val="EB15B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0" b="1" dirty="0">
              <a:solidFill>
                <a:srgbClr val="EB15B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76672"/>
            <a:ext cx="8686800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uk-UA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Петрикові батьки мають трьох дітей – Андрійка,  Оленку. А яке ім'я у третьої дитини?</a:t>
            </a:r>
            <a:endParaRPr lang="ru-RU" sz="4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3573016"/>
            <a:ext cx="20882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0" b="1" dirty="0" smtClean="0">
                <a:solidFill>
                  <a:srgbClr val="EB15B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0" b="1" dirty="0">
              <a:solidFill>
                <a:srgbClr val="EB15B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D:\картинки\cocuk14141y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068960"/>
            <a:ext cx="5238750" cy="3476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76672"/>
            <a:ext cx="8686800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uk-UA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двох носорогів два роги. Скільки рогів у 20 носорогів?</a:t>
            </a:r>
            <a:endParaRPr lang="ru-RU" sz="4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420888"/>
            <a:ext cx="266429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5000" b="1" dirty="0" smtClean="0">
                <a:solidFill>
                  <a:srgbClr val="EB15B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25000" b="1" dirty="0">
              <a:solidFill>
                <a:srgbClr val="EB15B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D:\картинки\udivitelnyie_fotografii_jivotnyih_1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708920"/>
            <a:ext cx="4209505" cy="357787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76672"/>
            <a:ext cx="8686800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uk-UA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 класу зайшли Іванко, за ним – Яринка, потім Маринка і забіг Степан. Скільки хлопчиків зайшло в клас?</a:t>
            </a:r>
            <a:endParaRPr lang="ru-RU" sz="4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3573016"/>
            <a:ext cx="20882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0" b="1" dirty="0" smtClean="0">
                <a:solidFill>
                  <a:srgbClr val="EB15B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0" b="1" dirty="0">
              <a:solidFill>
                <a:srgbClr val="EB15B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D:\картинки\fotolia_8651734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760" y="3573016"/>
            <a:ext cx="4357268" cy="2903949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686800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uk-UA" sz="48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кімнаті в кожному кутку сиділо по коту  і перед кожним – ще по три коти. Скільки котів було в кімнаті?</a:t>
            </a:r>
            <a:endParaRPr lang="ru-RU" sz="4800" b="1" i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3687901"/>
            <a:ext cx="22322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0" b="1" dirty="0" smtClean="0">
                <a:solidFill>
                  <a:srgbClr val="EB15B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0" b="1" dirty="0">
              <a:solidFill>
                <a:srgbClr val="EB15B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5" name="Picture 3" descr="D:\картинки\0_56bac_12a142b5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5" y="3645024"/>
            <a:ext cx="4413849" cy="2808312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76672"/>
            <a:ext cx="8686800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uk-UA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Дві жінки йшли з села до міста. Їм назустріч йшло ще 5 жінок. Скільки жінок йшло до міста?</a:t>
            </a:r>
            <a:endParaRPr lang="ru-RU" sz="4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918460"/>
            <a:ext cx="266429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5000" b="1" dirty="0" smtClean="0">
                <a:solidFill>
                  <a:srgbClr val="EB15B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25000" b="1" dirty="0">
              <a:solidFill>
                <a:srgbClr val="EB15B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D:\картинки\mountainsportswallpaper2611_1280x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573016"/>
            <a:ext cx="5511935" cy="3100464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D:\картинки\74230207_per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295031"/>
            <a:ext cx="2183613" cy="256296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8686800" cy="619268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uk-UA" sz="4000" b="1" i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“Кого</a:t>
            </a:r>
            <a:r>
              <a:rPr lang="uk-UA" sz="40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не манить ні краса, ні мистецтво, хто живе убогим духовним життям, той нічого не дасть математиці …</a:t>
            </a:r>
          </a:p>
          <a:p>
            <a:pPr algn="just">
              <a:buNone/>
            </a:pPr>
            <a:r>
              <a:rPr lang="uk-UA" sz="40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Але як у мистецтві, так і в математиці лише гарні твори переживають століття і виховують цілі </a:t>
            </a:r>
            <a:r>
              <a:rPr lang="uk-UA" sz="4000" b="1" i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покоління”</a:t>
            </a:r>
            <a:endParaRPr lang="uk-UA" sz="4000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uk-UA" sz="36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uk-UA" sz="36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Мирон </a:t>
            </a:r>
            <a:r>
              <a:rPr lang="uk-UA" sz="36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Зарицький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76672"/>
            <a:ext cx="8686800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uk-UA" sz="4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Росло 5 верб. На кожній 5 гілок, на кожній з великих гілок по 5 менших, а на кожній з гілочок по 5 груш. Скільки груш росло на дереві?</a:t>
            </a:r>
            <a:endParaRPr lang="ru-RU" sz="4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2918460"/>
            <a:ext cx="266429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5000" b="1" dirty="0" smtClean="0">
                <a:solidFill>
                  <a:srgbClr val="EB15B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25000" b="1" dirty="0">
              <a:solidFill>
                <a:srgbClr val="EB15B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D:\картинки\435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212976"/>
            <a:ext cx="2996636" cy="341945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76672"/>
            <a:ext cx="8686800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uk-UA" sz="4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коморі 8 мішків борошна. На кожному – по 2 миші. В комору зайшов господар з собакою. Скільки ніг стало в коморі?</a:t>
            </a:r>
            <a:endParaRPr lang="ru-RU" sz="4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2918460"/>
            <a:ext cx="266429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5000" b="1" dirty="0" smtClean="0">
                <a:solidFill>
                  <a:srgbClr val="EB15B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25000" b="1" dirty="0">
              <a:solidFill>
                <a:srgbClr val="EB15B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D:\картинки\70561775_2562265_kartinka_647_iz_19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8841" y="3114651"/>
            <a:ext cx="3133710" cy="3626717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1747" name="Picture 3" descr="D:\картинки\83eb59da1cd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4797152"/>
            <a:ext cx="2610470" cy="165695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686800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5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uk-UA" sz="54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Стіл мав 4 кути. Один кут спиляли. Скільки кутів залишилось?</a:t>
            </a:r>
            <a:endParaRPr lang="ru-RU" sz="5400" b="1" i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3284984"/>
            <a:ext cx="22322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0" b="1" dirty="0" smtClean="0">
                <a:solidFill>
                  <a:srgbClr val="EB15B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0" b="1" dirty="0">
              <a:solidFill>
                <a:srgbClr val="EB15B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D:\картинки\dinner-03-600x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996952"/>
            <a:ext cx="4216549" cy="3627139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32771" name="Picture 3" descr="D:\картинки\1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5229200"/>
            <a:ext cx="1767508" cy="1152723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447086">
            <a:off x="-19717" y="1694173"/>
            <a:ext cx="85844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Дякуємо</a:t>
            </a:r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 за </a:t>
            </a:r>
            <a:r>
              <a:rPr lang="ru-RU" sz="96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увагу</a:t>
            </a:r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!</a:t>
            </a:r>
            <a:endParaRPr lang="ru-RU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3794" name="Picture 2" descr="D:\картинки\x_34b515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780928"/>
            <a:ext cx="3936132" cy="393613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20688"/>
            <a:ext cx="8686800" cy="583264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uk-UA" sz="4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4800" b="1" i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“Предмет</a:t>
            </a:r>
            <a:r>
              <a:rPr lang="uk-UA" sz="48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математики настільки серйозний, що не треба пропускати нагоду зробити його трохи </a:t>
            </a:r>
            <a:r>
              <a:rPr lang="uk-UA" sz="4800" b="1" i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цікавішим”</a:t>
            </a:r>
            <a:endParaRPr lang="uk-UA" sz="4800" b="1" i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uk-UA" sz="40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Блез</a:t>
            </a:r>
            <a:r>
              <a:rPr lang="uk-UA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Паскаль</a:t>
            </a:r>
            <a:endParaRPr lang="ru-RU" sz="4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D:\картинки\74230207_per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05064"/>
            <a:ext cx="2183613" cy="256296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D:\картинки\8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60760">
            <a:off x="4543735" y="1656170"/>
            <a:ext cx="3855991" cy="2409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D:\картинки\5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963354">
            <a:off x="592518" y="3734853"/>
            <a:ext cx="355239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5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</a:rPr>
              <a:t>У р о к  і с т о р і ї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1027" name="Picture 3" descr="D:\картинки\3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528536">
            <a:off x="611560" y="1628800"/>
            <a:ext cx="430895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D:\картинки\1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707330">
            <a:off x="4149595" y="3644883"/>
            <a:ext cx="430127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D:\картинки\1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2825" y="3019425"/>
            <a:ext cx="1905000" cy="1428750"/>
          </a:xfrm>
          <a:prstGeom prst="rect">
            <a:avLst/>
          </a:prstGeom>
          <a:noFill/>
        </p:spPr>
      </p:pic>
      <p:pic>
        <p:nvPicPr>
          <p:cNvPr id="2056" name="Picture 8" descr="D:\картинки\1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412776"/>
            <a:ext cx="2736304" cy="1832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D:\картинки\14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75790" y="3897635"/>
            <a:ext cx="3868210" cy="2960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D:\картинки\fr0176_01_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5450" y="0"/>
            <a:ext cx="3638550" cy="4000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D:\картинки\15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4008140"/>
            <a:ext cx="4483780" cy="2849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D:\картинки\18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2919236" cy="1772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D:\картинки\Храм Благовеще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8680"/>
            <a:ext cx="5523902" cy="4032448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3080" name="Picture 8" descr="D:\картинки\x_c3ef55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212012">
            <a:off x="-223042" y="2954479"/>
            <a:ext cx="4195765" cy="3208312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3081" name="Picture 9" descr="D:\картинки\912a9446725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1619250"/>
            <a:ext cx="3419475" cy="523875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3082" name="Picture 10" descr="D:\картинки\130095904592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4293096"/>
            <a:ext cx="3300676" cy="2369138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</a:rPr>
              <a:t>Урок  літератури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4098" name="Picture 2" descr="D:\картинки\15612784_nb_pinacoteca_gay_portrait_of_leo_tolsto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196752"/>
            <a:ext cx="3762598" cy="5248863"/>
          </a:xfrm>
          <a:prstGeom prst="rect">
            <a:avLst/>
          </a:prstGeom>
          <a:noFill/>
        </p:spPr>
      </p:pic>
      <p:pic>
        <p:nvPicPr>
          <p:cNvPr id="4099" name="Picture 3" descr="D:\картинки\pero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3573016"/>
            <a:ext cx="6096000" cy="3133725"/>
          </a:xfrm>
          <a:prstGeom prst="rect">
            <a:avLst/>
          </a:prstGeom>
          <a:noFill/>
        </p:spPr>
      </p:pic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355976" y="1196752"/>
          <a:ext cx="2664296" cy="1584176"/>
        </p:xfrm>
        <a:graphic>
          <a:graphicData uri="http://schemas.openxmlformats.org/presentationml/2006/ole">
            <p:oleObj spid="_x0000_s4100" name="Формула" r:id="rId6" imgW="634680" imgH="634680" progId="Equation.3">
              <p:embed/>
            </p:oleObj>
          </a:graphicData>
        </a:graphic>
      </p:graphicFrame>
      <p:cxnSp>
        <p:nvCxnSpPr>
          <p:cNvPr id="4101" name="AutoShape 5"/>
          <p:cNvCxnSpPr>
            <a:cxnSpLocks noChangeShapeType="1"/>
          </p:cNvCxnSpPr>
          <p:nvPr/>
        </p:nvCxnSpPr>
        <p:spPr bwMode="auto">
          <a:xfrm>
            <a:off x="4499992" y="1268760"/>
            <a:ext cx="2304256" cy="792088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4572000" y="1268760"/>
            <a:ext cx="2088232" cy="7920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348880"/>
            <a:ext cx="2088232" cy="1092519"/>
          </a:xfrm>
          <a:prstGeom prst="rect">
            <a:avLst/>
          </a:prstGeom>
          <a:noFill/>
        </p:spPr>
      </p:pic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1209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3"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686800" cy="55446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4400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“Серед</a:t>
            </a:r>
            <a:r>
              <a:rPr lang="uk-UA" sz="44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усіх наук, що відкривають людству шлях до пізнання законів природи, наймогутніша, найвеличніша наука - </a:t>
            </a:r>
            <a:r>
              <a:rPr lang="uk-UA" sz="4400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математика”</a:t>
            </a:r>
            <a:r>
              <a:rPr lang="uk-UA" sz="44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r">
              <a:buNone/>
            </a:pPr>
            <a:endParaRPr lang="uk-UA" sz="4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uk-UA" sz="4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С.В. Ковалевська</a:t>
            </a:r>
            <a:endParaRPr lang="ru-RU" sz="4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 descr="D:\картинки\74230207_per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789040"/>
            <a:ext cx="2183613" cy="2562969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картинки\alik-vesela-matematika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329608"/>
            <a:ext cx="4704523" cy="3528392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5122" name="Picture 2" descr="D:\картинки\United-Kingdom-London-Big-B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4483000"/>
            <a:ext cx="2375000" cy="23750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</a:rPr>
              <a:t>Урок іноземної мови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0120831">
            <a:off x="3956585" y="4794773"/>
            <a:ext cx="364972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mathematics [ˌ</a:t>
            </a:r>
            <a:r>
              <a:rPr lang="en-US" sz="28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mæ</a:t>
            </a:r>
            <a:r>
              <a:rPr lang="el-GR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θ(</a:t>
            </a:r>
            <a:r>
              <a:rPr lang="en-US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ə)'</a:t>
            </a:r>
            <a:r>
              <a:rPr lang="en-US" sz="28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mætɪks</a:t>
            </a:r>
            <a:r>
              <a:rPr lang="en-US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</a:t>
            </a:r>
            <a:endParaRPr lang="ru-RU" sz="2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D:\картинки\London_032_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1196752"/>
            <a:ext cx="3438972" cy="4585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 rot="19739994">
            <a:off x="6119053" y="2128500"/>
            <a:ext cx="26777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algebra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9886470">
            <a:off x="6634539" y="3256600"/>
            <a:ext cx="15363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algèbre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9990033">
            <a:off x="4913290" y="3007461"/>
            <a:ext cx="14622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 err="1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álgebra</a:t>
            </a:r>
            <a:endParaRPr lang="ru-RU" sz="3200" b="1" i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0238387">
            <a:off x="3592064" y="1580626"/>
            <a:ext cx="24929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Mathematik</a:t>
            </a:r>
            <a:endParaRPr lang="ru-RU" sz="3600" b="1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1">
      <a:dk1>
        <a:srgbClr val="E1D5A3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286</TotalTime>
  <Words>422</Words>
  <Application>Microsoft Office PowerPoint</Application>
  <PresentationFormat>Экран (4:3)</PresentationFormat>
  <Paragraphs>48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Трек</vt:lpstr>
      <vt:lpstr>Формула</vt:lpstr>
      <vt:lpstr>Слайд 1</vt:lpstr>
      <vt:lpstr>Слайд 2</vt:lpstr>
      <vt:lpstr>Слайд 3</vt:lpstr>
      <vt:lpstr>У р о к  і с т о р і ї</vt:lpstr>
      <vt:lpstr>Слайд 5</vt:lpstr>
      <vt:lpstr>Слайд 6</vt:lpstr>
      <vt:lpstr>Урок  літератури</vt:lpstr>
      <vt:lpstr>Слайд 8</vt:lpstr>
      <vt:lpstr>Урок іноземної мови</vt:lpstr>
      <vt:lpstr>Урок російської мови</vt:lpstr>
      <vt:lpstr>Контрольна робота</vt:lpstr>
      <vt:lpstr>Слайд 12</vt:lpstr>
      <vt:lpstr>Хвилинка – веселинка “Будь уважний”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Оля</cp:lastModifiedBy>
  <cp:revision>33</cp:revision>
  <dcterms:created xsi:type="dcterms:W3CDTF">2012-11-17T08:47:08Z</dcterms:created>
  <dcterms:modified xsi:type="dcterms:W3CDTF">2017-09-23T10:17:41Z</dcterms:modified>
</cp:coreProperties>
</file>