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ppt/media/audio9.wav" ContentType="audio/x-wav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83" r:id="rId2"/>
    <p:sldId id="281" r:id="rId3"/>
    <p:sldId id="278" r:id="rId4"/>
    <p:sldId id="280" r:id="rId5"/>
    <p:sldId id="284" r:id="rId6"/>
    <p:sldId id="25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6" r:id="rId20"/>
    <p:sldId id="277" r:id="rId21"/>
    <p:sldId id="270" r:id="rId22"/>
    <p:sldId id="271" r:id="rId23"/>
    <p:sldId id="272" r:id="rId24"/>
    <p:sldId id="273" r:id="rId25"/>
    <p:sldId id="274" r:id="rId26"/>
    <p:sldId id="275" r:id="rId27"/>
    <p:sldId id="282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A21E63"/>
    <a:srgbClr val="B91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96" autoAdjust="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61892735106219E-2"/>
          <c:y val="2.0498179061561043E-2"/>
          <c:w val="0.86645149309166547"/>
          <c:h val="0.884919739732737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Лист1!$A$2:$A$5</c:f>
              <c:strCache>
                <c:ptCount val="3"/>
                <c:pt idx="0">
                  <c:v>пласт.пляшка</c:v>
                </c:pt>
                <c:pt idx="1">
                  <c:v>фанера</c:v>
                </c:pt>
                <c:pt idx="2">
                  <c:v>фанера+дерево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</c:v>
                </c:pt>
                <c:pt idx="1">
                  <c:v>9</c:v>
                </c:pt>
                <c:pt idx="2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cat>
            <c:strRef>
              <c:f>Лист1!$A$2:$A$5</c:f>
              <c:strCache>
                <c:ptCount val="3"/>
                <c:pt idx="0">
                  <c:v>пласт.пляшка</c:v>
                </c:pt>
                <c:pt idx="1">
                  <c:v>фанера</c:v>
                </c:pt>
                <c:pt idx="2">
                  <c:v>фанера+дерево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cat>
            <c:strRef>
              <c:f>Лист1!$A$2:$A$5</c:f>
              <c:strCache>
                <c:ptCount val="3"/>
                <c:pt idx="0">
                  <c:v>пласт.пляшка</c:v>
                </c:pt>
                <c:pt idx="1">
                  <c:v>фанера</c:v>
                </c:pt>
                <c:pt idx="2">
                  <c:v>фанера+дерево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214521352"/>
        <c:axId val="214521744"/>
      </c:barChart>
      <c:catAx>
        <c:axId val="214521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521744"/>
        <c:crosses val="autoZero"/>
        <c:auto val="1"/>
        <c:lblAlgn val="ctr"/>
        <c:lblOffset val="100"/>
        <c:noMultiLvlLbl val="0"/>
      </c:catAx>
      <c:valAx>
        <c:axId val="214521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521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3"/>
                <c:pt idx="0">
                  <c:v>горобчик</c:v>
                </c:pt>
                <c:pt idx="1">
                  <c:v>синичка</c:v>
                </c:pt>
                <c:pt idx="2">
                  <c:v>снігур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</c:v>
                </c:pt>
                <c:pt idx="1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Лист1!$A$2:$A$6</c:f>
              <c:strCache>
                <c:ptCount val="4"/>
                <c:pt idx="0">
                  <c:v>просо</c:v>
                </c:pt>
                <c:pt idx="1">
                  <c:v>крих.хл.+зер.</c:v>
                </c:pt>
                <c:pt idx="3">
                  <c:v>насін.соняш.+зер.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</c:v>
                </c:pt>
                <c:pt idx="1">
                  <c:v>36</c:v>
                </c:pt>
                <c:pt idx="3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  <a:effectLst>
              <a:innerShdw dist="12700" dir="16200000">
                <a:schemeClr val="lt1">
                  <a:alpha val="75000"/>
                </a:schemeClr>
              </a:innerShdw>
            </a:effectLst>
          </c:spPr>
          <c:cat>
            <c:strRef>
              <c:f>Лист1!$A$2:$A$6</c:f>
              <c:strCache>
                <c:ptCount val="4"/>
                <c:pt idx="0">
                  <c:v>просо</c:v>
                </c:pt>
                <c:pt idx="1">
                  <c:v>крих.хл.+зер.</c:v>
                </c:pt>
                <c:pt idx="3">
                  <c:v>насін.соняш.+зер.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lt1">
                  <a:alpha val="40000"/>
                </a:schemeClr>
              </a:solidFill>
              <a:round/>
            </a:ln>
            <a:effectLst/>
          </c:spPr>
        </c:dropLines>
        <c:axId val="214520176"/>
        <c:axId val="214522920"/>
      </c:areaChart>
      <c:catAx>
        <c:axId val="21452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75" cap="flat" cmpd="sng" algn="ctr">
            <a:solidFill>
              <a:schemeClr val="lt1">
                <a:lumMod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522920"/>
        <c:crosses val="autoZero"/>
        <c:auto val="1"/>
        <c:lblAlgn val="ctr"/>
        <c:lblOffset val="100"/>
        <c:noMultiLvlLbl val="0"/>
      </c:catAx>
      <c:valAx>
        <c:axId val="2145229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ysDot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5201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lt1">
          <a:lumMod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кож.день</c:v>
                </c:pt>
                <c:pt idx="1">
                  <c:v>через день</c:v>
                </c:pt>
                <c:pt idx="2">
                  <c:v>2 раз.на тижд.</c:v>
                </c:pt>
                <c:pt idx="3">
                  <c:v>закінч.корму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9</c:v>
                </c:pt>
                <c:pt idx="2">
                  <c:v>36</c:v>
                </c:pt>
                <c:pt idx="3">
                  <c:v>55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кож.день</c:v>
                </c:pt>
                <c:pt idx="1">
                  <c:v>через день</c:v>
                </c:pt>
                <c:pt idx="2">
                  <c:v>2 раз.на тижд.</c:v>
                </c:pt>
                <c:pt idx="3">
                  <c:v>закінч.корму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кож.день</c:v>
                </c:pt>
                <c:pt idx="1">
                  <c:v>через день</c:v>
                </c:pt>
                <c:pt idx="2">
                  <c:v>2 раз.на тижд.</c:v>
                </c:pt>
                <c:pt idx="3">
                  <c:v>закінч.корму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4520960"/>
        <c:axId val="215581208"/>
      </c:lineChart>
      <c:catAx>
        <c:axId val="21452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5581208"/>
        <c:crosses val="autoZero"/>
        <c:auto val="1"/>
        <c:lblAlgn val="ctr"/>
        <c:lblOffset val="100"/>
        <c:noMultiLvlLbl val="0"/>
      </c:catAx>
      <c:valAx>
        <c:axId val="2155812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4520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7">
  <cs:axisTitle>
    <cs:lnRef idx="0"/>
    <cs:fillRef idx="0"/>
    <cs:effectRef idx="0"/>
    <cs:fontRef idx="minor">
      <a:schemeClr val="lt1">
        <a:lumMod val="8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75" cap="flat" cmpd="sng" algn="ctr">
        <a:solidFill>
          <a:schemeClr val="lt1">
            <a:lumMod val="75000"/>
          </a:schemeClr>
        </a:solidFill>
        <a:round/>
        <a:headEnd type="none" w="sm" len="sm"/>
        <a:tailEnd type="none" w="sm" len="sm"/>
      </a:ln>
    </cs:spPr>
    <cs:defRPr sz="1197" b="1" kern="1200" cap="all" baseline="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lt1">
            <a:lumMod val="7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85000"/>
      </a:schemeClr>
    </cs:fontRef>
    <cs:spPr>
      <a:solidFill>
        <a:schemeClr val="dk1">
          <a:lumMod val="65000"/>
          <a:lumOff val="35000"/>
        </a:schemeClr>
      </a:solidFill>
      <a:ln>
        <a:solidFill>
          <a:schemeClr val="lt1">
            <a:lumMod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lumMod val="75000"/>
            </a:schemeClr>
          </a:gs>
        </a:gsLst>
        <a:lin ang="0" scaled="1"/>
      </a:gradFill>
      <a:effectLst>
        <a:innerShdw dist="12700" dir="16200000">
          <a:schemeClr val="lt1">
            <a:alpha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50000"/>
      </a:schemeClr>
    </cs:fontRef>
    <cs:spPr>
      <a:ln w="9525">
        <a:solidFill>
          <a:schemeClr val="lt1">
            <a:lumMod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4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prstDash val="sysDot"/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6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bg1">
        <a:lumMod val="85000"/>
      </a:schemeClr>
    </cs:fontRef>
    <cs:spPr>
      <a:ln w="19050" cap="flat" cmpd="sng" algn="ctr">
        <a:solidFill>
          <a:schemeClr val="bg1">
            <a:lumMod val="85000"/>
          </a:schemeClr>
        </a:solidFill>
        <a:round/>
        <a:headEnd type="none" w="sm" len="sm"/>
        <a:tailEnd type="none" w="sm" len="sm"/>
      </a:ln>
    </cs:spPr>
    <cs:defRPr sz="1197" b="1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ajor">
      <a:schemeClr val="lt1">
        <a:lumMod val="8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7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0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17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64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32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22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956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2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6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00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1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58165-0647-41FE-A703-B4A14B3FEEC4}" type="datetimeFigureOut">
              <a:rPr lang="ru-RU" smtClean="0"/>
              <a:t>16.12.2013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609A1-167B-47CE-B9E9-132374734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7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3.wav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5.jpg"/><Relationship Id="rId7" Type="http://schemas.microsoft.com/office/2007/relationships/hdphoto" Target="../media/hdphoto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microsoft.com/office/2007/relationships/hdphoto" Target="../media/hdphoto4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" y="0"/>
            <a:ext cx="9123581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/>
            </a:r>
            <a:b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idx="4294967295"/>
          </p:nvPr>
        </p:nvSpPr>
        <p:spPr>
          <a:xfrm>
            <a:off x="251520" y="274638"/>
            <a:ext cx="8712968" cy="58515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ІКТ на </a:t>
            </a:r>
            <a:r>
              <a:rPr lang="uk-UA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під час проведення виховних заходів у початкових класах</a:t>
            </a:r>
          </a:p>
          <a:p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3" indent="0">
              <a:buNone/>
            </a:pPr>
            <a:r>
              <a:rPr lang="uk-U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 з досвіду роботи)</a:t>
            </a:r>
            <a:endParaRPr lang="uk-UA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Маслюк </a:t>
            </a:r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Олександрівна</a:t>
            </a:r>
            <a:b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учитель </a:t>
            </a:r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 класів</a:t>
            </a:r>
            <a:b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5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explode.wav"/>
          </p:stSnd>
        </p:sndAc>
      </p:transition>
    </mc:Choice>
    <mc:Fallback xmlns="">
      <p:transition spd="slow">
        <p:circle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Pictures\барвін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Мета проекту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Формування особистості, яка здатна свідомо, активно,творчо,впливати на навколишній світ.</a:t>
            </a:r>
          </a:p>
          <a:p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Залучення учнів до практичної діяльності з </a:t>
            </a:r>
            <a:r>
              <a:rPr lang="uk-UA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en-US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язання</a:t>
            </a:r>
            <a:r>
              <a:rPr lang="uk-UA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проблем допомоги птахам в холодні пори року.</a:t>
            </a:r>
            <a:endParaRPr lang="ru-RU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Pictures\тварини\Ris_1_7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\Pictures\тварини\Ris_1_7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Завдання проекту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ясувати , які птахи живуть біля вашого будинку.</a:t>
            </a:r>
          </a:p>
          <a:p>
            <a:r>
              <a:rPr lang="uk-UA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 якого матеріалу виготовляли годівничку</a:t>
            </a:r>
          </a:p>
          <a:p>
            <a:r>
              <a:rPr lang="uk-UA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Яких птахів найчастіше зустрічали біля годівнички.</a:t>
            </a:r>
          </a:p>
          <a:p>
            <a:r>
              <a:rPr lang="uk-UA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Чим підгодовували птахів</a:t>
            </a:r>
          </a:p>
          <a:p>
            <a:r>
              <a:rPr lang="uk-UA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 часто підгодовували пташок.</a:t>
            </a:r>
          </a:p>
          <a:p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647207"/>
      </p:ext>
    </p:extLst>
  </p:cSld>
  <p:clrMapOvr>
    <a:masterClrMapping/>
  </p:clrMapOvr>
  <p:transition spd="slow">
    <p:randomBar dir="vert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Pictures\фотки\лес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Основні дії проекту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Виготовлення годівнички на уроці трудового навчання</a:t>
            </a:r>
          </a:p>
          <a:p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а)креслення годівниці для птахів</a:t>
            </a:r>
          </a:p>
          <a:p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б)вибір матеріалів та інструментів</a:t>
            </a:r>
          </a:p>
          <a:p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Самостійне виготовлення годівнички учнями вдома</a:t>
            </a:r>
          </a:p>
          <a:p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Виконання завдань </a:t>
            </a:r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проекту</a:t>
            </a:r>
          </a:p>
          <a:p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фотоколажу</a:t>
            </a:r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Презентація результатів своєї роботи</a:t>
            </a:r>
          </a:p>
          <a:p>
            <a:endParaRPr lang="uk-UA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oin.wav"/>
          </p:stSnd>
        </p:sndAc>
      </p:transition>
    </mc:Choice>
    <mc:Fallback xmlns="">
      <p:transition spd="slow">
        <p:circl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Pictures\800x2012-07-12-19-32-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Pictures\800x2012-07-12-19-32-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Pictures\800x2012-07-12-19-32-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Що таке годівниця для птахів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Це спорудження або конструкція, в яку можна насипати корм в зимовий час і в якій він буде захищений від снігу,дощу або вітру.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Конструкції годівниць дуже різноманітні і залежать від матеріалу і фантазії майстра.</a:t>
            </a:r>
          </a:p>
        </p:txBody>
      </p:sp>
    </p:spTree>
    <p:extLst>
      <p:ext uri="{BB962C8B-B14F-4D97-AF65-F5344CB8AC3E}">
        <p14:creationId xmlns:p14="http://schemas.microsoft.com/office/powerpoint/2010/main" val="712908330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Схема годівнички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41BC~1\AppData\Local\Temp\FineReader11\media\image1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" t="11841" r="3996" b="-1"/>
          <a:stretch/>
        </p:blipFill>
        <p:spPr bwMode="auto">
          <a:xfrm>
            <a:off x="1475656" y="1700808"/>
            <a:ext cx="6192688" cy="4824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5749471"/>
      </p:ext>
    </p:extLst>
  </p:cSld>
  <p:clrMapOvr>
    <a:masterClrMapping/>
  </p:clrMapOvr>
  <p:transition spd="slow">
    <p:fade thruBlk="1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1\Pictures\Seagr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Pictures\Seagr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Виготовлення годівниці</a:t>
            </a:r>
            <a:endParaRPr lang="ru-RU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1\Pictures\Фото-00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1\Pictures\Фото-00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60848"/>
            <a:ext cx="4038600" cy="33168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HeroicExtremeLeftFacing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958642"/>
      </p:ext>
    </p:extLst>
  </p:cSld>
  <p:clrMapOvr>
    <a:masterClrMapping/>
  </p:clrMapOvr>
  <p:transition spd="slow">
    <p:randomBar dir="vert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1\Pictures\Seagr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Pictures\Seagr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Виготовлення годівниці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1\Pictures\Фото-00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1\Pictures\Фото-00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HeroicExtremeLeftFacing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5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1\Pictures\Seagr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Pictures\Фото-008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8964613" cy="655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0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  <p:sndAc>
          <p:stSnd>
            <p:snd r:embed="rId2" name="chimes.wav"/>
          </p:stSnd>
        </p:sndAc>
      </p:transition>
    </mc:Choice>
    <mc:Fallback xmlns="">
      <p:transition spd="slow">
        <p:diamond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829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drumroll.wav"/>
          </p:stSnd>
        </p:sndAc>
      </p:transition>
    </mc:Choice>
    <mc:Fallback xmlns="">
      <p:transition spd="slow">
        <p:split orient="vert"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9"/>
            <a:ext cx="4139952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47912"/>
            <a:ext cx="4536504" cy="40334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01424795"/>
      </p:ext>
    </p:extLst>
  </p:cSld>
  <p:clrMapOvr>
    <a:masterClrMapping/>
  </p:clrMapOvr>
  <p:transition spd="slow">
    <p:plu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8363272" cy="496369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Маслюк Людмила Олександрівна </a:t>
            </a:r>
            <a:br>
              <a:rPr lang="uk-UA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учитель початкових класів ІІ категорії</a:t>
            </a:r>
            <a:endParaRPr lang="ru-RU" sz="28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24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7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uction.wav"/>
          </p:stSnd>
        </p:sndAc>
      </p:transition>
    </mc:Choice>
    <mc:Fallback xmlns="">
      <p:transition spd="slow"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36" y="2009688"/>
            <a:ext cx="4252888" cy="34911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4320" y="2116832"/>
            <a:ext cx="4038600" cy="34911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9074" y="3425342"/>
            <a:ext cx="5852" cy="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wind.wav"/>
          </p:stSnd>
        </p:sndAc>
      </p:transition>
    </mc:Choice>
    <mc:Fallback xmlns="">
      <p:transition spd="slow">
        <p:circl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497" y="2010136"/>
            <a:ext cx="4469805" cy="3851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9008" y="2144949"/>
            <a:ext cx="4380698" cy="3462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Below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20708990"/>
      </p:ext>
    </p:extLst>
  </p:cSld>
  <p:clrMapOvr>
    <a:masterClrMapping/>
  </p:clrMapOvr>
  <p:transition spd="med">
    <p:pull/>
    <p:sndAc>
      <p:stSnd>
        <p:snd r:embed="rId2" name="suction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якого матеріалу ви виготовляли годівничку?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17769554"/>
              </p:ext>
            </p:extLst>
          </p:nvPr>
        </p:nvGraphicFramePr>
        <p:xfrm>
          <a:off x="107502" y="1600200"/>
          <a:ext cx="4392489" cy="260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163"/>
                <a:gridCol w="1464163"/>
                <a:gridCol w="1464163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Назва матеріалу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Кіл-</a:t>
                      </a:r>
                      <a:r>
                        <a:rPr lang="uk-UA" sz="1600" b="0" dirty="0" err="1" smtClean="0"/>
                        <a:t>сть</a:t>
                      </a:r>
                      <a:endParaRPr lang="uk-UA" sz="1600" b="0" dirty="0" smtClean="0"/>
                    </a:p>
                    <a:p>
                      <a:r>
                        <a:rPr lang="uk-UA" sz="1600" b="0" dirty="0" smtClean="0"/>
                        <a:t>учнів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Пластикова пляшка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82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фанера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Фанера + дерево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Объект 2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16615697"/>
              </p:ext>
            </p:extLst>
          </p:nvPr>
        </p:nvGraphicFramePr>
        <p:xfrm>
          <a:off x="4644008" y="1628800"/>
          <a:ext cx="3534544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074" y="3425342"/>
            <a:ext cx="5852" cy="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 птахів ви найчастіше зустрічали біля годівнички?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2610435"/>
              </p:ext>
            </p:extLst>
          </p:nvPr>
        </p:nvGraphicFramePr>
        <p:xfrm>
          <a:off x="457200" y="1600200"/>
          <a:ext cx="4038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0" dirty="0" smtClean="0"/>
                        <a:t>Назва пташки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 smtClean="0"/>
                        <a:t>Кіл-</a:t>
                      </a:r>
                      <a:r>
                        <a:rPr lang="uk-UA" b="0" dirty="0" err="1" smtClean="0"/>
                        <a:t>сть</a:t>
                      </a:r>
                      <a:r>
                        <a:rPr lang="uk-UA" b="0" dirty="0" smtClean="0"/>
                        <a:t> учнів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горобчик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82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синичка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снігур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Объект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25974543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60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Чим ви підгодовували птахів?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78290306"/>
              </p:ext>
            </p:extLst>
          </p:nvPr>
        </p:nvGraphicFramePr>
        <p:xfrm>
          <a:off x="457200" y="1600200"/>
          <a:ext cx="4038600" cy="272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Назва їжі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Кіл-</a:t>
                      </a:r>
                      <a:r>
                        <a:rPr lang="uk-UA" sz="1600" b="0" dirty="0" err="1" smtClean="0"/>
                        <a:t>сть</a:t>
                      </a:r>
                      <a:r>
                        <a:rPr lang="uk-UA" sz="1600" b="0" dirty="0" smtClean="0"/>
                        <a:t> учнів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просо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Крихти хліба +</a:t>
                      </a:r>
                      <a:r>
                        <a:rPr lang="uk-UA" sz="1600" baseline="0" dirty="0" smtClean="0"/>
                        <a:t> зерно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Насіння соняшника + зерно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Шматочок сала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_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_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6397219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48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push.wav"/>
          </p:stSnd>
        </p:sndAc>
      </p:transition>
    </mc:Choice>
    <mc:Fallback xmlns="">
      <p:transition spd="slow">
        <p:circl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часто ви підгодовували пташок?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0866132"/>
              </p:ext>
            </p:extLst>
          </p:nvPr>
        </p:nvGraphicFramePr>
        <p:xfrm>
          <a:off x="457200" y="1600200"/>
          <a:ext cx="4038600" cy="272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Термін годування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err="1" smtClean="0"/>
                        <a:t>Кіл_сть</a:t>
                      </a:r>
                      <a:r>
                        <a:rPr lang="uk-UA" sz="1600" b="0" dirty="0" smtClean="0"/>
                        <a:t> учнів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Кожного дня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Через день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Два рази на тиждень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Коли закінчився корм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50399276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248120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реалізації проекту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600" b="1" dirty="0" smtClean="0">
                <a:solidFill>
                  <a:srgbClr val="A21E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роботи учасники створили:</a:t>
            </a:r>
          </a:p>
          <a:p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Годівнички для птахів</a:t>
            </a:r>
          </a:p>
          <a:p>
            <a:r>
              <a:rPr lang="uk-UA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Фотоколаж</a:t>
            </a:r>
            <a:endParaRPr lang="uk-UA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Презентацію </a:t>
            </a: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 своєї роботи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21554"/>
      </p:ext>
    </p:extLst>
  </p:cSld>
  <p:clrMapOvr>
    <a:masterClrMapping/>
  </p:clrMapOvr>
  <p:transition spd="slow">
    <p:randomBar dir="vert"/>
    <p:sndAc>
      <p:stSnd>
        <p:snd r:embed="rId2" name="suction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ru-RU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454269"/>
      </p:ext>
    </p:extLst>
  </p:cSld>
  <p:clrMapOvr>
    <a:masterClrMapping/>
  </p:clrMapOvr>
  <p:transition spd="slow">
    <p:wipe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педагогічній діяльності використовую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 та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проектні технології, які стимулюють інтерес учнів до нових проблем , що передбачають володіння певною сумою знань як інструментів та через проектну діяльність , яка передбачає </a:t>
            </a:r>
            <a:r>
              <a:rPr lang="uk-UA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язання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однієї або кількох проблем і практичного застосування нових знань.</a:t>
            </a:r>
            <a:b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22677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 технологія: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стимулює інтерес учнів</a:t>
            </a:r>
          </a:p>
          <a:p>
            <a:r>
              <a:rPr lang="uk-UA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озвиває пізнавальну активність</a:t>
            </a:r>
          </a:p>
          <a:p>
            <a:r>
              <a:rPr lang="uk-UA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армонізує стосунки співпраці учителя і учня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проекту та практично – дослідницька діяльність</a:t>
            </a:r>
            <a:b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  <p:sndAc>
          <p:stSnd>
            <p:snd r:embed="rId2" name="push.wav"/>
          </p:stSnd>
        </p:sndAc>
      </p:transition>
    </mc:Choice>
    <mc:Fallback xmlns="">
      <p:transition spd="slow">
        <p:diamond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Pictures\907329501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6264695"/>
          </a:xfrm>
        </p:spPr>
        <p:txBody>
          <a:bodyPr/>
          <a:lstStyle/>
          <a:p>
            <a:r>
              <a:rPr lang="uk-UA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Екологічний проект «Допомога птахам у холодні пори року»</a:t>
            </a:r>
            <a:br>
              <a:rPr lang="uk-UA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850981"/>
            <a:ext cx="45719" cy="9829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6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Pictures\50491967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56207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Опис проекту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 проекту</a:t>
            </a:r>
            <a:r>
              <a:rPr lang="uk-UA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Маслюк Людмила Олександрівна, учитель початкових класів  НВК№ 10,м. Дружківки </a:t>
            </a:r>
            <a:b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 та вік учнів, які брали участь у проекті:</a:t>
            </a:r>
            <a:r>
              <a:rPr lang="uk-UA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 клас, діти 9-10 років</a:t>
            </a:r>
          </a:p>
          <a:p>
            <a:endParaRPr lang="uk-UA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Термін реалізації проекту:</a:t>
            </a:r>
          </a:p>
          <a:p>
            <a:pPr marL="0" indent="0"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4-6 тижнів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Реалізація проекту здійснюється через виготовлення годівнички</a:t>
            </a:r>
          </a:p>
          <a:p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21482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тварини\wallpapers_507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548" y="-680815"/>
            <a:ext cx="9937104" cy="751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Pictures\тварини\wallpapers_507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10297144" cy="75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Pictures\тварини\wallpapers_507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25473"/>
            <a:ext cx="10405156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проекту:</a:t>
            </a:r>
            <a:b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потребують птахи нашої допомоги?</a:t>
            </a:r>
            <a:endParaRPr lang="ru-RU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2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</a:t>
            </a:r>
            <a:r>
              <a:rPr lang="en-US" sz="2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sz="2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ємною частиною природи є птахи. У лісі,на луках, у парку , у полі, в саду,біля житла_ скрізь вони привертають нашу увагу. </a:t>
            </a:r>
          </a:p>
          <a:p>
            <a:r>
              <a:rPr lang="uk-UA" sz="2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спостерігаємо, як одні із них у пошуках їжі стрибають по землі,інші обстежують гілки і стовбури дерев. </a:t>
            </a:r>
          </a:p>
          <a:p>
            <a:r>
              <a:rPr lang="uk-UA" sz="2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милуємося їх польотом, формою тіла, красою оперення,дивуємося їхньої поведінки. </a:t>
            </a:r>
          </a:p>
          <a:p>
            <a:r>
              <a:rPr lang="uk-UA" sz="2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можемо уявити ліс без співу птахів, який покращує нам настрій. Велику радість приносять людям птахи, оселяючись поблизу їхнього житла.</a:t>
            </a:r>
          </a:p>
          <a:p>
            <a:r>
              <a:rPr lang="uk-UA" sz="2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 радіємо, побачивши синичку на засніжених гілках біля вікна або почувши дзвінкоголосий спів шпаків , які навесні заселяють шпаківні. </a:t>
            </a:r>
          </a:p>
          <a:p>
            <a:r>
              <a:rPr lang="uk-UA" sz="2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Птахи – окраса природи.  Оберігайте птахів! </a:t>
            </a:r>
          </a:p>
        </p:txBody>
      </p:sp>
    </p:spTree>
    <p:extLst>
      <p:ext uri="{BB962C8B-B14F-4D97-AF65-F5344CB8AC3E}">
        <p14:creationId xmlns:p14="http://schemas.microsoft.com/office/powerpoint/2010/main" val="139441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Pictures\6007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" y="31495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Ідея проекту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Екологічне виховання передбачає формування в учнів бережного ставлення до природи. Це потрібно доводити не тільки на словах, а і на ділі.</a:t>
            </a:r>
            <a:endParaRPr lang="ru-RU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7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oin.wav"/>
          </p:stSnd>
        </p:sndAc>
      </p:transition>
    </mc:Choice>
    <mc:Fallback xmlns="">
      <p:transition spd="slow">
        <p:split orient="vert"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</TotalTime>
  <Words>535</Words>
  <Application>Microsoft Office PowerPoint</Application>
  <PresentationFormat>Экран (4:3)</PresentationFormat>
  <Paragraphs>125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 Unicode MS</vt:lpstr>
      <vt:lpstr>Arial</vt:lpstr>
      <vt:lpstr>Calibri</vt:lpstr>
      <vt:lpstr>Times New Roman</vt:lpstr>
      <vt:lpstr>Тема Office</vt:lpstr>
      <vt:lpstr>    </vt:lpstr>
      <vt:lpstr>      Маслюк Людмила Олександрівна       учитель початкових класів ІІ категорії</vt:lpstr>
      <vt:lpstr>У педагогічній діяльності використовую інформаційні та проектні технології, які стимулюють інтерес учнів до нових проблем , що передбачають володіння певною сумою знань як інструментів та через проектну діяльність , яка передбачає розв`язання однієї або кількох проблем і практичного застосування нових знань. </vt:lpstr>
      <vt:lpstr>Проектна технологія:</vt:lpstr>
      <vt:lpstr>Презентація проекту та практично – дослідницька діяльність </vt:lpstr>
      <vt:lpstr>Екологічний проект «Допомога птахам у холодні пори року»  </vt:lpstr>
      <vt:lpstr>Опис проекту</vt:lpstr>
      <vt:lpstr>Проблема проекту: Чи потребують птахи нашої допомоги?</vt:lpstr>
      <vt:lpstr>Ідея проекту</vt:lpstr>
      <vt:lpstr>Мета проекту</vt:lpstr>
      <vt:lpstr>Завдання проекту</vt:lpstr>
      <vt:lpstr>Основні дії проекту</vt:lpstr>
      <vt:lpstr>Що таке годівниця для птахів</vt:lpstr>
      <vt:lpstr>Схема годівнички</vt:lpstr>
      <vt:lpstr>Виготовлення годівниці</vt:lpstr>
      <vt:lpstr>Виготовлення годівниці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 якого матеріалу ви виготовляли годівничку?</vt:lpstr>
      <vt:lpstr>Яких птахів ви найчастіше зустрічали біля годівнички?</vt:lpstr>
      <vt:lpstr>Чим ви підгодовували птахів?</vt:lpstr>
      <vt:lpstr>Як часто ви підгодовували пташок?</vt:lpstr>
      <vt:lpstr>Результати реалізації проекту</vt:lpstr>
      <vt:lpstr>Дякуємо за увагу!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Екологічний проект «Допомога птахам у холодні пори роки»</dc:title>
  <dc:creator>1</dc:creator>
  <cp:lastModifiedBy>Домашний</cp:lastModifiedBy>
  <cp:revision>60</cp:revision>
  <dcterms:created xsi:type="dcterms:W3CDTF">2013-11-10T15:12:30Z</dcterms:created>
  <dcterms:modified xsi:type="dcterms:W3CDTF">2013-12-16T16:16:09Z</dcterms:modified>
</cp:coreProperties>
</file>