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0DC66DF-A6CA-44A0-8CBC-7DDD0ECFCCF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Раздел без заголовка" id="{374E516D-1E86-4A8F-9D2C-3171753B1DD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C000"/>
                </a:solidFill>
              </a:rPr>
              <a:t>БРЕЙН-РИНГ </a:t>
            </a:r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>з правознавства</a:t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>до Дня прав людини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5688632" cy="43529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685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Autofit/>
          </a:bodyPr>
          <a:lstStyle/>
          <a:p>
            <a:r>
              <a:rPr lang="ru-RU" sz="6000" b="1" dirty="0" err="1">
                <a:solidFill>
                  <a:srgbClr val="FF0000"/>
                </a:solidFill>
              </a:rPr>
              <a:t>Повна</a:t>
            </a:r>
            <a:r>
              <a:rPr lang="ru-RU" sz="6000" b="1" dirty="0">
                <a:solidFill>
                  <a:srgbClr val="FF0000"/>
                </a:solidFill>
              </a:rPr>
              <a:t> </a:t>
            </a:r>
            <a:r>
              <a:rPr lang="ru-RU" sz="6000" b="1" dirty="0" err="1">
                <a:solidFill>
                  <a:srgbClr val="FF0000"/>
                </a:solidFill>
              </a:rPr>
              <a:t>незалежність</a:t>
            </a:r>
            <a:r>
              <a:rPr lang="ru-RU" sz="6000" b="1" dirty="0">
                <a:solidFill>
                  <a:srgbClr val="FF0000"/>
                </a:solidFill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6000" b="1" dirty="0" smtClean="0">
                <a:solidFill>
                  <a:srgbClr val="FF0000"/>
                </a:solidFill>
              </a:rPr>
              <a:t>.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28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7030A0"/>
                </a:solidFill>
              </a:rPr>
              <a:t>«Юристи – артисти»</a:t>
            </a:r>
            <a:endParaRPr lang="ru-RU" sz="7200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762" y="2132856"/>
            <a:ext cx="6120680" cy="44680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18904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chemeClr val="accent6">
                    <a:lumMod val="75000"/>
                  </a:schemeClr>
                </a:solidFill>
              </a:rPr>
              <a:t>Гра для </a:t>
            </a:r>
            <a:r>
              <a:rPr lang="uk-UA" sz="6000" b="1" dirty="0" err="1" smtClean="0">
                <a:solidFill>
                  <a:schemeClr val="accent6">
                    <a:lumMod val="75000"/>
                  </a:schemeClr>
                </a:solidFill>
              </a:rPr>
              <a:t>вболівальнків</a:t>
            </a:r>
            <a:r>
              <a:rPr lang="uk-UA" sz="6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uk-UA" sz="6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6000" b="1" dirty="0" smtClean="0">
                <a:solidFill>
                  <a:schemeClr val="accent6">
                    <a:lumMod val="50000"/>
                  </a:schemeClr>
                </a:solidFill>
              </a:rPr>
              <a:t>«А вам слабо?!»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336" y="2420888"/>
            <a:ext cx="6524625" cy="3905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87417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Як </a:t>
            </a:r>
            <a:r>
              <a:rPr lang="uk-UA" sz="6000" b="1" dirty="0" err="1" smtClean="0">
                <a:solidFill>
                  <a:srgbClr val="FF0000"/>
                </a:solidFill>
              </a:rPr>
              <a:t>ім</a:t>
            </a:r>
            <a:r>
              <a:rPr lang="en-US" sz="6000" b="1" dirty="0" smtClean="0">
                <a:solidFill>
                  <a:srgbClr val="FF0000"/>
                </a:solidFill>
              </a:rPr>
              <a:t>’</a:t>
            </a:r>
            <a:r>
              <a:rPr lang="uk-UA" sz="6000" b="1" dirty="0" smtClean="0">
                <a:solidFill>
                  <a:srgbClr val="FF0000"/>
                </a:solidFill>
              </a:rPr>
              <a:t>я царя Межиріччя, який вперше видав писані закони? 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388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Що означає вислів «що з воза впало, те пропало»?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2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32048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Закінчіть вислів Сократа: «Моє право махати руками закінчується там, де…»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15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Яке право порушила мачуха в казці «Дванадцять місяців»?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829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Яке порушення скоїла лисичка у казці «</a:t>
            </a:r>
            <a:r>
              <a:rPr lang="uk-UA" sz="6000" b="1" dirty="0" err="1" smtClean="0">
                <a:solidFill>
                  <a:srgbClr val="FF0000"/>
                </a:solidFill>
              </a:rPr>
              <a:t>Зайчикова</a:t>
            </a:r>
            <a:r>
              <a:rPr lang="uk-UA" sz="6000" b="1" dirty="0" smtClean="0">
                <a:solidFill>
                  <a:srgbClr val="FF0000"/>
                </a:solidFill>
              </a:rPr>
              <a:t> хатка»? 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475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Як називається перша збірка писаних законів Русі-України і хто її автор?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72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7030A0"/>
                </a:solidFill>
              </a:rPr>
              <a:t>«Юристи – артисти»</a:t>
            </a:r>
            <a:endParaRPr lang="ru-RU" sz="7200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762" y="2132856"/>
            <a:ext cx="6120680" cy="44680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6104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-468560" y="260648"/>
            <a:ext cx="961256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solidFill>
                  <a:srgbClr val="FFC000"/>
                </a:solidFill>
              </a:rPr>
              <a:t>     ШВИДШЕ… </a:t>
            </a:r>
            <a:r>
              <a:rPr lang="uk-UA" b="1" dirty="0" err="1" smtClean="0">
                <a:solidFill>
                  <a:srgbClr val="FFC000"/>
                </a:solidFill>
              </a:rPr>
              <a:t>ШВИДШЕ</a:t>
            </a:r>
            <a:r>
              <a:rPr lang="uk-UA" b="1" dirty="0" smtClean="0">
                <a:solidFill>
                  <a:srgbClr val="FFC000"/>
                </a:solidFill>
              </a:rPr>
              <a:t>… </a:t>
            </a:r>
            <a:r>
              <a:rPr lang="uk-UA" b="1" dirty="0" err="1" smtClean="0">
                <a:solidFill>
                  <a:srgbClr val="FFC000"/>
                </a:solidFill>
              </a:rPr>
              <a:t>ШВИДШЕ</a:t>
            </a:r>
            <a:r>
              <a:rPr lang="uk-UA" b="1" dirty="0" smtClean="0">
                <a:solidFill>
                  <a:srgbClr val="FFC000"/>
                </a:solidFill>
              </a:rPr>
              <a:t>…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132857"/>
            <a:ext cx="4824536" cy="471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39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Турнір лідерів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5940152" cy="4045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279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Autofit/>
          </a:bodyPr>
          <a:lstStyle/>
          <a:p>
            <a:r>
              <a:rPr lang="uk-UA" sz="6600" b="1" dirty="0">
                <a:solidFill>
                  <a:srgbClr val="FF0000"/>
                </a:solidFill>
              </a:rPr>
              <a:t>Який київський князь вперше використав тризуб як герб?</a:t>
            </a:r>
            <a:r>
              <a:rPr lang="ru-RU" sz="6600" dirty="0">
                <a:solidFill>
                  <a:srgbClr val="FF0000"/>
                </a:solidFill>
              </a:rPr>
              <a:t/>
            </a:r>
            <a:br>
              <a:rPr lang="ru-RU" sz="6600" dirty="0">
                <a:solidFill>
                  <a:srgbClr val="FF0000"/>
                </a:solidFill>
              </a:rPr>
            </a:b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66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</a:rPr>
              <a:t>Основний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r>
              <a:rPr lang="ru-RU" sz="6000" b="1" dirty="0">
                <a:solidFill>
                  <a:srgbClr val="FF0000"/>
                </a:solidFill>
              </a:rPr>
              <a:t>документ, </a:t>
            </a:r>
            <a:r>
              <a:rPr lang="ru-RU" sz="6000" b="1" dirty="0" err="1">
                <a:solidFill>
                  <a:srgbClr val="FF0000"/>
                </a:solidFill>
              </a:rPr>
              <a:t>який</a:t>
            </a:r>
            <a:r>
              <a:rPr lang="ru-RU" sz="6000" b="1" dirty="0">
                <a:solidFill>
                  <a:srgbClr val="FF0000"/>
                </a:solidFill>
              </a:rPr>
              <a:t> </a:t>
            </a:r>
            <a:r>
              <a:rPr lang="ru-RU" sz="6000" b="1" dirty="0" err="1">
                <a:solidFill>
                  <a:srgbClr val="FF0000"/>
                </a:solidFill>
              </a:rPr>
              <a:t>засвідчує</a:t>
            </a:r>
            <a:r>
              <a:rPr lang="ru-RU" sz="6000" b="1" dirty="0">
                <a:solidFill>
                  <a:srgbClr val="FF0000"/>
                </a:solidFill>
              </a:rPr>
              <a:t> </a:t>
            </a:r>
            <a:r>
              <a:rPr lang="ru-RU" sz="6000" b="1" dirty="0" err="1">
                <a:solidFill>
                  <a:srgbClr val="FF0000"/>
                </a:solidFill>
              </a:rPr>
              <a:t>приналежність</a:t>
            </a:r>
            <a:r>
              <a:rPr lang="ru-RU" sz="6000" b="1" dirty="0">
                <a:solidFill>
                  <a:srgbClr val="FF0000"/>
                </a:solidFill>
              </a:rPr>
              <a:t> особи до </a:t>
            </a:r>
            <a:r>
              <a:rPr lang="ru-RU" sz="6000" b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6000" b="1" dirty="0" smtClean="0">
                <a:solidFill>
                  <a:srgbClr val="FF0000"/>
                </a:solidFill>
              </a:rPr>
              <a:t>.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17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Хто автор першої української конституції 1710 року?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6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solidFill>
                  <a:srgbClr val="FF0000"/>
                </a:solidFill>
              </a:rPr>
              <a:t>Хто в Україні є гарантом Конституції?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98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Який міжнародний документ затверджує права дитини?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26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Що таке право?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54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uk-UA" sz="8800" b="1" dirty="0" smtClean="0"/>
              <a:t>Чорний ящик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017327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Те, </a:t>
            </a:r>
            <a:r>
              <a:rPr lang="ru-RU" sz="4800" b="1" dirty="0" err="1">
                <a:solidFill>
                  <a:srgbClr val="FF0000"/>
                </a:solidFill>
              </a:rPr>
              <a:t>що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лежить</a:t>
            </a:r>
            <a:r>
              <a:rPr lang="ru-RU" sz="4800" b="1" dirty="0">
                <a:solidFill>
                  <a:srgbClr val="FF0000"/>
                </a:solidFill>
              </a:rPr>
              <a:t> у </a:t>
            </a:r>
            <a:r>
              <a:rPr lang="ru-RU" sz="4800" b="1" dirty="0" err="1">
                <a:solidFill>
                  <a:srgbClr val="FF0000"/>
                </a:solidFill>
              </a:rPr>
              <a:t>чорному</a:t>
            </a:r>
            <a:r>
              <a:rPr lang="ru-RU" sz="4800" b="1" dirty="0">
                <a:solidFill>
                  <a:srgbClr val="FF0000"/>
                </a:solidFill>
              </a:rPr>
              <a:t> ящику – </a:t>
            </a:r>
            <a:r>
              <a:rPr lang="ru-RU" sz="4800" b="1" dirty="0" err="1">
                <a:solidFill>
                  <a:srgbClr val="FF0000"/>
                </a:solidFill>
              </a:rPr>
              <a:t>народилося</a:t>
            </a:r>
            <a:r>
              <a:rPr lang="ru-RU" sz="4800" b="1" dirty="0">
                <a:solidFill>
                  <a:srgbClr val="FF0000"/>
                </a:solidFill>
              </a:rPr>
              <a:t> на </a:t>
            </a:r>
            <a:r>
              <a:rPr lang="ru-RU" sz="4800" b="1" dirty="0" err="1">
                <a:solidFill>
                  <a:srgbClr val="FF0000"/>
                </a:solidFill>
              </a:rPr>
              <a:t>американському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континенті</a:t>
            </a:r>
            <a:r>
              <a:rPr lang="ru-RU" sz="4800" b="1" dirty="0">
                <a:solidFill>
                  <a:srgbClr val="FF0000"/>
                </a:solidFill>
              </a:rPr>
              <a:t>, </a:t>
            </a:r>
            <a:r>
              <a:rPr lang="ru-RU" sz="4800" b="1" dirty="0" err="1">
                <a:solidFill>
                  <a:srgbClr val="FF0000"/>
                </a:solidFill>
              </a:rPr>
              <a:t>визначає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основи</a:t>
            </a:r>
            <a:r>
              <a:rPr lang="ru-RU" sz="4800" b="1" dirty="0">
                <a:solidFill>
                  <a:srgbClr val="FF0000"/>
                </a:solidFill>
              </a:rPr>
              <a:t> державного устрою, є </a:t>
            </a:r>
            <a:r>
              <a:rPr lang="ru-RU" sz="4800" b="1" dirty="0" err="1">
                <a:solidFill>
                  <a:srgbClr val="FF0000"/>
                </a:solidFill>
              </a:rPr>
              <a:t>інструментом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демократії</a:t>
            </a:r>
            <a:r>
              <a:rPr lang="ru-RU" sz="4800" b="1" dirty="0">
                <a:solidFill>
                  <a:srgbClr val="FF0000"/>
                </a:solidFill>
              </a:rPr>
              <a:t>, </a:t>
            </a:r>
            <a:r>
              <a:rPr lang="ru-RU" sz="4800" b="1" dirty="0" err="1">
                <a:solidFill>
                  <a:srgbClr val="FF0000"/>
                </a:solidFill>
              </a:rPr>
              <a:t>має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вищу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юридичну</a:t>
            </a:r>
            <a:r>
              <a:rPr lang="ru-RU" sz="4800" b="1" dirty="0">
                <a:solidFill>
                  <a:srgbClr val="FF0000"/>
                </a:solidFill>
              </a:rPr>
              <a:t> силу. </a:t>
            </a:r>
            <a:r>
              <a:rPr lang="ru-RU" sz="4800" b="1" dirty="0" err="1">
                <a:solidFill>
                  <a:srgbClr val="FF0000"/>
                </a:solidFill>
              </a:rPr>
              <a:t>Що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лежить</a:t>
            </a:r>
            <a:r>
              <a:rPr lang="ru-RU" sz="4800" b="1" dirty="0">
                <a:solidFill>
                  <a:srgbClr val="FF0000"/>
                </a:solidFill>
              </a:rPr>
              <a:t> у </a:t>
            </a:r>
            <a:r>
              <a:rPr lang="ru-RU" sz="4800" b="1" dirty="0" err="1">
                <a:solidFill>
                  <a:srgbClr val="FF0000"/>
                </a:solidFill>
              </a:rPr>
              <a:t>чорному</a:t>
            </a:r>
            <a:r>
              <a:rPr lang="ru-RU" sz="4800" b="1" dirty="0">
                <a:solidFill>
                  <a:srgbClr val="FF0000"/>
                </a:solidFill>
              </a:rPr>
              <a:t> ящику?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572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В чорному ящику знаходиться предмет, який </a:t>
            </a:r>
            <a:r>
              <a:rPr lang="uk-UA" sz="6000" b="1" dirty="0" err="1" smtClean="0">
                <a:solidFill>
                  <a:srgbClr val="FF0000"/>
                </a:solidFill>
              </a:rPr>
              <a:t>давногрецькі</a:t>
            </a:r>
            <a:r>
              <a:rPr lang="uk-UA" sz="6000" b="1" dirty="0" smtClean="0">
                <a:solidFill>
                  <a:srgbClr val="FF0000"/>
                </a:solidFill>
              </a:rPr>
              <a:t> філософи вважали найбільшим злом для людини.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1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16632" y="1844824"/>
            <a:ext cx="11809312" cy="1143000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/>
            </a:r>
            <a:br>
              <a:rPr lang="uk-UA" sz="7200" b="1" dirty="0" smtClean="0">
                <a:solidFill>
                  <a:srgbClr val="FF0000"/>
                </a:solidFill>
              </a:rPr>
            </a:br>
            <a:r>
              <a:rPr lang="uk-UA" sz="7200" b="1" dirty="0" smtClean="0">
                <a:solidFill>
                  <a:srgbClr val="FF0000"/>
                </a:solidFill>
              </a:rPr>
              <a:t>Коли було </a:t>
            </a:r>
            <a:br>
              <a:rPr lang="uk-UA" sz="7200" b="1" dirty="0" smtClean="0">
                <a:solidFill>
                  <a:srgbClr val="FF0000"/>
                </a:solidFill>
              </a:rPr>
            </a:br>
            <a:r>
              <a:rPr lang="uk-UA" sz="7200" b="1" dirty="0" smtClean="0">
                <a:solidFill>
                  <a:srgbClr val="FF0000"/>
                </a:solidFill>
              </a:rPr>
              <a:t>прийнято </a:t>
            </a:r>
            <a:br>
              <a:rPr lang="uk-UA" sz="7200" b="1" dirty="0" smtClean="0">
                <a:solidFill>
                  <a:srgbClr val="FF0000"/>
                </a:solidFill>
              </a:rPr>
            </a:br>
            <a:r>
              <a:rPr lang="uk-UA" sz="7200" b="1" dirty="0" smtClean="0">
                <a:solidFill>
                  <a:srgbClr val="FF0000"/>
                </a:solidFill>
              </a:rPr>
              <a:t>Загальну Декларацію</a:t>
            </a:r>
            <a:br>
              <a:rPr lang="uk-UA" sz="7200" b="1" dirty="0" smtClean="0">
                <a:solidFill>
                  <a:srgbClr val="FF0000"/>
                </a:solidFill>
              </a:rPr>
            </a:br>
            <a:r>
              <a:rPr lang="uk-UA" sz="7200" b="1" dirty="0" smtClean="0">
                <a:solidFill>
                  <a:srgbClr val="FF0000"/>
                </a:solidFill>
              </a:rPr>
              <a:t> прав людини?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192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В чорному ящику лежить атрибут судді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889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Ця «пані» заборонена законом в </a:t>
            </a:r>
            <a:r>
              <a:rPr lang="uk-UA" sz="5400" b="1" dirty="0" err="1" smtClean="0">
                <a:solidFill>
                  <a:srgbClr val="FF0000"/>
                </a:solidFill>
              </a:rPr>
              <a:t>горомадських</a:t>
            </a:r>
            <a:r>
              <a:rPr lang="uk-UA" sz="5400" b="1" dirty="0" smtClean="0">
                <a:solidFill>
                  <a:srgbClr val="FF0000"/>
                </a:solidFill>
              </a:rPr>
              <a:t> місцях, часто перебуває в розшуку, приносить шкоду для здоров</a:t>
            </a:r>
            <a:r>
              <a:rPr lang="en-US" sz="5400" b="1" dirty="0" smtClean="0">
                <a:solidFill>
                  <a:srgbClr val="FF0000"/>
                </a:solidFill>
              </a:rPr>
              <a:t>’</a:t>
            </a:r>
            <a:r>
              <a:rPr lang="uk-UA" sz="5400" b="1" dirty="0" smtClean="0">
                <a:solidFill>
                  <a:srgbClr val="FF0000"/>
                </a:solidFill>
              </a:rPr>
              <a:t>я. 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131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7030A0"/>
                </a:solidFill>
              </a:rPr>
              <a:t>«Знай наших»</a:t>
            </a:r>
            <a:endParaRPr lang="ru-RU" sz="6600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56792"/>
            <a:ext cx="6192688" cy="42172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248728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Як називається найважливіший документ за яким працює школа?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410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0000"/>
                </a:solidFill>
              </a:rPr>
              <a:t>До якого віку у Україні особа вважається дитиною?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5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solidFill>
                  <a:srgbClr val="FF0000"/>
                </a:solidFill>
              </a:rPr>
              <a:t>Скільки депутатів засідає у Верховній Раді?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253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66653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Тому я щиро всім в житті бажаю</a:t>
            </a:r>
            <a:b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Зростати гідно справжніми людьми</a:t>
            </a:r>
            <a:b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Бо всі ми українці </a:t>
            </a:r>
            <a:r>
              <a:rPr lang="uk-UA" sz="4000" b="1" dirty="0" err="1" smtClean="0">
                <a:solidFill>
                  <a:schemeClr val="accent4">
                    <a:lumMod val="75000"/>
                  </a:schemeClr>
                </a:solidFill>
              </a:rPr>
              <a:t>маєм</a:t>
            </a:r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 право</a:t>
            </a:r>
            <a:b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На цій землі і жити і рости.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2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8803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На </a:t>
            </a:r>
            <a:r>
              <a:rPr lang="ru-RU" b="1" dirty="0" err="1">
                <a:solidFill>
                  <a:srgbClr val="FF0000"/>
                </a:solidFill>
              </a:rPr>
              <a:t>цій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мові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розмовляли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Юлій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Цезар</a:t>
            </a:r>
            <a:r>
              <a:rPr lang="ru-RU" b="1" dirty="0">
                <a:solidFill>
                  <a:srgbClr val="FF0000"/>
                </a:solidFill>
              </a:rPr>
              <a:t> і Цицерон, </a:t>
            </a:r>
            <a:r>
              <a:rPr lang="ru-RU" b="1" dirty="0" err="1">
                <a:solidFill>
                  <a:srgbClr val="FF0000"/>
                </a:solidFill>
              </a:rPr>
              <a:t>Юліан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Клавдій</a:t>
            </a:r>
            <a:r>
              <a:rPr lang="ru-RU" b="1" dirty="0">
                <a:solidFill>
                  <a:srgbClr val="FF0000"/>
                </a:solidFill>
              </a:rPr>
              <a:t> і </a:t>
            </a:r>
            <a:r>
              <a:rPr lang="ru-RU" b="1" dirty="0" err="1">
                <a:solidFill>
                  <a:srgbClr val="FF0000"/>
                </a:solidFill>
              </a:rPr>
              <a:t>Корнелій</a:t>
            </a:r>
            <a:r>
              <a:rPr lang="ru-RU" b="1" dirty="0">
                <a:solidFill>
                  <a:srgbClr val="FF0000"/>
                </a:solidFill>
              </a:rPr>
              <a:t>. У V </a:t>
            </a:r>
            <a:r>
              <a:rPr lang="ru-RU" b="1" dirty="0" err="1">
                <a:solidFill>
                  <a:srgbClr val="FF0000"/>
                </a:solidFill>
              </a:rPr>
              <a:t>столітті</a:t>
            </a:r>
            <a:r>
              <a:rPr lang="ru-RU" b="1" dirty="0">
                <a:solidFill>
                  <a:srgbClr val="FF0000"/>
                </a:solidFill>
              </a:rPr>
              <a:t> вона почала </a:t>
            </a:r>
            <a:r>
              <a:rPr lang="ru-RU" b="1" dirty="0" err="1">
                <a:solidFill>
                  <a:srgbClr val="FF0000"/>
                </a:solidFill>
              </a:rPr>
              <a:t>вмирати</a:t>
            </a:r>
            <a:r>
              <a:rPr lang="ru-RU" b="1" dirty="0">
                <a:solidFill>
                  <a:srgbClr val="FF0000"/>
                </a:solidFill>
              </a:rPr>
              <a:t>. На </a:t>
            </a:r>
            <a:r>
              <a:rPr lang="ru-RU" b="1" dirty="0" err="1">
                <a:solidFill>
                  <a:srgbClr val="FF0000"/>
                </a:solidFill>
              </a:rPr>
              <a:t>ній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записані</a:t>
            </a:r>
            <a:r>
              <a:rPr lang="ru-RU" b="1" dirty="0">
                <a:solidFill>
                  <a:srgbClr val="FF0000"/>
                </a:solidFill>
              </a:rPr>
              <a:t> “</a:t>
            </a:r>
            <a:r>
              <a:rPr lang="ru-RU" b="1" dirty="0" err="1">
                <a:solidFill>
                  <a:srgbClr val="FF0000"/>
                </a:solidFill>
              </a:rPr>
              <a:t>Пакти</a:t>
            </a:r>
            <a:r>
              <a:rPr lang="ru-RU" b="1" dirty="0">
                <a:solidFill>
                  <a:srgbClr val="FF0000"/>
                </a:solidFill>
              </a:rPr>
              <a:t> і </a:t>
            </a:r>
            <a:r>
              <a:rPr lang="ru-RU" b="1" dirty="0" err="1">
                <a:solidFill>
                  <a:srgbClr val="FF0000"/>
                </a:solidFill>
              </a:rPr>
              <a:t>конституції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законів</a:t>
            </a:r>
            <a:r>
              <a:rPr lang="ru-RU" b="1" dirty="0">
                <a:solidFill>
                  <a:srgbClr val="FF0000"/>
                </a:solidFill>
              </a:rPr>
              <a:t> та вольностей </a:t>
            </a:r>
            <a:r>
              <a:rPr lang="ru-RU" b="1" dirty="0" err="1">
                <a:solidFill>
                  <a:srgbClr val="FF0000"/>
                </a:solidFill>
              </a:rPr>
              <a:t>Війська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Запорізького</a:t>
            </a:r>
            <a:r>
              <a:rPr lang="ru-RU" b="1" dirty="0">
                <a:solidFill>
                  <a:srgbClr val="FF0000"/>
                </a:solidFill>
              </a:rPr>
              <a:t>”. </a:t>
            </a:r>
            <a:r>
              <a:rPr lang="ru-RU" b="1" dirty="0" err="1">
                <a:solidFill>
                  <a:srgbClr val="FF0000"/>
                </a:solidFill>
              </a:rPr>
              <a:t>Сьогодні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цю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мову</a:t>
            </a:r>
            <a:r>
              <a:rPr lang="ru-RU" b="1" dirty="0">
                <a:solidFill>
                  <a:srgbClr val="FF0000"/>
                </a:solidFill>
              </a:rPr>
              <a:t> широко </a:t>
            </a:r>
            <a:r>
              <a:rPr lang="ru-RU" b="1" dirty="0" err="1">
                <a:solidFill>
                  <a:srgbClr val="FF0000"/>
                </a:solidFill>
              </a:rPr>
              <a:t>використовують</a:t>
            </a:r>
            <a:r>
              <a:rPr lang="ru-RU" b="1" dirty="0">
                <a:solidFill>
                  <a:srgbClr val="FF0000"/>
                </a:solidFill>
              </a:rPr>
              <a:t> в </a:t>
            </a:r>
            <a:r>
              <a:rPr lang="ru-RU" b="1" dirty="0" err="1">
                <a:solidFill>
                  <a:srgbClr val="FF0000"/>
                </a:solidFill>
              </a:rPr>
              <a:t>медицині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58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Дочка Урана і </a:t>
            </a:r>
            <a:r>
              <a:rPr lang="ru-RU" sz="5400" b="1" dirty="0" err="1">
                <a:solidFill>
                  <a:srgbClr val="FF0000"/>
                </a:solidFill>
              </a:rPr>
              <a:t>Геї</a:t>
            </a:r>
            <a:r>
              <a:rPr lang="ru-RU" sz="5400" b="1" dirty="0">
                <a:solidFill>
                  <a:srgbClr val="FF0000"/>
                </a:solidFill>
              </a:rPr>
              <a:t>, друга дружина Зевса. За </a:t>
            </a:r>
            <a:r>
              <a:rPr lang="ru-RU" sz="5400" b="1" dirty="0" err="1">
                <a:solidFill>
                  <a:srgbClr val="FF0000"/>
                </a:solidFill>
              </a:rPr>
              <a:t>однією</a:t>
            </a:r>
            <a:r>
              <a:rPr lang="ru-RU" sz="5400" b="1" dirty="0">
                <a:solidFill>
                  <a:srgbClr val="FF0000"/>
                </a:solidFill>
              </a:rPr>
              <a:t> з </a:t>
            </a:r>
            <a:r>
              <a:rPr lang="ru-RU" sz="5400" b="1" dirty="0" err="1">
                <a:solidFill>
                  <a:srgbClr val="FF0000"/>
                </a:solidFill>
              </a:rPr>
              <a:t>версій</a:t>
            </a:r>
            <a:r>
              <a:rPr lang="ru-RU" sz="5400" b="1" dirty="0">
                <a:solidFill>
                  <a:srgbClr val="FF0000"/>
                </a:solidFill>
              </a:rPr>
              <a:t> – </a:t>
            </a:r>
            <a:r>
              <a:rPr lang="ru-RU" sz="5400" b="1" dirty="0" err="1">
                <a:solidFill>
                  <a:srgbClr val="FF0000"/>
                </a:solidFill>
              </a:rPr>
              <a:t>мати</a:t>
            </a:r>
            <a:r>
              <a:rPr lang="ru-RU" sz="5400" b="1" dirty="0">
                <a:solidFill>
                  <a:srgbClr val="FF0000"/>
                </a:solidFill>
              </a:rPr>
              <a:t> Прометея. Богиня </a:t>
            </a:r>
            <a:r>
              <a:rPr lang="ru-RU" sz="5400" b="1" dirty="0" err="1">
                <a:solidFill>
                  <a:srgbClr val="FF0000"/>
                </a:solidFill>
              </a:rPr>
              <a:t>передбачення</a:t>
            </a:r>
            <a:r>
              <a:rPr lang="ru-RU" sz="5400" b="1" dirty="0">
                <a:solidFill>
                  <a:srgbClr val="FF0000"/>
                </a:solidFill>
              </a:rPr>
              <a:t>. Передавала людям </a:t>
            </a:r>
            <a:r>
              <a:rPr lang="ru-RU" sz="5400" b="1" dirty="0" err="1">
                <a:solidFill>
                  <a:srgbClr val="FF0000"/>
                </a:solidFill>
              </a:rPr>
              <a:t>повеління</a:t>
            </a:r>
            <a:r>
              <a:rPr lang="ru-RU" sz="5400" b="1" dirty="0">
                <a:solidFill>
                  <a:srgbClr val="FF0000"/>
                </a:solidFill>
              </a:rPr>
              <a:t> Зевса. </a:t>
            </a: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err="1" smtClean="0">
                <a:solidFill>
                  <a:srgbClr val="FF0000"/>
                </a:solidFill>
              </a:rPr>
              <a:t>Хто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>
                <a:solidFill>
                  <a:srgbClr val="FF0000"/>
                </a:solidFill>
              </a:rPr>
              <a:t>вона? 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6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У наш час </a:t>
            </a:r>
            <a:r>
              <a:rPr lang="ru-RU" sz="4800" b="1" dirty="0" err="1">
                <a:solidFill>
                  <a:srgbClr val="FF0000"/>
                </a:solidFill>
              </a:rPr>
              <a:t>це</a:t>
            </a:r>
            <a:r>
              <a:rPr lang="ru-RU" sz="4800" b="1" dirty="0">
                <a:solidFill>
                  <a:srgbClr val="FF0000"/>
                </a:solidFill>
              </a:rPr>
              <a:t> слово є </a:t>
            </a:r>
            <a:r>
              <a:rPr lang="ru-RU" sz="4800" b="1" dirty="0" err="1">
                <a:solidFill>
                  <a:srgbClr val="FF0000"/>
                </a:solidFill>
              </a:rPr>
              <a:t>крилатим</a:t>
            </a:r>
            <a:r>
              <a:rPr lang="ru-RU" sz="4800" b="1" dirty="0">
                <a:solidFill>
                  <a:srgbClr val="FF0000"/>
                </a:solidFill>
              </a:rPr>
              <a:t> словом і </a:t>
            </a:r>
            <a:r>
              <a:rPr lang="ru-RU" sz="4800" b="1" dirty="0" err="1">
                <a:solidFill>
                  <a:srgbClr val="FF0000"/>
                </a:solidFill>
              </a:rPr>
              <a:t>юридичним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терміном</a:t>
            </a:r>
            <a:r>
              <a:rPr lang="ru-RU" sz="4800" b="1" dirty="0">
                <a:solidFill>
                  <a:srgbClr val="FF0000"/>
                </a:solidFill>
              </a:rPr>
              <a:t>: так </a:t>
            </a:r>
            <a:r>
              <a:rPr lang="ru-RU" sz="4800" b="1" dirty="0" err="1">
                <a:solidFill>
                  <a:srgbClr val="FF0000"/>
                </a:solidFill>
              </a:rPr>
              <a:t>називають</a:t>
            </a:r>
            <a:r>
              <a:rPr lang="ru-RU" sz="4800" b="1" dirty="0">
                <a:solidFill>
                  <a:srgbClr val="FF0000"/>
                </a:solidFill>
              </a:rPr>
              <a:t>, </a:t>
            </a:r>
            <a:r>
              <a:rPr lang="ru-RU" sz="4800" b="1" dirty="0" err="1">
                <a:solidFill>
                  <a:srgbClr val="FF0000"/>
                </a:solidFill>
              </a:rPr>
              <a:t>наприклад</a:t>
            </a:r>
            <a:r>
              <a:rPr lang="ru-RU" sz="4800" b="1" dirty="0">
                <a:solidFill>
                  <a:srgbClr val="FF0000"/>
                </a:solidFill>
              </a:rPr>
              <a:t>, право </a:t>
            </a:r>
            <a:r>
              <a:rPr lang="ru-RU" sz="4800" b="1" dirty="0" err="1">
                <a:solidFill>
                  <a:srgbClr val="FF0000"/>
                </a:solidFill>
              </a:rPr>
              <a:t>постійного</a:t>
            </a:r>
            <a:r>
              <a:rPr lang="ru-RU" sz="4800" b="1" dirty="0">
                <a:solidFill>
                  <a:srgbClr val="FF0000"/>
                </a:solidFill>
              </a:rPr>
              <a:t> члена Ради </a:t>
            </a:r>
            <a:r>
              <a:rPr lang="ru-RU" sz="4800" b="1" dirty="0" err="1">
                <a:solidFill>
                  <a:srgbClr val="FF0000"/>
                </a:solidFill>
              </a:rPr>
              <a:t>Безпеки</a:t>
            </a:r>
            <a:r>
              <a:rPr lang="ru-RU" sz="4800" b="1" dirty="0">
                <a:solidFill>
                  <a:srgbClr val="FF0000"/>
                </a:solidFill>
              </a:rPr>
              <a:t> ООН </a:t>
            </a:r>
            <a:r>
              <a:rPr lang="ru-RU" sz="4800" b="1" dirty="0" err="1">
                <a:solidFill>
                  <a:srgbClr val="FF0000"/>
                </a:solidFill>
              </a:rPr>
              <a:t>заборонити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прийняття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рішення</a:t>
            </a:r>
            <a:r>
              <a:rPr lang="ru-RU" sz="4800" b="1" dirty="0">
                <a:solidFill>
                  <a:srgbClr val="FF0000"/>
                </a:solidFill>
              </a:rPr>
              <a:t>, з </a:t>
            </a:r>
            <a:r>
              <a:rPr lang="ru-RU" sz="4800" b="1" dirty="0" err="1">
                <a:solidFill>
                  <a:srgbClr val="FF0000"/>
                </a:solidFill>
              </a:rPr>
              <a:t>яким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він</a:t>
            </a:r>
            <a:r>
              <a:rPr lang="ru-RU" sz="4800" b="1" dirty="0">
                <a:solidFill>
                  <a:srgbClr val="FF0000"/>
                </a:solidFill>
              </a:rPr>
              <a:t> не </a:t>
            </a:r>
            <a:r>
              <a:rPr lang="ru-RU" sz="4800" b="1" dirty="0" err="1">
                <a:solidFill>
                  <a:srgbClr val="FF0000"/>
                </a:solidFill>
              </a:rPr>
              <a:t>згоден</a:t>
            </a:r>
            <a:r>
              <a:rPr lang="ru-RU" sz="4800" b="1" dirty="0">
                <a:solidFill>
                  <a:srgbClr val="FF0000"/>
                </a:solidFill>
              </a:rPr>
              <a:t>. Яке </a:t>
            </a:r>
            <a:r>
              <a:rPr lang="ru-RU" sz="4800" b="1" dirty="0" err="1">
                <a:solidFill>
                  <a:srgbClr val="FF0000"/>
                </a:solidFill>
              </a:rPr>
              <a:t>це</a:t>
            </a:r>
            <a:r>
              <a:rPr lang="ru-RU" sz="4800" b="1" dirty="0">
                <a:solidFill>
                  <a:srgbClr val="FF0000"/>
                </a:solidFill>
              </a:rPr>
              <a:t> слово? 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1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У </a:t>
            </a:r>
            <a:r>
              <a:rPr lang="ru-RU" sz="5400" b="1" dirty="0" err="1">
                <a:solidFill>
                  <a:srgbClr val="FF0000"/>
                </a:solidFill>
              </a:rPr>
              <a:t>Шрі-Ланці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він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називається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асамблеєю</a:t>
            </a:r>
            <a:r>
              <a:rPr lang="ru-RU" sz="5400" b="1" dirty="0">
                <a:solidFill>
                  <a:srgbClr val="FF0000"/>
                </a:solidFill>
              </a:rPr>
              <a:t>, в </a:t>
            </a:r>
            <a:r>
              <a:rPr lang="ru-RU" sz="5400" b="1" dirty="0" err="1">
                <a:solidFill>
                  <a:srgbClr val="FF0000"/>
                </a:solidFill>
              </a:rPr>
              <a:t>Ісландії</a:t>
            </a:r>
            <a:r>
              <a:rPr lang="ru-RU" sz="5400" b="1" dirty="0">
                <a:solidFill>
                  <a:srgbClr val="FF0000"/>
                </a:solidFill>
              </a:rPr>
              <a:t> – альтингом, в стар</a:t>
            </a:r>
            <a:r>
              <a:rPr lang="uk-UA" sz="5400" b="1" dirty="0">
                <a:solidFill>
                  <a:srgbClr val="FF0000"/>
                </a:solidFill>
              </a:rPr>
              <a:t>і</a:t>
            </a:r>
            <a:r>
              <a:rPr lang="ru-RU" sz="5400" b="1" dirty="0">
                <a:solidFill>
                  <a:srgbClr val="FF0000"/>
                </a:solidFill>
              </a:rPr>
              <a:t>й </a:t>
            </a:r>
            <a:r>
              <a:rPr lang="ru-RU" sz="5400" b="1" dirty="0" err="1">
                <a:solidFill>
                  <a:srgbClr val="FF0000"/>
                </a:solidFill>
              </a:rPr>
              <a:t>Англ</a:t>
            </a:r>
            <a:r>
              <a:rPr lang="uk-UA" sz="5400" b="1" dirty="0" err="1">
                <a:solidFill>
                  <a:srgbClr val="FF0000"/>
                </a:solidFill>
              </a:rPr>
              <a:t>ії</a:t>
            </a:r>
            <a:r>
              <a:rPr lang="uk-UA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>
                <a:solidFill>
                  <a:srgbClr val="FF0000"/>
                </a:solidFill>
              </a:rPr>
              <a:t>– «</a:t>
            </a:r>
            <a:r>
              <a:rPr lang="ru-RU" sz="5400" b="1" dirty="0" smtClean="0">
                <a:solidFill>
                  <a:srgbClr val="FF0000"/>
                </a:solidFill>
              </a:rPr>
              <a:t>говорильнею» </a:t>
            </a:r>
            <a:r>
              <a:rPr lang="ru-RU" sz="5400" b="1" dirty="0">
                <a:solidFill>
                  <a:srgbClr val="FF0000"/>
                </a:solidFill>
              </a:rPr>
              <a:t>А як </a:t>
            </a:r>
            <a:r>
              <a:rPr lang="ru-RU" sz="5400" b="1" dirty="0" err="1">
                <a:solidFill>
                  <a:srgbClr val="FF0000"/>
                </a:solidFill>
              </a:rPr>
              <a:t>він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називається</a:t>
            </a:r>
            <a:r>
              <a:rPr lang="ru-RU" sz="5400" b="1" dirty="0">
                <a:solidFill>
                  <a:srgbClr val="FF0000"/>
                </a:solidFill>
              </a:rPr>
              <a:t> в </a:t>
            </a:r>
            <a:r>
              <a:rPr lang="ru-RU" sz="5400" b="1" dirty="0" err="1">
                <a:solidFill>
                  <a:srgbClr val="FF0000"/>
                </a:solidFill>
              </a:rPr>
              <a:t>Україні</a:t>
            </a:r>
            <a:r>
              <a:rPr lang="ru-RU" sz="5400" b="1" dirty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Autofit/>
          </a:bodyPr>
          <a:lstStyle/>
          <a:p>
            <a:r>
              <a:rPr lang="uk-UA" sz="6600" b="1" dirty="0">
                <a:solidFill>
                  <a:srgbClr val="FF0000"/>
                </a:solidFill>
              </a:rPr>
              <a:t>Неписані правила поведінки, які склалися в суспільстві історично.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7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3384376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Людина, </a:t>
            </a:r>
            <a:r>
              <a:rPr lang="ru-RU" sz="5400" b="1" dirty="0" err="1">
                <a:solidFill>
                  <a:srgbClr val="FF0000"/>
                </a:solidFill>
              </a:rPr>
              <a:t>що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виступає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носієм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різних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суспільних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відносин</a:t>
            </a:r>
            <a:r>
              <a:rPr lang="ru-RU" sz="5400" b="1" dirty="0">
                <a:solidFill>
                  <a:srgbClr val="FF0000"/>
                </a:solidFill>
              </a:rPr>
              <a:t> у </a:t>
            </a:r>
            <a:r>
              <a:rPr lang="ru-RU" sz="5400" b="1" dirty="0" err="1">
                <a:solidFill>
                  <a:srgbClr val="FF0000"/>
                </a:solidFill>
              </a:rPr>
              <a:t>державі</a:t>
            </a:r>
            <a:r>
              <a:rPr lang="ru-RU" sz="5400" b="1" dirty="0">
                <a:solidFill>
                  <a:srgbClr val="FF0000"/>
                </a:solidFill>
              </a:rPr>
              <a:t>.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90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410</Words>
  <Application>Microsoft Office PowerPoint</Application>
  <PresentationFormat>Экран (4:3)</PresentationFormat>
  <Paragraphs>36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БРЕЙН-РИНГ  з правознавства до Дня прав людини</vt:lpstr>
      <vt:lpstr>Презентация PowerPoint</vt:lpstr>
      <vt:lpstr> Коли було  прийнято  Загальну Декларацію  прав людини?</vt:lpstr>
      <vt:lpstr>На цій мові розмовляли Юлій Цезар і Цицерон, Юліан Клавдій і Корнелій. У V столітті вона почала вмирати. На ній записані “Пакти і конституції законів та вольностей Війська Запорізького”. Сьогодні цю мову широко використовують в медицині. </vt:lpstr>
      <vt:lpstr>Дочка Урана і Геї, друга дружина Зевса. За однією з версій – мати Прометея. Богиня передбачення. Передавала людям повеління Зевса.  Хто вона? </vt:lpstr>
      <vt:lpstr>У наш час це слово є крилатим словом і юридичним терміном: так називають, наприклад, право постійного члена Ради Безпеки ООН заборонити прийняття рішення, з яким він не згоден. Яке це слово? </vt:lpstr>
      <vt:lpstr>У Шрі-Ланці він називається асамблеєю, в Ісландії – альтингом, в старій Англії – «говорильнею» А як він називається в Україні?</vt:lpstr>
      <vt:lpstr>Неписані правила поведінки, які склалися в суспільстві історично.</vt:lpstr>
      <vt:lpstr>Людина, що виступає носієм різних суспільних відносин у державі.</vt:lpstr>
      <vt:lpstr>Повна незалежність держави.</vt:lpstr>
      <vt:lpstr>«Юристи – артисти»</vt:lpstr>
      <vt:lpstr>Гра для вболівальнків «А вам слабо?!»</vt:lpstr>
      <vt:lpstr>Як ім’я царя Межиріччя, який вперше видав писані закони? </vt:lpstr>
      <vt:lpstr>Що означає вислів «що з воза впало, те пропало»?</vt:lpstr>
      <vt:lpstr>Закінчіть вислів Сократа: «Моє право махати руками закінчується там, де…»</vt:lpstr>
      <vt:lpstr>Яке право порушила мачуха в казці «Дванадцять місяців»?</vt:lpstr>
      <vt:lpstr>Яке порушення скоїла лисичка у казці «Зайчикова хатка»? </vt:lpstr>
      <vt:lpstr>Як називається перша збірка писаних законів Русі-України і хто її автор?</vt:lpstr>
      <vt:lpstr>«Юристи – артисти»</vt:lpstr>
      <vt:lpstr>Турнір лідерів</vt:lpstr>
      <vt:lpstr>Який київський князь вперше використав тризуб як герб? </vt:lpstr>
      <vt:lpstr>Основний документ, який засвідчує приналежність особи до держави.</vt:lpstr>
      <vt:lpstr>Хто автор першої української конституції 1710 року?</vt:lpstr>
      <vt:lpstr>Хто в Україні є гарантом Конституції?</vt:lpstr>
      <vt:lpstr>Який міжнародний документ затверджує права дитини?</vt:lpstr>
      <vt:lpstr>Що таке право?</vt:lpstr>
      <vt:lpstr>Чорний ящик</vt:lpstr>
      <vt:lpstr>Те, що лежить у чорному ящику – народилося на американському континенті, визначає основи державного устрою, є інструментом демократії, має вищу юридичну силу. Що лежить у чорному ящику?</vt:lpstr>
      <vt:lpstr>В чорному ящику знаходиться предмет, який давногрецькі філософи вважали найбільшим злом для людини.</vt:lpstr>
      <vt:lpstr>В чорному ящику лежить атрибут судді</vt:lpstr>
      <vt:lpstr>Ця «пані» заборонена законом в горомадських місцях, часто перебуває в розшуку, приносить шкоду для здоров’я. </vt:lpstr>
      <vt:lpstr>«Знай наших»</vt:lpstr>
      <vt:lpstr>Як називається найважливіший документ за яким працює школа?</vt:lpstr>
      <vt:lpstr>До якого віку у Україні особа вважається дитиною?</vt:lpstr>
      <vt:lpstr>Скільки депутатів засідає у Верховній Раді?</vt:lpstr>
      <vt:lpstr>Тому я щиро всім в житті бажаю Зростати гідно справжніми людьми Бо всі ми українці маєм право На цій землі і жити і рости.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БРЕЙН-РИНГ  з правознавства до Дня прав людини</dc:title>
  <dc:creator>1</dc:creator>
  <cp:lastModifiedBy>1</cp:lastModifiedBy>
  <cp:revision>47</cp:revision>
  <dcterms:created xsi:type="dcterms:W3CDTF">2015-12-05T10:30:45Z</dcterms:created>
  <dcterms:modified xsi:type="dcterms:W3CDTF">2015-12-05T12:23:00Z</dcterms:modified>
</cp:coreProperties>
</file>