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9"/>
  </p:handoutMasterIdLst>
  <p:sldIdLst>
    <p:sldId id="256" r:id="rId2"/>
    <p:sldId id="269" r:id="rId3"/>
    <p:sldId id="260" r:id="rId4"/>
    <p:sldId id="273" r:id="rId5"/>
    <p:sldId id="270" r:id="rId6"/>
    <p:sldId id="274" r:id="rId7"/>
    <p:sldId id="271" r:id="rId8"/>
    <p:sldId id="272" r:id="rId9"/>
    <p:sldId id="275" r:id="rId10"/>
    <p:sldId id="276" r:id="rId11"/>
    <p:sldId id="277" r:id="rId12"/>
    <p:sldId id="278" r:id="rId13"/>
    <p:sldId id="283" r:id="rId14"/>
    <p:sldId id="279" r:id="rId15"/>
    <p:sldId id="280" r:id="rId16"/>
    <p:sldId id="281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FAF54-AD5D-4065-8DAB-3170CD8DC177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C2010-AE8F-46EA-82D7-3FA54413B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810507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42146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628721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4548916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926009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06727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727765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276810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242316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962245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872889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65142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955977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92075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713766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784525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888271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0E710D-5DD5-44EE-A4EE-7CCB1C84B60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0970E65-0443-417B-AD14-59D79E4E7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297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&#1055;&#1086;&#1089;&#1083;&#1091;&#1093;&#1072;&#1081;%20&#1084;&#1091;&#1079;&#1080;&#1082;&#1091;%20&#1047;&#1077;&#1084;&#1083;&#1110;.mp4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309" y="264533"/>
            <a:ext cx="5484692" cy="52991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1535" y="902043"/>
            <a:ext cx="7092779" cy="5878532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RelaxedModerately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uk-UA" sz="6600" b="1" i="1" dirty="0" smtClean="0">
                <a:ln/>
                <a:solidFill>
                  <a:srgbClr val="A50021"/>
                </a:solidFill>
                <a:latin typeface="Georgia" panose="02040502050405020303" pitchFamily="18" charset="0"/>
              </a:rPr>
              <a:t>Урок – </a:t>
            </a:r>
            <a:r>
              <a:rPr lang="uk-UA" sz="6600" b="1" i="1" dirty="0" err="1" smtClean="0">
                <a:ln/>
                <a:solidFill>
                  <a:srgbClr val="A50021"/>
                </a:solidFill>
                <a:latin typeface="Georgia" panose="02040502050405020303" pitchFamily="18" charset="0"/>
              </a:rPr>
              <a:t>квест</a:t>
            </a:r>
            <a:endParaRPr lang="uk-UA" sz="6600" b="1" i="1" dirty="0" smtClean="0">
              <a:ln/>
              <a:solidFill>
                <a:srgbClr val="A50021"/>
              </a:solidFill>
              <a:latin typeface="Georgia" panose="02040502050405020303" pitchFamily="18" charset="0"/>
            </a:endParaRPr>
          </a:p>
          <a:p>
            <a:pPr algn="ctr"/>
            <a:endParaRPr lang="uk-UA" sz="5400" b="1" i="1" dirty="0" smtClean="0">
              <a:ln/>
              <a:solidFill>
                <a:srgbClr val="A50021"/>
              </a:solidFill>
              <a:latin typeface="Georgia" panose="02040502050405020303" pitchFamily="18" charset="0"/>
            </a:endParaRPr>
          </a:p>
          <a:p>
            <a:r>
              <a:rPr lang="uk-UA" sz="4000" b="1" i="1" dirty="0" smtClean="0">
                <a:ln/>
                <a:solidFill>
                  <a:srgbClr val="FF0000"/>
                </a:solidFill>
                <a:latin typeface="Georgia" panose="02040502050405020303" pitchFamily="18" charset="0"/>
              </a:rPr>
              <a:t>(російська, англійська мови та музичне мистецтво )</a:t>
            </a:r>
            <a:endParaRPr lang="en-US" sz="4000" b="1" i="1" dirty="0" smtClean="0">
              <a:ln/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endParaRPr lang="en-US" sz="2400" b="1" i="1" dirty="0" smtClean="0">
              <a:ln/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r>
              <a:rPr lang="uk-UA" sz="2400" b="1" i="1" dirty="0" smtClean="0">
                <a:ln/>
                <a:solidFill>
                  <a:srgbClr val="FF0000"/>
                </a:solidFill>
                <a:latin typeface="Georgia" panose="02040502050405020303" pitchFamily="18" charset="0"/>
              </a:rPr>
              <a:t>Вчителі: Холод Ю.В.</a:t>
            </a:r>
          </a:p>
          <a:p>
            <a:r>
              <a:rPr lang="uk-UA" sz="2400" b="1" i="1" dirty="0" smtClean="0">
                <a:ln/>
                <a:solidFill>
                  <a:srgbClr val="FF0000"/>
                </a:solidFill>
                <a:latin typeface="Georgia" panose="02040502050405020303" pitchFamily="18" charset="0"/>
              </a:rPr>
              <a:t>                      Головко О.В.</a:t>
            </a:r>
          </a:p>
          <a:p>
            <a:r>
              <a:rPr lang="uk-UA" sz="2400" b="1" i="1" dirty="0" smtClean="0">
                <a:ln/>
                <a:solidFill>
                  <a:srgbClr val="FF0000"/>
                </a:solidFill>
                <a:latin typeface="Georgia" panose="02040502050405020303" pitchFamily="18" charset="0"/>
              </a:rPr>
              <a:t>                     </a:t>
            </a:r>
            <a:r>
              <a:rPr lang="uk-UA" sz="2400" b="1" i="1" dirty="0" err="1" smtClean="0">
                <a:ln/>
                <a:solidFill>
                  <a:srgbClr val="FF0000"/>
                </a:solidFill>
                <a:latin typeface="Georgia" panose="02040502050405020303" pitchFamily="18" charset="0"/>
              </a:rPr>
              <a:t>Ведмедьова</a:t>
            </a:r>
            <a:r>
              <a:rPr lang="uk-UA" sz="2400" b="1" i="1" dirty="0" smtClean="0">
                <a:ln/>
                <a:solidFill>
                  <a:srgbClr val="FF0000"/>
                </a:solidFill>
                <a:latin typeface="Georgia" panose="02040502050405020303" pitchFamily="18" charset="0"/>
              </a:rPr>
              <a:t> В.О</a:t>
            </a:r>
            <a:endParaRPr lang="uk-UA" sz="4000" b="1" i="1" dirty="0" smtClean="0">
              <a:ln/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r>
              <a:rPr lang="uk-UA" sz="4000" b="1" i="1" dirty="0" smtClean="0">
                <a:ln/>
                <a:solidFill>
                  <a:srgbClr val="FF0000"/>
                </a:solidFill>
                <a:latin typeface="Georgia" panose="02040502050405020303" pitchFamily="18" charset="0"/>
              </a:rPr>
              <a:t>                                   2017 рік</a:t>
            </a:r>
          </a:p>
        </p:txBody>
      </p:sp>
      <p:sp>
        <p:nvSpPr>
          <p:cNvPr id="18434" name="AutoShape 2" descr="Результат пошуку зображень за запитом &quot;картинки анимашки про школу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Результат пошуку зображень за запитом &quot;картинки анимашки про школу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102965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296213"/>
            <a:ext cx="1815921" cy="62016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8000" b="1" dirty="0" smtClean="0">
                <a:solidFill>
                  <a:schemeClr val="accent6">
                    <a:lumMod val="50000"/>
                  </a:schemeClr>
                </a:solidFill>
              </a:rPr>
              <a:t>1д. </a:t>
            </a:r>
            <a:endParaRPr lang="en-US" sz="8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8000" b="1" dirty="0" smtClean="0">
                <a:solidFill>
                  <a:schemeClr val="accent6">
                    <a:lumMod val="50000"/>
                  </a:schemeClr>
                </a:solidFill>
              </a:rPr>
              <a:t>2г.</a:t>
            </a:r>
            <a:endParaRPr lang="en-US" sz="8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8000" b="1" dirty="0" smtClean="0">
                <a:solidFill>
                  <a:schemeClr val="accent6">
                    <a:lumMod val="50000"/>
                  </a:schemeClr>
                </a:solidFill>
              </a:rPr>
              <a:t>3б.</a:t>
            </a:r>
            <a:endParaRPr lang="en-US" sz="8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8000" b="1" dirty="0" smtClean="0">
                <a:solidFill>
                  <a:schemeClr val="accent6">
                    <a:lumMod val="50000"/>
                  </a:schemeClr>
                </a:solidFill>
              </a:rPr>
              <a:t>4а.</a:t>
            </a:r>
            <a:endParaRPr lang="en-US" sz="8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8000" b="1" dirty="0" smtClean="0">
                <a:solidFill>
                  <a:schemeClr val="accent6">
                    <a:lumMod val="50000"/>
                  </a:schemeClr>
                </a:solidFill>
              </a:rPr>
              <a:t>5в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Результат пошуку зображень за запитом &quot;картинки анимашки про школу&quot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1549" y="1140290"/>
            <a:ext cx="3032394" cy="538444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езультат пошуку зображень за запитом &quot;у світі казки чарівної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1637" y="1804797"/>
            <a:ext cx="5800725" cy="324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395108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Станція №5</a:t>
            </a:r>
            <a:endParaRPr kumimoji="0" lang="uk-UA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60401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Станція №6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Школа перекладів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uk-UA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Пов’язане зображенн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339" y="1815921"/>
            <a:ext cx="7250806" cy="4726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0456" y="-1"/>
            <a:ext cx="8500058" cy="60939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400" dirty="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4400" dirty="0" err="1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лнце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 зашло, и на улице начало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уже темнеть. На западе небо краснело жаром. На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востоке,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над зеленым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лесом,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небо было синее.</a:t>
            </a:r>
            <a:r>
              <a:rPr lang="ru-RU" sz="4400" dirty="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 Угасал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огонь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 на западе, дотлевали красные облака,</a:t>
            </a:r>
            <a:r>
              <a:rPr lang="ru-RU" sz="4400" dirty="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загорались в небе ясные звезды. Черная ночь стелилась</a:t>
            </a:r>
            <a:r>
              <a:rPr lang="ru-RU" sz="4400" dirty="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черным полотном</a:t>
            </a:r>
            <a:r>
              <a:rPr kumimoji="0" lang="ru-RU" sz="4400" b="0" i="0" u="none" strike="noStrike" cap="none" normalizeH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 по селу, по садам, по лесам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668400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Станція № 7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Розважальний центр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uk-UA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Результат пошуку зображень за запитом &quot;розважальний центр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8946" y="1751527"/>
            <a:ext cx="6928834" cy="458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2123" y="386366"/>
            <a:ext cx="851293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В ній запах  сонця ласка , трав і сонця ,</a:t>
            </a:r>
          </a:p>
          <a:p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Лунає радісно і дзвінко, </a:t>
            </a:r>
          </a:p>
          <a:p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В ній сила нашого народу, </a:t>
            </a:r>
          </a:p>
          <a:p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Пізнай навколишню природу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7856" y="4137446"/>
            <a:ext cx="65433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“Послухай</a:t>
            </a:r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file"/>
              </a:rPr>
              <a:t>музику</a:t>
            </a:r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uk-UA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землі”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7106" name="Picture 2" descr="Пов’язане зображенн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849" y="4275786"/>
            <a:ext cx="2064218" cy="22546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57180" y="850005"/>
            <a:ext cx="551332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НАВЧАННЯ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6082" name="Picture 2" descr="Пов’язане зображення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5318" y="2389299"/>
            <a:ext cx="3953813" cy="44089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9146" y="443075"/>
            <a:ext cx="713606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Дякуємо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 </a:t>
            </a:r>
            <a:r>
              <a:rPr lang="ru-RU" sz="5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увагу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uk-UA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 </a:t>
            </a:r>
            <a:r>
              <a:rPr lang="uk-UA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встречи</a:t>
            </a:r>
            <a:r>
              <a:rPr lang="uk-UA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b="1" dirty="0" smtClean="0">
                <a:solidFill>
                  <a:srgbClr val="FF0000"/>
                </a:solidFill>
              </a:rPr>
              <a:t>Goodbye children</a:t>
            </a:r>
            <a:r>
              <a:rPr lang="en-US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  <a:p>
            <a:pPr algn="ctr"/>
            <a:endParaRPr lang="uk-UA" sz="5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058" name="AutoShape 2" descr="Результат пошуку зображень за запитом &quot;анимационные картинки про школу скачать бесплатн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3508" y="3039414"/>
            <a:ext cx="5484419" cy="356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502277"/>
            <a:ext cx="7772870" cy="5288924"/>
          </a:xfrm>
        </p:spPr>
        <p:txBody>
          <a:bodyPr/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Квест</a:t>
            </a:r>
            <a:r>
              <a:rPr lang="ru-RU" sz="2800" dirty="0" smtClean="0">
                <a:solidFill>
                  <a:srgbClr val="FF0000"/>
                </a:solidFill>
              </a:rPr>
              <a:t> (</a:t>
            </a:r>
            <a:r>
              <a:rPr lang="ru-RU" sz="2800" dirty="0" smtClean="0">
                <a:solidFill>
                  <a:srgbClr val="FF0000"/>
                </a:solidFill>
                <a:hlinkClick r:id="rId2" tooltip="Английский язык"/>
              </a:rPr>
              <a:t>англ.</a:t>
            </a:r>
            <a:r>
              <a:rPr lang="ru-RU" sz="2800" dirty="0" smtClean="0">
                <a:solidFill>
                  <a:srgbClr val="FF0000"/>
                </a:solidFill>
              </a:rPr>
              <a:t> </a:t>
            </a:r>
            <a:r>
              <a:rPr lang="ru-RU" sz="2800" i="1" dirty="0" err="1" smtClean="0">
                <a:solidFill>
                  <a:srgbClr val="FF0000"/>
                </a:solidFill>
              </a:rPr>
              <a:t>quest</a:t>
            </a:r>
            <a:r>
              <a:rPr lang="ru-RU" sz="2800" dirty="0" smtClean="0">
                <a:solidFill>
                  <a:srgbClr val="FF0000"/>
                </a:solidFill>
              </a:rPr>
              <a:t>) – жанр интеллектуально – логических игр.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Результат пошуку зображень за запитом &quot;квест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848" y="1936475"/>
            <a:ext cx="8407769" cy="47293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5842" y="1471672"/>
            <a:ext cx="563468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i="1" dirty="0" smtClean="0">
                <a:latin typeface="Georgia" panose="02040502050405020303" pitchFamily="18" charset="0"/>
              </a:rPr>
              <a:t>Станція №1</a:t>
            </a:r>
          </a:p>
          <a:p>
            <a:pPr algn="ctr"/>
            <a:r>
              <a:rPr lang="uk-UA" sz="5400" b="1" i="1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“Теорія</a:t>
            </a:r>
            <a:r>
              <a:rPr lang="uk-UA" sz="54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</a:t>
            </a:r>
            <a:r>
              <a:rPr lang="uk-UA" sz="5400" b="1" i="1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музики”</a:t>
            </a:r>
            <a:endParaRPr lang="uk-UA" sz="5400" b="1" i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algn="ctr"/>
            <a:endParaRPr lang="ru-RU" sz="40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972414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8984974" cy="63248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Правильні</a:t>
            </a:r>
            <a:r>
              <a:rPr kumimoji="0" lang="uk-UA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відповіді: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Музичний жанр -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багатозначне поняття , що характеризує розподіл музичної творчості за родами і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видами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Камерна музика –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 музика, що виконується невеликим колективом музикантів – інструменталістів або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вокалістів.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Камерний спів –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вокального мистецтва, пов'язаний з виконанням романсів,пісень та інших вокальних творів 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невеликому концертному приміщенні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Пісня –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словесно – музичний твір, призначений для співу.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Гімн –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урочистий музичний твір на слова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символічного-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програмного змісту.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Народна музика –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 фольклорний твір, який  зберігаються в народній пам’яті та передаються з уст в уста.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Популярна музика –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різновид загальнодоступного пісенного жанру музики, який легко запам’ятовується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максимальною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кількістю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слухачів.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езультат пошуку зображень за запитом &quot;англійська мов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13645"/>
            <a:ext cx="9144000" cy="55443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6742" y="220968"/>
            <a:ext cx="89572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Станція №2“Конструкторське </a:t>
            </a:r>
            <a:r>
              <a:rPr lang="uk-UA" sz="4000" b="1" i="1" dirty="0" err="1" smtClean="0">
                <a:latin typeface="Times New Roman" pitchFamily="18" charset="0"/>
                <a:cs typeface="Times New Roman" pitchFamily="18" charset="0"/>
              </a:rPr>
              <a:t>бюро”</a:t>
            </a:r>
            <a:endParaRPr lang="uk-UA" sz="4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1972" y="1133343"/>
          <a:ext cx="8590208" cy="5406264"/>
        </p:xfrm>
        <a:graphic>
          <a:graphicData uri="http://schemas.openxmlformats.org/drawingml/2006/table">
            <a:tbl>
              <a:tblPr/>
              <a:tblGrid>
                <a:gridCol w="4295104"/>
                <a:gridCol w="4295104"/>
              </a:tblGrid>
              <a:tr h="599583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212121"/>
                          </a:solidFill>
                          <a:latin typeface="Times New Roman"/>
                        </a:rPr>
                        <a:t>My father and my mother are my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FF0000"/>
                          </a:solidFill>
                          <a:latin typeface="Times New Roman"/>
                        </a:rPr>
                        <a:t>Parents 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583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212121"/>
                          </a:solidFill>
                          <a:latin typeface="Times New Roman"/>
                        </a:rPr>
                        <a:t>My mother’s  daughter is my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FF0000"/>
                          </a:solidFill>
                          <a:latin typeface="Times New Roman"/>
                        </a:rPr>
                        <a:t>Sister 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583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212121"/>
                          </a:solidFill>
                          <a:latin typeface="Times New Roman"/>
                        </a:rPr>
                        <a:t>My father’s mother is my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FF0000"/>
                          </a:solidFill>
                          <a:latin typeface="Times New Roman"/>
                        </a:rPr>
                        <a:t>Grandmother 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583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212121"/>
                          </a:solidFill>
                          <a:latin typeface="Times New Roman"/>
                        </a:rPr>
                        <a:t>My father’s brother is my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FF0000"/>
                          </a:solidFill>
                          <a:latin typeface="Times New Roman"/>
                        </a:rPr>
                        <a:t>Uncle 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583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212121"/>
                          </a:solidFill>
                          <a:latin typeface="Times New Roman"/>
                        </a:rPr>
                        <a:t>My mother’s sister is my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FF0000"/>
                          </a:solidFill>
                          <a:latin typeface="Times New Roman"/>
                        </a:rPr>
                        <a:t>Aunt 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583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212121"/>
                          </a:solidFill>
                          <a:latin typeface="Times New Roman"/>
                        </a:rPr>
                        <a:t>My aunt’s son is my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FF0000"/>
                          </a:solidFill>
                          <a:latin typeface="Times New Roman"/>
                        </a:rPr>
                        <a:t>Cousin 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166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212121"/>
                          </a:solidFill>
                          <a:latin typeface="Times New Roman"/>
                        </a:rPr>
                        <a:t>The daughter of  my brother or a sister is my 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FF0000"/>
                          </a:solidFill>
                          <a:latin typeface="Times New Roman"/>
                        </a:rPr>
                        <a:t>Niece 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583">
                <a:tc>
                  <a:txBody>
                    <a:bodyPr/>
                    <a:lstStyle/>
                    <a:p>
                      <a:r>
                        <a:rPr lang="en-US" sz="2000" b="1">
                          <a:solidFill>
                            <a:srgbClr val="212121"/>
                          </a:solidFill>
                          <a:latin typeface="Times New Roman"/>
                        </a:rPr>
                        <a:t>The son of my brother or a sister is my </a:t>
                      </a:r>
                      <a:endParaRPr lang="ru-RU" sz="2000" b="1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/>
                        </a:rPr>
                        <a:t>nephew  </a:t>
                      </a:r>
                      <a:endParaRPr lang="ru-RU" sz="2000" b="1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69293" y="172619"/>
            <a:ext cx="60067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Правильні відповіді: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742" y="220968"/>
            <a:ext cx="89572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Станція №3</a:t>
            </a:r>
          </a:p>
        </p:txBody>
      </p:sp>
      <p:pic>
        <p:nvPicPr>
          <p:cNvPr id="5" name="Рисунок 4" descr="Результат пошуку зображень за запитом &quot;творча майстерня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611"/>
            <a:ext cx="9143999" cy="583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5498"/>
            <a:ext cx="7438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Правильные </a:t>
            </a:r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ответы: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95211" y="1609860"/>
          <a:ext cx="6096000" cy="2962663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1127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 err="1">
                          <a:latin typeface="Times New Roman"/>
                          <a:ea typeface="Calibri"/>
                          <a:cs typeface="Times New Roman"/>
                        </a:rPr>
                        <a:t>По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b="1" dirty="0" err="1">
                          <a:latin typeface="Times New Roman"/>
                          <a:ea typeface="Calibri"/>
                          <a:cs typeface="Times New Roman"/>
                        </a:rPr>
                        <a:t>горизонтали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3200" b="1" dirty="0" err="1">
                          <a:latin typeface="Times New Roman"/>
                          <a:ea typeface="Calibri"/>
                          <a:cs typeface="Times New Roman"/>
                        </a:rPr>
                        <a:t>По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b="1" dirty="0" err="1">
                          <a:latin typeface="Times New Roman"/>
                          <a:ea typeface="Calibri"/>
                          <a:cs typeface="Times New Roman"/>
                        </a:rPr>
                        <a:t>вертикали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en-US" sz="3200" dirty="0" err="1" smtClean="0">
                          <a:latin typeface="Times New Roman"/>
                          <a:ea typeface="Calibri"/>
                          <a:cs typeface="Times New Roman"/>
                        </a:rPr>
                        <a:t>адуга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en-US" sz="3200" dirty="0" err="1" smtClean="0">
                          <a:latin typeface="Times New Roman"/>
                          <a:ea typeface="Calibri"/>
                          <a:cs typeface="Times New Roman"/>
                        </a:rPr>
                        <a:t>олнце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en-US" sz="3200" dirty="0" err="1" smtClean="0">
                          <a:latin typeface="Times New Roman"/>
                          <a:ea typeface="Calibri"/>
                          <a:cs typeface="Times New Roman"/>
                        </a:rPr>
                        <a:t>рбуз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4. </a:t>
                      </a: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r>
                        <a:rPr lang="en-US" sz="3200" dirty="0" err="1" smtClean="0">
                          <a:latin typeface="Times New Roman"/>
                          <a:ea typeface="Calibri"/>
                          <a:cs typeface="Times New Roman"/>
                        </a:rPr>
                        <a:t>оза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3200" dirty="0">
                          <a:latin typeface="Times New Roman"/>
                          <a:ea typeface="Calibri"/>
                          <a:cs typeface="Times New Roman"/>
                        </a:rPr>
                        <a:t>5. </a:t>
                      </a:r>
                      <a:r>
                        <a:rPr lang="ru-RU" sz="3200" dirty="0" smtClean="0"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en-US" sz="3200" dirty="0" err="1" smtClean="0">
                          <a:latin typeface="Times New Roman"/>
                          <a:ea typeface="Calibri"/>
                          <a:cs typeface="Times New Roman"/>
                        </a:rPr>
                        <a:t>ень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6866" name="AutoShape 2" descr="Пов’язане зображенн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6" name="Picture 2" descr="Результат пошуку зображень за запитом &quot;картинки анимашки про школу&quot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2246" y="4067448"/>
            <a:ext cx="2587625" cy="23788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36060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Станція №4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Бібліотека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Результат пошуку зображень за запитом &quot;шкільна бібліотека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913" y="1519707"/>
            <a:ext cx="8190963" cy="513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TC104033925[[fn=Капля]]</Template>
  <TotalTime>392</TotalTime>
  <Words>375</Words>
  <Application>Microsoft Office PowerPoint</Application>
  <PresentationFormat>Экран (4:3)</PresentationFormat>
  <Paragraphs>70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Капля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40</cp:revision>
  <dcterms:created xsi:type="dcterms:W3CDTF">2014-08-27T18:51:51Z</dcterms:created>
  <dcterms:modified xsi:type="dcterms:W3CDTF">2017-10-12T05:46:40Z</dcterms:modified>
</cp:coreProperties>
</file>