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0" r:id="rId8"/>
    <p:sldId id="262" r:id="rId9"/>
    <p:sldId id="263" r:id="rId10"/>
    <p:sldId id="264" r:id="rId11"/>
    <p:sldId id="285" r:id="rId12"/>
    <p:sldId id="284" r:id="rId13"/>
    <p:sldId id="286" r:id="rId14"/>
    <p:sldId id="265" r:id="rId15"/>
    <p:sldId id="267" r:id="rId16"/>
    <p:sldId id="266" r:id="rId17"/>
    <p:sldId id="268" r:id="rId18"/>
    <p:sldId id="269" r:id="rId19"/>
    <p:sldId id="281" r:id="rId20"/>
    <p:sldId id="275" r:id="rId21"/>
    <p:sldId id="273" r:id="rId22"/>
    <p:sldId id="276" r:id="rId23"/>
    <p:sldId id="271" r:id="rId24"/>
    <p:sldId id="290" r:id="rId25"/>
    <p:sldId id="282" r:id="rId26"/>
    <p:sldId id="283" r:id="rId27"/>
    <p:sldId id="270" r:id="rId28"/>
    <p:sldId id="272" r:id="rId29"/>
    <p:sldId id="274" r:id="rId30"/>
    <p:sldId id="279" r:id="rId31"/>
    <p:sldId id="287" r:id="rId32"/>
    <p:sldId id="288" r:id="rId33"/>
    <p:sldId id="289" r:id="rId34"/>
    <p:sldId id="27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4D07"/>
    <a:srgbClr val="E96E09"/>
    <a:srgbClr val="F0720A"/>
    <a:srgbClr val="7136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13.11.2014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uk.wikipedia.org/wiki/%D0%9A%D0%B0%D0%BB%D0%BA%D0%B0" TargetMode="External"/><Relationship Id="rId2" Type="http://schemas.openxmlformats.org/officeDocument/2006/relationships/hyperlink" Target="http://uk.wikipedia.org/wiki/1223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2;&#1110;&#1076;&#1082;&#1088;.&#1091;&#1088;&#1086;&#1082;\19.mp3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04664"/>
            <a:ext cx="8229600" cy="4896544"/>
          </a:xfrm>
        </p:spPr>
        <p:txBody>
          <a:bodyPr>
            <a:noAutofit/>
          </a:bodyPr>
          <a:lstStyle/>
          <a:p>
            <a:r>
              <a:rPr lang="uk-UA" sz="7200" b="1" dirty="0" smtClean="0"/>
              <a:t>Урок української </a:t>
            </a:r>
            <a:br>
              <a:rPr lang="uk-UA" sz="7200" b="1" dirty="0" smtClean="0"/>
            </a:br>
            <a:r>
              <a:rPr lang="uk-UA" sz="7200" b="1" dirty="0" smtClean="0"/>
              <a:t>літератури</a:t>
            </a:r>
            <a:endParaRPr lang="uk-UA" sz="7200" b="1" dirty="0"/>
          </a:p>
        </p:txBody>
      </p:sp>
      <p:pic>
        <p:nvPicPr>
          <p:cNvPr id="1027" name="Picture 3" descr="C:\Users\user\Desktop\з.я\през\пр.2\3-3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з.я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09888"/>
            <a:ext cx="86044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«На сучасному етапі половецького народу немає, втративши свою мову, традиції цей народ розчинився в інших спільнотах».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3528" y="-270682"/>
            <a:ext cx="828092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По́ловці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їх іще називали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кумани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кипчаки) —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дослівно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"люди поля", "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степовики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"‚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Половецька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земля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займала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причорноморські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степи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Дунаю до Волги,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кримські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степи, береги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Азовського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моря.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Половці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вели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кочовий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спосіб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життя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кочувати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сім'ї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треба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було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табун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25 коней, 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також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вівці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кози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здійснювали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напади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сусідів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брали участь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міжусобних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війнах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вели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руські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князі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tooltip="1223"/>
              </a:rPr>
              <a:t>1223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року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половці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остаточно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розбиті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р.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лка"/>
              </a:rPr>
              <a:t>Калка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925" decel="100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925" decel="100000"/>
                                        <p:tgtEl>
                                          <p:spTgt spid="10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1925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1925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9" presetClass="entr" presetSubtype="0" accel="10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25" grpId="1"/>
      <p:bldP spid="1026" grpId="0"/>
      <p:bldP spid="1026" grpId="1"/>
      <p:bldP spid="1026" grpId="2"/>
      <p:bldP spid="1026" grpId="3"/>
      <p:bldP spid="1026" grpId="4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з.я\през\пр.2\3-23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1" y="404664"/>
            <a:ext cx="2674640" cy="5721499"/>
          </a:xfrm>
        </p:spPr>
        <p:txBody>
          <a:bodyPr/>
          <a:lstStyle/>
          <a:p>
            <a:r>
              <a:rPr lang="uk-UA" dirty="0" smtClean="0"/>
              <a:t>  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347864" y="273050"/>
            <a:ext cx="5796136" cy="585311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   </a:t>
            </a:r>
          </a:p>
          <a:p>
            <a:pPr>
              <a:buNone/>
            </a:pPr>
            <a:endParaRPr lang="uk-UA" dirty="0"/>
          </a:p>
          <a:p>
            <a:pPr>
              <a:buNone/>
            </a:pPr>
            <a:r>
              <a:rPr lang="uk-UA" b="1" dirty="0" smtClean="0"/>
              <a:t>  Євшан-зілля росте в степу</a:t>
            </a:r>
          </a:p>
          <a:p>
            <a:pPr>
              <a:buNone/>
            </a:pPr>
            <a:r>
              <a:rPr lang="uk-UA" b="1" dirty="0" smtClean="0"/>
              <a:t>   В люту стужу і спеку сліпу.</a:t>
            </a:r>
          </a:p>
          <a:p>
            <a:pPr>
              <a:buNone/>
            </a:pPr>
            <a:r>
              <a:rPr lang="uk-UA" b="1" dirty="0" smtClean="0"/>
              <a:t>   Його знає найменше маля:</a:t>
            </a:r>
          </a:p>
          <a:p>
            <a:pPr>
              <a:buNone/>
            </a:pPr>
            <a:r>
              <a:rPr lang="uk-UA" b="1" dirty="0" smtClean="0"/>
              <a:t>   Євшан пахне, як рідна земля.</a:t>
            </a:r>
          </a:p>
          <a:p>
            <a:pPr>
              <a:buNone/>
            </a:pPr>
            <a:r>
              <a:rPr lang="uk-UA" b="1" dirty="0"/>
              <a:t> </a:t>
            </a:r>
            <a:r>
              <a:rPr lang="uk-UA" b="1" dirty="0" smtClean="0"/>
              <a:t>                                Д.</a:t>
            </a:r>
            <a:r>
              <a:rPr lang="uk-UA" b="1" dirty="0" err="1" smtClean="0"/>
              <a:t>Ханас</a:t>
            </a:r>
            <a:endParaRPr lang="uk-UA" b="1" dirty="0"/>
          </a:p>
        </p:txBody>
      </p:sp>
      <p:pic>
        <p:nvPicPr>
          <p:cNvPr id="1027" name="Picture 3" descr="C:\Users\user\Desktop\з.я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3589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http://image.slidesharecdn.com/3-130208073156-phpapp01/95/3-25-638.jpg?cb=13603304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04664"/>
            <a:ext cx="82809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713605"/>
                </a:solidFill>
              </a:rPr>
              <a:t>Словникова робота</a:t>
            </a:r>
          </a:p>
          <a:p>
            <a:r>
              <a:rPr lang="uk-UA" sz="3200" b="1" dirty="0" smtClean="0">
                <a:solidFill>
                  <a:srgbClr val="713605"/>
                </a:solidFill>
              </a:rPr>
              <a:t>Небога </a:t>
            </a:r>
            <a:r>
              <a:rPr lang="uk-UA" sz="3200" b="1" dirty="0" err="1" smtClean="0">
                <a:solidFill>
                  <a:srgbClr val="713605"/>
                </a:solidFill>
              </a:rPr>
              <a:t>–бідолашний</a:t>
            </a:r>
            <a:endParaRPr lang="uk-UA" sz="3200" b="1" dirty="0" smtClean="0">
              <a:solidFill>
                <a:srgbClr val="713605"/>
              </a:solidFill>
            </a:endParaRPr>
          </a:p>
          <a:p>
            <a:r>
              <a:rPr lang="uk-UA" sz="3200" b="1" dirty="0" smtClean="0">
                <a:solidFill>
                  <a:srgbClr val="713605"/>
                </a:solidFill>
              </a:rPr>
              <a:t>ясир – полонені</a:t>
            </a:r>
          </a:p>
          <a:p>
            <a:r>
              <a:rPr lang="uk-UA" sz="3200" b="1" dirty="0" smtClean="0">
                <a:solidFill>
                  <a:srgbClr val="A14D07"/>
                </a:solidFill>
              </a:rPr>
              <a:t>твар-обличчя</a:t>
            </a:r>
          </a:p>
          <a:p>
            <a:r>
              <a:rPr lang="uk-UA" sz="3200" b="1" dirty="0" smtClean="0">
                <a:solidFill>
                  <a:srgbClr val="A14D07"/>
                </a:solidFill>
              </a:rPr>
              <a:t>шатер </a:t>
            </a:r>
            <a:r>
              <a:rPr lang="uk-UA" sz="3200" b="1" dirty="0" err="1" smtClean="0">
                <a:solidFill>
                  <a:srgbClr val="A14D07"/>
                </a:solidFill>
              </a:rPr>
              <a:t>–намет</a:t>
            </a:r>
            <a:endParaRPr lang="uk-UA" sz="3200" b="1" dirty="0" smtClean="0">
              <a:solidFill>
                <a:srgbClr val="A14D07"/>
              </a:solidFill>
            </a:endParaRPr>
          </a:p>
          <a:p>
            <a:r>
              <a:rPr lang="uk-UA" sz="3200" b="1" dirty="0" smtClean="0">
                <a:solidFill>
                  <a:srgbClr val="A14D07"/>
                </a:solidFill>
              </a:rPr>
              <a:t>зацурали-занедбали</a:t>
            </a:r>
          </a:p>
          <a:p>
            <a:r>
              <a:rPr lang="uk-UA" sz="3200" b="1" dirty="0" smtClean="0">
                <a:solidFill>
                  <a:srgbClr val="A14D07"/>
                </a:solidFill>
              </a:rPr>
              <a:t>Блукати манівцями-ходити без дороги</a:t>
            </a:r>
          </a:p>
          <a:p>
            <a:r>
              <a:rPr lang="uk-UA" sz="3200" b="1" dirty="0" smtClean="0">
                <a:solidFill>
                  <a:srgbClr val="A14D07"/>
                </a:solidFill>
              </a:rPr>
              <a:t>принада-привабливість</a:t>
            </a:r>
          </a:p>
          <a:p>
            <a:r>
              <a:rPr lang="uk-UA" sz="3200" b="1" dirty="0" smtClean="0">
                <a:solidFill>
                  <a:srgbClr val="A14D07"/>
                </a:solidFill>
              </a:rPr>
              <a:t>половці-поселення людей</a:t>
            </a:r>
            <a:r>
              <a:rPr lang="en-US" sz="3200" b="1" dirty="0" smtClean="0">
                <a:solidFill>
                  <a:srgbClr val="A14D07"/>
                </a:solidFill>
              </a:rPr>
              <a:t>(</a:t>
            </a:r>
            <a:r>
              <a:rPr lang="uk-UA" sz="3200" b="1" dirty="0" smtClean="0">
                <a:solidFill>
                  <a:srgbClr val="A14D07"/>
                </a:solidFill>
              </a:rPr>
              <a:t>люди поля) ,що проживали поряд з Київською Руссю.</a:t>
            </a:r>
            <a:endParaRPr lang="uk-UA" sz="3200" b="1" dirty="0">
              <a:solidFill>
                <a:srgbClr val="A14D07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527255"/>
            <a:ext cx="91440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/>
                <a:ea typeface="Times New Roman" pitchFamily="18" charset="0"/>
                <a:cs typeface="Arial" pitchFamily="34" charset="0"/>
              </a:rPr>
              <a:t>                                 Бесіда за запитаннями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Як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малий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половчанин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потрапив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 князя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Володимира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Як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жилося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хлопчикові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князя?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</a:t>
            </a:r>
            <a:r>
              <a:rPr lang="ru-RU" sz="2400" i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Чому</a:t>
            </a:r>
            <a:r>
              <a:rPr lang="ru-RU" sz="2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хлопець</a:t>
            </a:r>
            <a:r>
              <a:rPr lang="ru-RU" sz="2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забув</a:t>
            </a:r>
            <a:r>
              <a:rPr lang="ru-RU" sz="2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i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рідний</a:t>
            </a:r>
            <a:r>
              <a:rPr lang="ru-RU" sz="2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край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Чому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хлопець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забув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рідний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край?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можна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його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осудити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Опишіть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внутрішній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стан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половецького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хана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під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час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втрати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сина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Прокоментуйте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як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зрозуміти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наступні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слова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твору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«...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мов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кров’ю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його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(хана)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серця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слово точиться по слову...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Кого хан послав на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пошуки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сина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Чому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саме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його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1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5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з.я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з.я\през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8064897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Тема:</a:t>
            </a:r>
          </a:p>
          <a:p>
            <a:endParaRPr lang="uk-UA" sz="3600" b="1" dirty="0" smtClean="0"/>
          </a:p>
          <a:p>
            <a:pPr>
              <a:buFont typeface="Wingdings" pitchFamily="2" charset="2"/>
              <a:buChar char="v"/>
            </a:pPr>
            <a:r>
              <a:rPr lang="uk-UA" sz="3200" dirty="0" smtClean="0"/>
              <a:t>Зображення перебування у Володимира Мономаха ханського сина,</a:t>
            </a:r>
          </a:p>
          <a:p>
            <a:r>
              <a:rPr lang="uk-UA" sz="3200" dirty="0" smtClean="0"/>
              <a:t>який потрапив до Русі разом з ясиром;</a:t>
            </a:r>
          </a:p>
          <a:p>
            <a:endParaRPr lang="uk-UA" sz="3200" dirty="0" smtClean="0"/>
          </a:p>
          <a:p>
            <a:pPr>
              <a:buFont typeface="Wingdings" pitchFamily="2" charset="2"/>
              <a:buChar char="v"/>
            </a:pPr>
            <a:r>
              <a:rPr lang="uk-UA" sz="3200" dirty="0" smtClean="0"/>
              <a:t>Повернення хлопця на батьківщину за допомогою євшан-зілля.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08720"/>
            <a:ext cx="71287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dirty="0" smtClean="0"/>
              <a:t>Психоемоційна </a:t>
            </a:r>
            <a:r>
              <a:rPr lang="uk-UA" sz="7200" b="1" dirty="0" err="1" smtClean="0"/>
              <a:t>релаксія</a:t>
            </a:r>
            <a:endParaRPr lang="uk-UA" sz="7200" b="1" dirty="0" smtClean="0"/>
          </a:p>
          <a:p>
            <a:endParaRPr lang="uk-UA" sz="2400" b="1" dirty="0" smtClean="0"/>
          </a:p>
          <a:p>
            <a:endParaRPr lang="uk-UA" sz="2400" b="1" dirty="0" smtClean="0"/>
          </a:p>
          <a:p>
            <a:endParaRPr lang="uk-U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0800000" flipV="1">
            <a:off x="755575" y="-1412095"/>
            <a:ext cx="720079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3600" b="1" dirty="0" smtClean="0"/>
          </a:p>
          <a:p>
            <a:endParaRPr lang="uk-UA" sz="3600" b="1" dirty="0" smtClean="0"/>
          </a:p>
          <a:p>
            <a:endParaRPr lang="uk-UA" sz="3600" b="1" dirty="0" smtClean="0"/>
          </a:p>
          <a:p>
            <a:endParaRPr lang="uk-UA" sz="3600" b="1" dirty="0" smtClean="0"/>
          </a:p>
          <a:p>
            <a:r>
              <a:rPr lang="uk-UA" sz="3600" b="1" dirty="0" smtClean="0"/>
              <a:t>Головна думка:</a:t>
            </a:r>
          </a:p>
          <a:p>
            <a:endParaRPr lang="uk-UA" dirty="0" smtClean="0"/>
          </a:p>
          <a:p>
            <a:r>
              <a:rPr lang="uk-UA" sz="3600" dirty="0" smtClean="0"/>
              <a:t>Краще в ріднім краї милім</a:t>
            </a:r>
          </a:p>
          <a:p>
            <a:r>
              <a:rPr lang="uk-UA" sz="3600" dirty="0" smtClean="0"/>
              <a:t>Полягти кістьми, сконати.</a:t>
            </a:r>
          </a:p>
          <a:p>
            <a:r>
              <a:rPr lang="uk-UA" sz="3600" dirty="0" smtClean="0"/>
              <a:t>Ніж в землі чужій, ворожій</a:t>
            </a:r>
          </a:p>
          <a:p>
            <a:r>
              <a:rPr lang="uk-UA" sz="3600" dirty="0" smtClean="0"/>
              <a:t>В славі й </a:t>
            </a:r>
            <a:r>
              <a:rPr lang="uk-UA" sz="3600" dirty="0" err="1" smtClean="0"/>
              <a:t>шані</a:t>
            </a:r>
            <a:r>
              <a:rPr lang="uk-UA" sz="3600" dirty="0" smtClean="0"/>
              <a:t> пробувати.</a:t>
            </a:r>
          </a:p>
          <a:p>
            <a:endParaRPr lang="uk-UA" sz="3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620688"/>
            <a:ext cx="734481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 smtClean="0"/>
          </a:p>
          <a:p>
            <a:pPr algn="ctr"/>
            <a:r>
              <a:rPr lang="uk-UA" sz="3200" dirty="0" smtClean="0"/>
              <a:t>Що означає і символізує євшан-зілля</a:t>
            </a:r>
          </a:p>
          <a:p>
            <a:pPr algn="ctr"/>
            <a:r>
              <a:rPr lang="uk-UA" sz="3200" dirty="0" smtClean="0"/>
              <a:t> для кожного з персонажів?</a:t>
            </a:r>
          </a:p>
          <a:p>
            <a:endParaRPr lang="uk-UA" dirty="0" smtClean="0"/>
          </a:p>
          <a:p>
            <a:r>
              <a:rPr lang="uk-UA" sz="2400" dirty="0" smtClean="0"/>
              <a:t>Для </a:t>
            </a:r>
            <a:r>
              <a:rPr lang="uk-UA" sz="2400" dirty="0" err="1" smtClean="0"/>
              <a:t>хана-</a:t>
            </a:r>
            <a:r>
              <a:rPr lang="uk-UA" sz="2400" dirty="0" smtClean="0"/>
              <a:t>…</a:t>
            </a:r>
          </a:p>
          <a:p>
            <a:r>
              <a:rPr lang="uk-UA" sz="2400" dirty="0" smtClean="0"/>
              <a:t>Для </a:t>
            </a:r>
            <a:r>
              <a:rPr lang="uk-UA" sz="2400" dirty="0" err="1" smtClean="0"/>
              <a:t>сина-</a:t>
            </a:r>
            <a:r>
              <a:rPr lang="uk-UA" sz="2400" dirty="0" smtClean="0"/>
              <a:t> …</a:t>
            </a:r>
          </a:p>
          <a:p>
            <a:r>
              <a:rPr lang="uk-UA" sz="2400" dirty="0" smtClean="0"/>
              <a:t>Для </a:t>
            </a:r>
            <a:r>
              <a:rPr lang="uk-UA" sz="2400" dirty="0" err="1" smtClean="0"/>
              <a:t>співця-</a:t>
            </a:r>
            <a:endParaRPr lang="uk-UA" sz="2400" dirty="0" smtClean="0"/>
          </a:p>
          <a:p>
            <a:r>
              <a:rPr lang="uk-UA" sz="2400" dirty="0" smtClean="0"/>
              <a:t>Для ліричного героя -..</a:t>
            </a:r>
          </a:p>
          <a:p>
            <a:endParaRPr lang="uk-UA" sz="2400" dirty="0" smtClean="0"/>
          </a:p>
          <a:p>
            <a:endParaRPr lang="uk-UA" sz="2400" dirty="0" smtClean="0"/>
          </a:p>
          <a:p>
            <a:endParaRPr lang="uk-UA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44824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/>
              <a:t>Поема</a:t>
            </a:r>
            <a:r>
              <a:rPr lang="uk-UA" sz="4800" dirty="0" smtClean="0"/>
              <a:t>-це великий віршований твір оповідного характеру</a:t>
            </a:r>
            <a:endParaRPr lang="uk-UA" sz="4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7574" y="1052736"/>
            <a:ext cx="446885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Жанр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поеми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Ліро-епічна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поема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27584" y="1346634"/>
            <a:ext cx="741682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err="1" smtClean="0">
                <a:ln>
                  <a:noFill/>
                </a:ln>
                <a:solidFill>
                  <a:srgbClr val="A14D0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Дослідницько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rgbClr val="A14D0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пошукова робота у творчих групах</a:t>
            </a:r>
            <a:endParaRPr lang="uk-UA" sz="28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2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Знайти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художні засоби</a:t>
            </a:r>
            <a:r>
              <a:rPr kumimoji="0" lang="uk-UA" sz="32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 </a:t>
            </a:r>
            <a:r>
              <a:rPr kumimoji="0" lang="uk-UA" sz="36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група-</a:t>
            </a:r>
            <a:r>
              <a:rPr kumimoji="0" lang="uk-UA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епітети</a:t>
            </a:r>
            <a:endParaRPr kumimoji="0" lang="uk-UA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 група-метафори</a:t>
            </a:r>
            <a:endParaRPr lang="uk-UA" sz="3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  </a:t>
            </a:r>
            <a:r>
              <a:rPr kumimoji="0" lang="uk-UA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група-порівняння</a:t>
            </a:r>
            <a:endParaRPr kumimoji="0" lang="uk-UA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age.slidesharecdn.com/3-130208073156-phpapp01/95/3-28-638.jpg?cb=13603304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764704"/>
            <a:ext cx="561662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     Створення асоціативного ряду   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sz="3200" b="1" dirty="0" smtClean="0"/>
              <a:t>            </a:t>
            </a:r>
            <a:r>
              <a:rPr lang="uk-UA" sz="4400" b="1" dirty="0" smtClean="0"/>
              <a:t>БАТЬКІВЩИНА</a:t>
            </a:r>
          </a:p>
          <a:p>
            <a:endParaRPr lang="uk-UA" dirty="0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 flipV="1">
            <a:off x="4283968" y="1772816"/>
            <a:ext cx="72008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076056" y="1916832"/>
            <a:ext cx="288032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6012160" y="2204864"/>
            <a:ext cx="79208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300192" y="3429000"/>
            <a:ext cx="864096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508104" y="3717032"/>
            <a:ext cx="432048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644008" y="3789040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419872" y="3789040"/>
            <a:ext cx="216024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2339752" y="3645024"/>
            <a:ext cx="288032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1835696" y="3068960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 flipV="1">
            <a:off x="2267744" y="2276872"/>
            <a:ext cx="57606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3131840" y="1772816"/>
            <a:ext cx="432048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9208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/>
              <a:t>Метод </a:t>
            </a:r>
            <a:r>
              <a:rPr lang="uk-UA" sz="4000" b="1" dirty="0" err="1" smtClean="0"/>
              <a:t>“Мікрофон”</a:t>
            </a:r>
            <a:endParaRPr lang="uk-UA" sz="4000" b="1" dirty="0" smtClean="0"/>
          </a:p>
          <a:p>
            <a:r>
              <a:rPr lang="uk-UA" sz="4000" dirty="0" smtClean="0"/>
              <a:t>Як ви розумієте вислів з твору :</a:t>
            </a:r>
          </a:p>
          <a:p>
            <a:r>
              <a:rPr lang="uk-UA" sz="4000" dirty="0" smtClean="0"/>
              <a:t> </a:t>
            </a:r>
            <a:r>
              <a:rPr lang="uk-UA" sz="4000" b="1" i="1" dirty="0" err="1" smtClean="0">
                <a:solidFill>
                  <a:srgbClr val="C00000"/>
                </a:solidFill>
              </a:rPr>
              <a:t>“Там</a:t>
            </a:r>
            <a:r>
              <a:rPr lang="uk-UA" sz="4000" b="1" i="1" dirty="0" smtClean="0">
                <a:solidFill>
                  <a:srgbClr val="C00000"/>
                </a:solidFill>
              </a:rPr>
              <a:t>,де пустка замість серця, порятунку вже не буде!”?</a:t>
            </a:r>
          </a:p>
          <a:p>
            <a:r>
              <a:rPr lang="uk-UA" sz="4000" b="1" i="1" dirty="0" smtClean="0">
                <a:solidFill>
                  <a:srgbClr val="C00000"/>
                </a:solidFill>
              </a:rPr>
              <a:t>Про кого вони?</a:t>
            </a:r>
          </a:p>
          <a:p>
            <a:r>
              <a:rPr lang="uk-UA" sz="4000" b="1" i="1" dirty="0" smtClean="0">
                <a:solidFill>
                  <a:srgbClr val="0070C0"/>
                </a:solidFill>
              </a:rPr>
              <a:t>З якими словами ви б </a:t>
            </a:r>
          </a:p>
          <a:p>
            <a:r>
              <a:rPr lang="uk-UA" sz="4000" b="1" i="1" dirty="0" smtClean="0">
                <a:solidFill>
                  <a:srgbClr val="0070C0"/>
                </a:solidFill>
              </a:rPr>
              <a:t>звернулися до таких людей?</a:t>
            </a:r>
          </a:p>
          <a:p>
            <a:endParaRPr lang="uk-UA" sz="4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esktop\з.я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91480"/>
            <a:ext cx="9144000" cy="9001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4077072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rgbClr val="00B050"/>
              </a:solidFill>
            </a:endParaRPr>
          </a:p>
          <a:p>
            <a:pPr algn="ctr"/>
            <a:r>
              <a:rPr lang="uk-UA" sz="2400" b="1" dirty="0" smtClean="0">
                <a:solidFill>
                  <a:srgbClr val="00B050"/>
                </a:solidFill>
              </a:rPr>
              <a:t>Поема про необхідність повернення людині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 algn="ctr"/>
            <a:r>
              <a:rPr lang="uk-UA" sz="2400" b="1" dirty="0" smtClean="0">
                <a:solidFill>
                  <a:srgbClr val="00B050"/>
                </a:solidFill>
              </a:rPr>
              <a:t> історичної </a:t>
            </a:r>
            <a:r>
              <a:rPr lang="uk-UA" sz="2400" b="1" dirty="0" err="1" smtClean="0">
                <a:solidFill>
                  <a:srgbClr val="00B050"/>
                </a:solidFill>
              </a:rPr>
              <a:t>пам</a:t>
            </a:r>
            <a:r>
              <a:rPr lang="en-US" sz="2400" b="1" dirty="0" smtClean="0">
                <a:solidFill>
                  <a:srgbClr val="00B050"/>
                </a:solidFill>
              </a:rPr>
              <a:t>’</a:t>
            </a:r>
            <a:r>
              <a:rPr lang="uk-UA" sz="2400" b="1" dirty="0" smtClean="0">
                <a:solidFill>
                  <a:srgbClr val="00B050"/>
                </a:solidFill>
              </a:rPr>
              <a:t>яті,усвідомлення своєї національної приналежності</a:t>
            </a:r>
            <a:r>
              <a:rPr lang="uk-UA" sz="2400" dirty="0" smtClean="0"/>
              <a:t>.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user\Desktop\з.я\през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51520" y="-656981"/>
            <a:ext cx="8496944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 "євшан-зілля" став літературною традицією, бо  зустрічається у творах Івана Франка, Любові Забашти, Олеся Гончара, Олександра Олеся та інших письменників. Образ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євшану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став символом вічної любові до Батьківщини, символом  її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незнищенності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символом єднання, спільності всіх, хто любить Україну, де б вони не жили - чи в Канаді, чи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Америці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Австралії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...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/>
      <p:bldP spid="45057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187624" y="529494"/>
            <a:ext cx="712879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Отже ми бачимо, що страдницький образ підневільної, рідної поетові землі гарячим струменем проходить через усю його творчість.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може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примиритися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зболена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душа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поета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«... люди —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невільники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німі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їх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устах печать». 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коритися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долі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боротися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Україну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долю,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Зачесть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волю,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народ!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таке творче кредо  Миколи Вороного.  А його вірш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Україну!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настільки щиро передавав почуття поета, що композитор Я.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Ярославенко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поклав  його на музику. І ця маршова пісня виконувалась і виконується на урочистостях української громадськості. Прослухайте її.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1268760"/>
            <a:ext cx="58326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Підсумковий етап</a:t>
            </a:r>
          </a:p>
          <a:p>
            <a:endParaRPr lang="uk-UA" sz="3600" dirty="0" smtClean="0"/>
          </a:p>
          <a:p>
            <a:r>
              <a:rPr lang="uk-UA" sz="3600" dirty="0" smtClean="0"/>
              <a:t>На уроці я дізнався …</a:t>
            </a:r>
          </a:p>
          <a:p>
            <a:r>
              <a:rPr lang="uk-UA" sz="3600" dirty="0" smtClean="0"/>
              <a:t>На уроці я навчився …</a:t>
            </a:r>
          </a:p>
          <a:p>
            <a:r>
              <a:rPr lang="uk-UA" sz="3600" dirty="0" smtClean="0"/>
              <a:t>На уроці я зрозумів …</a:t>
            </a:r>
          </a:p>
          <a:p>
            <a:r>
              <a:rPr lang="uk-UA" sz="3600" dirty="0" smtClean="0"/>
              <a:t> </a:t>
            </a:r>
            <a:endParaRPr lang="uk-UA" sz="3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user\Desktop\з.я\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з.я\през\пр.2\3-22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980728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                  План уроку</a:t>
            </a:r>
          </a:p>
          <a:p>
            <a:endParaRPr lang="uk-UA" sz="4000" b="1" dirty="0" smtClean="0"/>
          </a:p>
          <a:p>
            <a:endParaRPr lang="uk-UA" sz="2800" dirty="0" smtClean="0"/>
          </a:p>
          <a:p>
            <a:endParaRPr lang="uk-UA" sz="2800" dirty="0" smtClean="0"/>
          </a:p>
          <a:p>
            <a:endParaRPr lang="uk-UA" sz="2800" dirty="0" smtClean="0"/>
          </a:p>
          <a:p>
            <a:r>
              <a:rPr lang="uk-UA" sz="2800" dirty="0" smtClean="0"/>
              <a:t> </a:t>
            </a:r>
            <a:endParaRPr lang="uk-UA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00808"/>
            <a:ext cx="828092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</a:t>
            </a:r>
            <a:r>
              <a:rPr lang="uk-UA" sz="3200" b="1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сторінка-”Подорож</a:t>
            </a:r>
            <a:r>
              <a:rPr lang="uk-UA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3200" b="1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Європою”</a:t>
            </a:r>
            <a:endParaRPr lang="uk-UA" sz="32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uk-UA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</a:t>
            </a:r>
            <a:r>
              <a:rPr lang="uk-UA" sz="3200" b="1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сторінка-</a:t>
            </a:r>
            <a:r>
              <a:rPr lang="uk-UA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3200" b="1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“Подорож</a:t>
            </a:r>
            <a:r>
              <a:rPr lang="uk-UA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 </a:t>
            </a:r>
            <a:r>
              <a:rPr lang="uk-UA" sz="3200" b="1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минуле”</a:t>
            </a:r>
            <a:endParaRPr lang="uk-UA" sz="3200" b="1" cap="none" spc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r>
              <a:rPr lang="uk-UA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32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сторінка-</a:t>
            </a:r>
            <a:r>
              <a:rPr lang="en-US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32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“Подорож</a:t>
            </a:r>
            <a:r>
              <a:rPr lang="uk-UA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 степи </a:t>
            </a:r>
            <a:r>
              <a:rPr lang="uk-UA" sz="32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України”</a:t>
            </a:r>
            <a:endParaRPr lang="en-US" sz="32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lang="uk-UA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32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сторінка-”Подорож</a:t>
            </a:r>
            <a:r>
              <a:rPr lang="uk-UA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 чарівний світ </a:t>
            </a:r>
            <a:r>
              <a:rPr lang="uk-UA" sz="32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поезії”</a:t>
            </a:r>
            <a:endParaRPr lang="en-US" sz="32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uk-UA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</a:t>
            </a:r>
            <a:r>
              <a:rPr lang="uk-UA" sz="3200" b="1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сторінка-</a:t>
            </a:r>
            <a:r>
              <a:rPr lang="uk-UA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3200" b="1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“Патріотична”</a:t>
            </a:r>
            <a:r>
              <a:rPr lang="uk-UA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uk-UA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з.я\през\пр.2\3-5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з.я\през\пр.2\3-20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0"/>
            <a:ext cx="52565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2800" dirty="0" smtClean="0"/>
          </a:p>
          <a:p>
            <a:endParaRPr lang="uk-UA" sz="2800" dirty="0" smtClean="0"/>
          </a:p>
          <a:p>
            <a:endParaRPr lang="uk-UA" sz="2800" dirty="0" smtClean="0"/>
          </a:p>
          <a:p>
            <a:endParaRPr lang="uk-UA" sz="2800" dirty="0" smtClean="0"/>
          </a:p>
          <a:p>
            <a:endParaRPr lang="uk-UA" sz="2800" dirty="0" smtClean="0"/>
          </a:p>
          <a:p>
            <a:endParaRPr lang="uk-UA" sz="2800" dirty="0" smtClean="0"/>
          </a:p>
          <a:p>
            <a:endParaRPr lang="uk-UA" sz="2800" dirty="0" smtClean="0"/>
          </a:p>
          <a:p>
            <a:endParaRPr lang="uk-UA" sz="2800" dirty="0" smtClean="0"/>
          </a:p>
          <a:p>
            <a:endParaRPr lang="uk-UA" sz="2800" dirty="0"/>
          </a:p>
        </p:txBody>
      </p:sp>
      <p:pic>
        <p:nvPicPr>
          <p:cNvPr id="7171" name="Picture 3" descr="C:\Users\user\Desktop\з.я\през\пр.2\3-6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7763"/>
            <a:ext cx="9144000" cy="571023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91636" y="0"/>
            <a:ext cx="47607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uk-UA" sz="5400" b="1" cap="none" spc="0" dirty="0" err="1" smtClean="0">
                <a:ln w="50800">
                  <a:solidFill>
                    <a:srgbClr val="0070C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rPr>
              <a:t>Візитівка</a:t>
            </a:r>
            <a:r>
              <a:rPr lang="uk-UA" sz="5400" b="1" cap="none" spc="0" dirty="0" smtClean="0">
                <a:ln w="50800">
                  <a:solidFill>
                    <a:srgbClr val="0070C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rPr>
              <a:t> поета</a:t>
            </a:r>
            <a:endParaRPr lang="uk-UA" sz="5400" b="1" cap="none" spc="0" dirty="0">
              <a:ln w="50800">
                <a:solidFill>
                  <a:srgbClr val="0070C0"/>
                </a:solidFill>
              </a:ln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з.я\през\пр.2\3-21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512</TotalTime>
  <Words>472</Words>
  <Application>Microsoft Office PowerPoint</Application>
  <PresentationFormat>Экран (4:3)</PresentationFormat>
  <Paragraphs>119</Paragraphs>
  <Slides>34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Трек</vt:lpstr>
      <vt:lpstr>Урок української  літератури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Урок української  літератури</dc:title>
  <dc:creator>user</dc:creator>
  <cp:lastModifiedBy>user</cp:lastModifiedBy>
  <cp:revision>56</cp:revision>
  <dcterms:created xsi:type="dcterms:W3CDTF">2014-11-10T17:31:11Z</dcterms:created>
  <dcterms:modified xsi:type="dcterms:W3CDTF">2014-11-13T06:15:03Z</dcterms:modified>
</cp:coreProperties>
</file>