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57" r:id="rId4"/>
    <p:sldId id="261" r:id="rId5"/>
    <p:sldId id="262" r:id="rId6"/>
    <p:sldId id="282" r:id="rId7"/>
    <p:sldId id="265" r:id="rId8"/>
    <p:sldId id="266" r:id="rId9"/>
    <p:sldId id="268" r:id="rId10"/>
    <p:sldId id="286" r:id="rId11"/>
    <p:sldId id="289" r:id="rId12"/>
    <p:sldId id="288" r:id="rId13"/>
    <p:sldId id="287" r:id="rId14"/>
    <p:sldId id="258" r:id="rId15"/>
    <p:sldId id="285" r:id="rId16"/>
    <p:sldId id="271" r:id="rId17"/>
    <p:sldId id="275" r:id="rId18"/>
    <p:sldId id="272" r:id="rId19"/>
    <p:sldId id="273" r:id="rId20"/>
    <p:sldId id="274" r:id="rId21"/>
    <p:sldId id="276" r:id="rId22"/>
    <p:sldId id="277" r:id="rId23"/>
    <p:sldId id="284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668"/>
    <a:srgbClr val="00C0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dmin\Desktop\&#1057;&#1077;&#1084;&#1099;&#1085;&#1072;&#1088;\&#1054;&#1087;&#1099;&#1090;%20&#1056;&#1077;&#1079;&#1077;&#1088;&#1092;&#1086;&#1088;&#1076;&#1072;.mp4" TargetMode="External"/><Relationship Id="rId1" Type="http://schemas.openxmlformats.org/officeDocument/2006/relationships/video" Target="file:///C:\Users\Admin\Downloads\&#1041;&#1077;&#1090;&#1072;%20&#1088;&#1072;&#1089;&#1087;&#1072;&#1076;.mp4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7;&#1077;&#1084;&#1099;&#1085;&#1072;&#1088;\&#1088;&#1072;&#1076;&#1080;&#1082;&#1072;&#1083;.wmv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alexlat.ucoz.ru/Prezent/at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0"/>
            <a:ext cx="2872283" cy="264320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phiten.ru/upload/medialibrary/805/80576259bfcff41c6ddfaa5ecde27b4b.jpg"/>
          <p:cNvPicPr>
            <a:picLocks noChangeAspect="1" noChangeArrowheads="1"/>
          </p:cNvPicPr>
          <p:nvPr/>
        </p:nvPicPr>
        <p:blipFill>
          <a:blip r:embed="rId3"/>
          <a:srcRect l="4478"/>
          <a:stretch>
            <a:fillRect/>
          </a:stretch>
        </p:blipFill>
        <p:spPr bwMode="auto">
          <a:xfrm>
            <a:off x="0" y="2357428"/>
            <a:ext cx="9144000" cy="45005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5572164" cy="16430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радіоактивного випромінювання на живі організми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yl.ru/misc/i/ai/201762/8973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3286124"/>
            <a:ext cx="2363717" cy="32861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Тканинний рівень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doctorsask.com/wp-content/uploads/2015/08/gastrit-hr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57496"/>
            <a:ext cx="2595554" cy="2595554"/>
          </a:xfrm>
          <a:prstGeom prst="rect">
            <a:avLst/>
          </a:prstGeom>
          <a:noFill/>
        </p:spPr>
      </p:pic>
      <p:pic>
        <p:nvPicPr>
          <p:cNvPr id="1030" name="Picture 6" descr="http://info-mir.com.ua/wp-content/uploads/2015/03/legk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285860"/>
            <a:ext cx="2381214" cy="1785910"/>
          </a:xfrm>
          <a:prstGeom prst="rect">
            <a:avLst/>
          </a:prstGeom>
          <a:noFill/>
        </p:spPr>
      </p:pic>
      <p:pic>
        <p:nvPicPr>
          <p:cNvPr id="1032" name="Picture 8" descr="http://images.myshared.ru/17/1118814/slide_3.jpg"/>
          <p:cNvPicPr>
            <a:picLocks noChangeAspect="1" noChangeArrowheads="1"/>
          </p:cNvPicPr>
          <p:nvPr/>
        </p:nvPicPr>
        <p:blipFill>
          <a:blip r:embed="rId5"/>
          <a:srcRect l="2813" b="8974"/>
          <a:stretch>
            <a:fillRect/>
          </a:stretch>
        </p:blipFill>
        <p:spPr bwMode="auto">
          <a:xfrm>
            <a:off x="4786314" y="1214422"/>
            <a:ext cx="4189159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yablukom.com.ua/images/stati/tol/foto7-min.jpg"/>
          <p:cNvPicPr>
            <a:picLocks noChangeAspect="1" noChangeArrowheads="1"/>
          </p:cNvPicPr>
          <p:nvPr/>
        </p:nvPicPr>
        <p:blipFill>
          <a:blip r:embed="rId2"/>
          <a:srcRect l="26484" t="19142" r="29022" b="25025"/>
          <a:stretch>
            <a:fillRect/>
          </a:stretch>
        </p:blipFill>
        <p:spPr bwMode="auto">
          <a:xfrm>
            <a:off x="5114926" y="3714752"/>
            <a:ext cx="4029074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4" name="Picture 4" descr="http://1.bp.blogspot.com/-MiQA-CPzHNk/UI6GIOBuoBI/AAAAAAAATPY/CEZhsjkRjOY/s640/cow+babe+Mind+Blowing+Creative+Photography+of+animals+from+National+Geographic.jpg"/>
          <p:cNvPicPr>
            <a:picLocks noChangeAspect="1" noChangeArrowheads="1"/>
          </p:cNvPicPr>
          <p:nvPr/>
        </p:nvPicPr>
        <p:blipFill>
          <a:blip r:embed="rId3"/>
          <a:srcRect l="15292"/>
          <a:stretch>
            <a:fillRect/>
          </a:stretch>
        </p:blipFill>
        <p:spPr bwMode="auto">
          <a:xfrm>
            <a:off x="5072066" y="714356"/>
            <a:ext cx="40719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6" name="Picture 6" descr="http://dachnaya-zhizn.ru/images/dacha/fuz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736"/>
            <a:ext cx="5072098" cy="5024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 організму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svitppt.com.ua/images/18/17478/960/img4.jpg"/>
          <p:cNvPicPr>
            <a:picLocks noChangeAspect="1" noChangeArrowheads="1"/>
          </p:cNvPicPr>
          <p:nvPr/>
        </p:nvPicPr>
        <p:blipFill>
          <a:blip r:embed="rId2"/>
          <a:srcRect l="61957" t="23189" r="3260" b="10144"/>
          <a:stretch>
            <a:fillRect/>
          </a:stretch>
        </p:blipFill>
        <p:spPr bwMode="auto">
          <a:xfrm rot="5400000" flipH="1">
            <a:off x="1571616" y="-714384"/>
            <a:ext cx="6000768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Популяційний рівень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terses.gov.ua/images/statti/chso_varto_znati/prir_rad_fon1.jpg"/>
          <p:cNvPicPr>
            <a:picLocks noChangeAspect="1" noChangeArrowheads="1"/>
          </p:cNvPicPr>
          <p:nvPr/>
        </p:nvPicPr>
        <p:blipFill>
          <a:blip r:embed="rId2"/>
          <a:srcRect l="2985" t="1928" r="5224"/>
          <a:stretch>
            <a:fillRect/>
          </a:stretch>
        </p:blipFill>
        <p:spPr bwMode="auto">
          <a:xfrm>
            <a:off x="0" y="857232"/>
            <a:ext cx="9144000" cy="61703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Внутрішнє опромінення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8572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Зовнішнє опромінення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00100" y="1071547"/>
            <a:ext cx="7072362" cy="857256"/>
            <a:chOff x="857224" y="1751755"/>
            <a:chExt cx="7072362" cy="1320055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857224" y="2071678"/>
              <a:ext cx="2428892" cy="92869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32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Природне</a:t>
              </a:r>
              <a:endPara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500694" y="2143116"/>
              <a:ext cx="2428892" cy="92869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28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Штучне</a:t>
              </a:r>
              <a:endPara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трелка вправо 7"/>
            <p:cNvSpPr/>
            <p:nvPr/>
          </p:nvSpPr>
          <p:spPr>
            <a:xfrm rot="1464954">
              <a:off x="4458226" y="1762344"/>
              <a:ext cx="1000132" cy="35719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право 8"/>
            <p:cNvSpPr/>
            <p:nvPr/>
          </p:nvSpPr>
          <p:spPr>
            <a:xfrm rot="9429238">
              <a:off x="3316228" y="1751755"/>
              <a:ext cx="1000132" cy="357190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6" name="Picture 4" descr="http://kamnu.com.ua/image/stories/ua0003/Monatsit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243955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ed-nar-group.netdo.ru/filemanager/Granit_fluidalny_z_granata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928802"/>
            <a:ext cx="214314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40.media.tumblr.com/e190c762e26b6e934b551ad111d9b007/tumblr_mlfgjzchlb1s7p35qo1_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000504"/>
            <a:ext cx="2050238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://mtdata.ru/u7/photo08B9/20272817540-0/original.jpg"/>
          <p:cNvPicPr>
            <a:picLocks noChangeAspect="1" noChangeArrowheads="1"/>
          </p:cNvPicPr>
          <p:nvPr/>
        </p:nvPicPr>
        <p:blipFill>
          <a:blip r:embed="rId5"/>
          <a:srcRect r="12820"/>
          <a:stretch>
            <a:fillRect/>
          </a:stretch>
        </p:blipFill>
        <p:spPr bwMode="auto">
          <a:xfrm>
            <a:off x="4572000" y="1928802"/>
            <a:ext cx="242889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 descr="http://ckp.in.ua/wp-content/uploads/2016/06/1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500438"/>
            <a:ext cx="2419310" cy="1814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8" name="Picture 16" descr="http://www.pravda.lutsk.ua/abton/spaw2/uploads/images/news/107922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200000">
            <a:off x="-114332" y="4114807"/>
            <a:ext cx="2786082" cy="2271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prozhelezu.ru/wp-content/uploads/luchevoe-obluchenie-radiaci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94838" y="3214686"/>
            <a:ext cx="2249162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://www.epochtimes.com.ua/sites/default/files/field/image/09-2014/91542363037e15e0ad4c589b2dd961fb.jpg"/>
          <p:cNvPicPr>
            <a:picLocks noChangeAspect="1" noChangeArrowheads="1"/>
          </p:cNvPicPr>
          <p:nvPr/>
        </p:nvPicPr>
        <p:blipFill>
          <a:blip r:embed="rId9"/>
          <a:srcRect b="10860"/>
          <a:stretch>
            <a:fillRect/>
          </a:stretch>
        </p:blipFill>
        <p:spPr bwMode="auto">
          <a:xfrm>
            <a:off x="6651077" y="4929198"/>
            <a:ext cx="2492923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http://www.medweb.ru/upload/enarticles/photo_2488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1928802"/>
            <a:ext cx="2034966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 descr="http://fun-cook.info/wp-content/uploads/2015/09/led_televizor_32_samsung_ue-32es5507v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5525035"/>
            <a:ext cx="2377880" cy="133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_0001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196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радіаційного випромінювання на рослини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://look3.ru/templates/img/uploadsmall/20150408_22373616291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256"/>
            <a:ext cx="342899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http://cdn2.trend.az/media/pictures/2008/05/20/Apple_1905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00174"/>
            <a:ext cx="396480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myplanet.com.ua/wp-content/uploads/2015/07/romashka-mutan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3820656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0" name="Picture 14" descr="http://zagony.ru/admin_new/foto/2013-7-18/1374142028/rastenija_v_okrestnostjakh_fuksimy_21_foto_18.jpg"/>
          <p:cNvPicPr>
            <a:picLocks noChangeAspect="1" noChangeArrowheads="1"/>
          </p:cNvPicPr>
          <p:nvPr/>
        </p:nvPicPr>
        <p:blipFill>
          <a:blip r:embed="rId5"/>
          <a:srcRect l="14331" r="14012"/>
          <a:stretch>
            <a:fillRect/>
          </a:stretch>
        </p:blipFill>
        <p:spPr bwMode="auto">
          <a:xfrm>
            <a:off x="2928926" y="3857628"/>
            <a:ext cx="3065496" cy="2152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http://re-actor.net/uploads/posts/2013-04/thumbs/1365239865_0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429132"/>
            <a:ext cx="3068966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friends.kz/uploads/posts/2013-07/1374210386_fukushima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429132"/>
            <a:ext cx="3326582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6" name="Picture 10" descr="http://www.colors.life/upload/blogs/a2/58/a2588493f16eb756adc301a0bd91382c_RSZ_6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71678"/>
            <a:ext cx="3809995" cy="285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радіаційного випромінювання на рослини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4" name="Picture 8" descr="http://uainfo.org/static/files/gallery_uploads/images/%D0%BC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2534" y="1500174"/>
            <a:ext cx="354146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http://warnet.ws/img5/727/frukt/5.jpg"/>
          <p:cNvPicPr>
            <a:picLocks noChangeAspect="1" noChangeArrowheads="1"/>
          </p:cNvPicPr>
          <p:nvPr/>
        </p:nvPicPr>
        <p:blipFill>
          <a:blip r:embed="rId5"/>
          <a:srcRect l="22878" r="22413"/>
          <a:stretch>
            <a:fillRect/>
          </a:stretch>
        </p:blipFill>
        <p:spPr bwMode="auto">
          <a:xfrm>
            <a:off x="214282" y="1428736"/>
            <a:ext cx="3000396" cy="2756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://mirfactov.com/wp-content/uploads/14221.jpg"/>
          <p:cNvPicPr>
            <a:picLocks noChangeAspect="1" noChangeArrowheads="1"/>
          </p:cNvPicPr>
          <p:nvPr/>
        </p:nvPicPr>
        <p:blipFill>
          <a:blip r:embed="rId6"/>
          <a:srcRect l="11719" r="10937"/>
          <a:stretch>
            <a:fillRect/>
          </a:stretch>
        </p:blipFill>
        <p:spPr bwMode="auto">
          <a:xfrm>
            <a:off x="5190514" y="4286256"/>
            <a:ext cx="3953485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chernobylguide.com/ru/wp-content/uploads/2016/09/mutated_animals_in_chernoby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786" y="4389389"/>
            <a:ext cx="3786214" cy="2468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радіаційного випромінювання на тварин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10" descr="http://neobychno.com/img/2010/11/mutant3.jpg"/>
          <p:cNvPicPr>
            <a:picLocks noChangeAspect="1" noChangeArrowheads="1"/>
          </p:cNvPicPr>
          <p:nvPr/>
        </p:nvPicPr>
        <p:blipFill>
          <a:blip r:embed="rId3"/>
          <a:srcRect r="36666"/>
          <a:stretch>
            <a:fillRect/>
          </a:stretch>
        </p:blipFill>
        <p:spPr bwMode="auto">
          <a:xfrm>
            <a:off x="3143240" y="3929065"/>
            <a:ext cx="1936781" cy="2928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://alko.alko.forum.alko.ya.wtf/uploads/posts/07/06/02/1183023328_09.jpg"/>
          <p:cNvPicPr>
            <a:picLocks noChangeAspect="1" noChangeArrowheads="1"/>
          </p:cNvPicPr>
          <p:nvPr/>
        </p:nvPicPr>
        <p:blipFill>
          <a:blip r:embed="rId4"/>
          <a:srcRect b="9999"/>
          <a:stretch>
            <a:fillRect/>
          </a:stretch>
        </p:blipFill>
        <p:spPr bwMode="auto">
          <a:xfrm>
            <a:off x="0" y="2984872"/>
            <a:ext cx="2857488" cy="3873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magspace.ru/uploads/2010/11/21/auto_15-5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643050"/>
            <a:ext cx="3707356" cy="2867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4" name="Picture 12" descr="http://school19.edummr.ru/priroda/image/an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428736"/>
            <a:ext cx="371477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радіаційного випромінювання на людину</a:t>
            </a:r>
            <a:endParaRPr lang="uk-UA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chornobyl.in.ua/wp-content/uploads/radio-h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3752850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645024"/>
            <a:ext cx="2598875" cy="3010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://voloszdorovieat.ru/jozehnoqw/img169940.jpg"/>
          <p:cNvPicPr>
            <a:picLocks noChangeAspect="1" noChangeArrowheads="1"/>
          </p:cNvPicPr>
          <p:nvPr/>
        </p:nvPicPr>
        <p:blipFill>
          <a:blip r:embed="rId4"/>
          <a:srcRect l="5238" r="21426"/>
          <a:stretch>
            <a:fillRect/>
          </a:stretch>
        </p:blipFill>
        <p:spPr bwMode="auto">
          <a:xfrm>
            <a:off x="6143604" y="4214818"/>
            <a:ext cx="3000396" cy="2324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http://5klass.net/datas/obg/CHernobyl-25-let/0009-009-Vozdejstvie-radiatsii-na-ljudej.jpg"/>
          <p:cNvPicPr>
            <a:picLocks noChangeAspect="1" noChangeArrowheads="1"/>
          </p:cNvPicPr>
          <p:nvPr/>
        </p:nvPicPr>
        <p:blipFill>
          <a:blip r:embed="rId5"/>
          <a:srcRect l="64063" t="53125" r="3906" b="3124"/>
          <a:stretch>
            <a:fillRect/>
          </a:stretch>
        </p:blipFill>
        <p:spPr bwMode="auto">
          <a:xfrm>
            <a:off x="6929454" y="1571612"/>
            <a:ext cx="2022376" cy="2071702"/>
          </a:xfrm>
          <a:prstGeom prst="rect">
            <a:avLst/>
          </a:prstGeom>
          <a:noFill/>
        </p:spPr>
      </p:pic>
      <p:pic>
        <p:nvPicPr>
          <p:cNvPr id="5126" name="Picture 6" descr="http://www.nuclearfiles.org/images/library/media-gallery/image/testing/marshall-islands/UTK%20Mystery%200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1714488"/>
            <a:ext cx="2952728" cy="22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http://www.oncc.ru/wp-content/uploads/2017/01/2-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4286256"/>
            <a:ext cx="3062071" cy="207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E668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Очікувані результати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00034" y="1214422"/>
            <a:ext cx="821537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ісля цього уроку учні зможуть: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характеризувати природний радіоактивний фон, його вплив на живі організм;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називати види радіоактивного випромінювання;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класифікувати радіоактивне опромінення;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пояснювати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йонізуючу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дію радіоактивного випромінювання.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928802"/>
            <a:ext cx="6643734" cy="4525963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Генетичні мутації</a:t>
            </a:r>
          </a:p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Променева хвороба</a:t>
            </a:r>
          </a:p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Ураження нервової системи</a:t>
            </a:r>
          </a:p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Пришвидшення старіння організму</a:t>
            </a:r>
          </a:p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Порушення психічного та розумового розвитку</a:t>
            </a:r>
          </a:p>
          <a:p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Ракові захворювання</a:t>
            </a:r>
          </a:p>
          <a:p>
            <a:endParaRPr lang="uk-UA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Наслідки радіаційного випромінювання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Харчуються радіацією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8" descr="http://www.berdzavod.com.ua/images/ps/podsolnu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571876"/>
            <a:ext cx="4097883" cy="3076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ic.pics.livejournal.com/elis_per/47109915/756009/756009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1612"/>
            <a:ext cx="3845879" cy="3119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img-2005-03.photosight.ru/27/8071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4290" y="2000240"/>
            <a:ext cx="2519710" cy="3346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citystyle.kh.ua/wp-content/uploads/2013/08/Image0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578"/>
            <a:ext cx="9144000" cy="689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26360" r="24908"/>
          <a:stretch>
            <a:fillRect/>
          </a:stretch>
        </p:blipFill>
        <p:spPr bwMode="auto">
          <a:xfrm>
            <a:off x="0" y="0"/>
            <a:ext cx="42148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 l="38477" r="9613"/>
          <a:stretch>
            <a:fillRect/>
          </a:stretch>
        </p:blipFill>
        <p:spPr bwMode="auto">
          <a:xfrm>
            <a:off x="4143372" y="0"/>
            <a:ext cx="50006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lecheniedetej.ru/wp-content/uploads/2016/11/rebenok-hrapit-vo-sne-osmo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299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pbs.twimg.com/media/CQutAtDXAAAjN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8726" y="0"/>
            <a:ext cx="12173961" cy="7072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svitppt.com.ua/images/1/870/960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358346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Фронтальне опитування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1285860"/>
            <a:ext cx="778674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Що називають радіоактивністю?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2643182"/>
            <a:ext cx="778674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Хто і коли відкрив радіоактивність?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5357826"/>
            <a:ext cx="778674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Які джерела радіоактивності ви знаєте?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4000504"/>
            <a:ext cx="7786742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Які хімічні елементи є радіоактивними?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Фото-питання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www.ua.all.biz/img/ua/catalog/1873189.png"/>
          <p:cNvPicPr>
            <a:picLocks noChangeAspect="1" noChangeArrowheads="1"/>
          </p:cNvPicPr>
          <p:nvPr/>
        </p:nvPicPr>
        <p:blipFill>
          <a:blip r:embed="rId2"/>
          <a:srcRect t="41315" b="17371"/>
          <a:stretch>
            <a:fillRect/>
          </a:stretch>
        </p:blipFill>
        <p:spPr bwMode="auto">
          <a:xfrm>
            <a:off x="1500166" y="1214422"/>
            <a:ext cx="5763747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0" name="Picture 6" descr="http://st03.kakprosto.ru/tumb/680/images/article/2014/8/27/1_540d268e1a192540d268e1a1d1.jpg"/>
          <p:cNvPicPr>
            <a:picLocks noChangeAspect="1" noChangeArrowheads="1"/>
          </p:cNvPicPr>
          <p:nvPr/>
        </p:nvPicPr>
        <p:blipFill>
          <a:blip r:embed="rId3"/>
          <a:srcRect l="1528" t="12073" r="9877" b="9456"/>
          <a:stretch>
            <a:fillRect/>
          </a:stretch>
        </p:blipFill>
        <p:spPr bwMode="auto">
          <a:xfrm>
            <a:off x="642910" y="3500438"/>
            <a:ext cx="3266888" cy="2928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https://upload.wikimedia.org/wikipedia/commons/thumb/f/fc/Gammadecay-1.jpg/440px-Gammadecay-1.jpg"/>
          <p:cNvPicPr>
            <a:picLocks noChangeAspect="1" noChangeArrowheads="1"/>
          </p:cNvPicPr>
          <p:nvPr/>
        </p:nvPicPr>
        <p:blipFill>
          <a:blip r:embed="rId4"/>
          <a:srcRect t="16673" r="15972" b="6817"/>
          <a:stretch>
            <a:fillRect/>
          </a:stretch>
        </p:blipFill>
        <p:spPr bwMode="auto">
          <a:xfrm>
            <a:off x="5214942" y="3571876"/>
            <a:ext cx="3214710" cy="289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Відео-питання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Бета распад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1071546"/>
            <a:ext cx="4286280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пыт Резерфорда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4500562" y="2928934"/>
            <a:ext cx="4500562" cy="3395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mute="1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alexlat.ucoz.ru/Prezent/at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0"/>
            <a:ext cx="2872283" cy="264320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phiten.ru/upload/medialibrary/805/80576259bfcff41c6ddfaa5ecde27b4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60" y="2357428"/>
            <a:ext cx="9572660" cy="45005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5572164" cy="16430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 радіоактивного випромінювання на живі організми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lh5.googleusercontent.com/-LonkH0Hkilg/TYtXbSRQcBI/AAAAAAAAKu4/2Gwkv45yxO0/s1600/IonizingRadi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574" y="1500174"/>
            <a:ext cx="7999530" cy="44338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Атомний рівень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Молекулярний рівень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2283" r="6345"/>
          <a:stretch>
            <a:fillRect/>
          </a:stretch>
        </p:blipFill>
        <p:spPr bwMode="auto">
          <a:xfrm>
            <a:off x="2714612" y="1071546"/>
            <a:ext cx="3825557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3906" r="43643" b="11116"/>
          <a:stretch>
            <a:fillRect/>
          </a:stretch>
        </p:blipFill>
        <p:spPr bwMode="auto">
          <a:xfrm>
            <a:off x="714348" y="4000504"/>
            <a:ext cx="331051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75226" b="11116"/>
          <a:stretch>
            <a:fillRect/>
          </a:stretch>
        </p:blipFill>
        <p:spPr bwMode="auto">
          <a:xfrm>
            <a:off x="5643570" y="4000504"/>
            <a:ext cx="2357454" cy="254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Клітинний рівень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www.esoterix.ru/uploads/images/7/e/7/4/1/98fa37b0f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000504"/>
            <a:ext cx="1681814" cy="2571744"/>
          </a:xfrm>
          <a:prstGeom prst="rect">
            <a:avLst/>
          </a:prstGeom>
          <a:noFill/>
        </p:spPr>
      </p:pic>
      <p:pic>
        <p:nvPicPr>
          <p:cNvPr id="23558" name="Picture 6" descr="http://mypresentation.ru/documents/0edcb4a020b47fb331bf9e73829a0fd7/img5.jpg"/>
          <p:cNvPicPr>
            <a:picLocks noChangeAspect="1" noChangeArrowheads="1"/>
          </p:cNvPicPr>
          <p:nvPr/>
        </p:nvPicPr>
        <p:blipFill>
          <a:blip r:embed="rId4"/>
          <a:srcRect l="5625" t="25000" r="69062" b="47500"/>
          <a:stretch>
            <a:fillRect/>
          </a:stretch>
        </p:blipFill>
        <p:spPr bwMode="auto">
          <a:xfrm>
            <a:off x="2928926" y="5214950"/>
            <a:ext cx="1740490" cy="1418177"/>
          </a:xfrm>
          <a:prstGeom prst="rect">
            <a:avLst/>
          </a:prstGeom>
          <a:noFill/>
        </p:spPr>
      </p:pic>
      <p:pic>
        <p:nvPicPr>
          <p:cNvPr id="23560" name="Picture 8" descr="https://cs3.livemaster.ru/zhurnalfoto/a/e/f/160608201853aef58b458367fa9693b80247b9c19d71.jpeg"/>
          <p:cNvPicPr>
            <a:picLocks noChangeAspect="1" noChangeArrowheads="1"/>
          </p:cNvPicPr>
          <p:nvPr/>
        </p:nvPicPr>
        <p:blipFill>
          <a:blip r:embed="rId5"/>
          <a:srcRect b="18016"/>
          <a:stretch>
            <a:fillRect/>
          </a:stretch>
        </p:blipFill>
        <p:spPr bwMode="auto">
          <a:xfrm>
            <a:off x="0" y="1000108"/>
            <a:ext cx="8847667" cy="2357454"/>
          </a:xfrm>
          <a:prstGeom prst="rect">
            <a:avLst/>
          </a:prstGeom>
          <a:noFill/>
        </p:spPr>
      </p:pic>
      <p:pic>
        <p:nvPicPr>
          <p:cNvPr id="23556" name="Picture 4" descr="http://ukr.coolreferat.com.ua/nuda/deviz-himiki-ce-ti-hto-dijsno-rozumiyute-svit-l-poling-plan/img16.jpg"/>
          <p:cNvPicPr>
            <a:picLocks noChangeAspect="1" noChangeArrowheads="1"/>
          </p:cNvPicPr>
          <p:nvPr/>
        </p:nvPicPr>
        <p:blipFill>
          <a:blip r:embed="rId6"/>
          <a:srcRect l="5625" t="30000" r="49375" b="27500"/>
          <a:stretch>
            <a:fillRect/>
          </a:stretch>
        </p:blipFill>
        <p:spPr bwMode="auto">
          <a:xfrm>
            <a:off x="1785918" y="4000504"/>
            <a:ext cx="2117927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адикал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929190" y="3571876"/>
            <a:ext cx="3971643" cy="3071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132</Words>
  <Application>Microsoft Office PowerPoint</Application>
  <PresentationFormat>Экран (4:3)</PresentationFormat>
  <Paragraphs>38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Вплив радіоактивного випромінювання на живі організми</vt:lpstr>
      <vt:lpstr>Слайд 2</vt:lpstr>
      <vt:lpstr>Слайд 3</vt:lpstr>
      <vt:lpstr>Слайд 4</vt:lpstr>
      <vt:lpstr>Слайд 5</vt:lpstr>
      <vt:lpstr>Вплив радіоактивного випромінювання на живі організми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67</cp:revision>
  <dcterms:created xsi:type="dcterms:W3CDTF">2017-04-05T08:22:10Z</dcterms:created>
  <dcterms:modified xsi:type="dcterms:W3CDTF">2017-04-28T23:13:19Z</dcterms:modified>
</cp:coreProperties>
</file>