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6.9224623702979299E-2"/>
          <c:y val="3.3745201864929943E-2"/>
          <c:w val="0.74629336223028564"/>
          <c:h val="0.77755971178356342"/>
        </c:manualLayout>
      </c:layout>
      <c:bar3DChart>
        <c:barDir val="col"/>
        <c:grouping val="standard"/>
        <c:ser>
          <c:idx val="0"/>
          <c:order val="0"/>
          <c:dLbls>
            <c:showVal val="1"/>
          </c:dLbls>
          <c:cat>
            <c:strRef>
              <c:f>Лист1!$A$1:$I$1</c:f>
              <c:strCache>
                <c:ptCount val="9"/>
                <c:pt idx="0">
                  <c:v>емо</c:v>
                </c:pt>
                <c:pt idx="1">
                  <c:v>готи</c:v>
                </c:pt>
                <c:pt idx="2">
                  <c:v>панки</c:v>
                </c:pt>
                <c:pt idx="3">
                  <c:v>металісти</c:v>
                </c:pt>
                <c:pt idx="4">
                  <c:v>хіппі</c:v>
                </c:pt>
                <c:pt idx="5">
                  <c:v>репери</c:v>
                </c:pt>
                <c:pt idx="6">
                  <c:v>скінхеди</c:v>
                </c:pt>
                <c:pt idx="7">
                  <c:v>гопники</c:v>
                </c:pt>
                <c:pt idx="8">
                  <c:v>сатаністи</c:v>
                </c:pt>
              </c:strCache>
            </c:strRef>
          </c:cat>
          <c:val>
            <c:numRef>
              <c:f>Лист1!$A$2:$I$2</c:f>
              <c:numCache>
                <c:formatCode>0%</c:formatCode>
                <c:ptCount val="9"/>
                <c:pt idx="0">
                  <c:v>0.95000000000000062</c:v>
                </c:pt>
                <c:pt idx="1">
                  <c:v>0.64000000000000101</c:v>
                </c:pt>
                <c:pt idx="2">
                  <c:v>0.9</c:v>
                </c:pt>
                <c:pt idx="3">
                  <c:v>0.62000000000000088</c:v>
                </c:pt>
                <c:pt idx="4">
                  <c:v>0.44000000000000022</c:v>
                </c:pt>
                <c:pt idx="5">
                  <c:v>0.3800000000000005</c:v>
                </c:pt>
                <c:pt idx="6">
                  <c:v>0.4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</c:ser>
        <c:shape val="box"/>
        <c:axId val="51503872"/>
        <c:axId val="51505408"/>
        <c:axId val="51474432"/>
      </c:bar3DChart>
      <c:catAx>
        <c:axId val="51503872"/>
        <c:scaling>
          <c:orientation val="minMax"/>
        </c:scaling>
        <c:axPos val="b"/>
        <c:tickLblPos val="nextTo"/>
        <c:crossAx val="51505408"/>
        <c:crosses val="autoZero"/>
        <c:auto val="1"/>
        <c:lblAlgn val="ctr"/>
        <c:lblOffset val="100"/>
      </c:catAx>
      <c:valAx>
        <c:axId val="51505408"/>
        <c:scaling>
          <c:orientation val="minMax"/>
        </c:scaling>
        <c:axPos val="l"/>
        <c:majorGridlines/>
        <c:numFmt formatCode="0%" sourceLinked="1"/>
        <c:tickLblPos val="nextTo"/>
        <c:crossAx val="51503872"/>
        <c:crosses val="autoZero"/>
        <c:crossBetween val="between"/>
      </c:valAx>
      <c:serAx>
        <c:axId val="51474432"/>
        <c:scaling>
          <c:orientation val="minMax"/>
        </c:scaling>
        <c:delete val="1"/>
        <c:axPos val="b"/>
        <c:tickLblPos val="none"/>
        <c:crossAx val="51505408"/>
        <c:crosses val="autoZero"/>
      </c:ser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20812782991074033"/>
          <c:y val="5.3402183711114951E-2"/>
          <c:w val="0.51605242313799249"/>
          <c:h val="0.94659781628888739"/>
        </c:manualLayout>
      </c:layout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Лист1!$A$1:$C$1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нейтрально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16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0194920011603765"/>
          <c:y val="0.2138949966296757"/>
          <c:w val="0.15304594747372877"/>
          <c:h val="0.3431517808879998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Лист1!$A$1:$C$1</c:f>
              <c:strCache>
                <c:ptCount val="3"/>
                <c:pt idx="0">
                  <c:v>позитивно</c:v>
                </c:pt>
                <c:pt idx="1">
                  <c:v>негативно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38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Лист1!$A$1:$B$1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3</c:v>
                </c:pt>
                <c:pt idx="1">
                  <c:v>53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view3D>
      <c:perspective val="30"/>
    </c:view3D>
    <c:plotArea>
      <c:layout>
        <c:manualLayout>
          <c:layoutTarget val="inner"/>
          <c:xMode val="edge"/>
          <c:yMode val="edge"/>
          <c:x val="0.14236520596046118"/>
          <c:y val="5.3094414094185381E-2"/>
          <c:w val="0.80177470838501774"/>
          <c:h val="0.85639847160440208"/>
        </c:manualLayout>
      </c:layout>
      <c:bar3DChart>
        <c:barDir val="col"/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Лист1!$A$1:$B$1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4</c:v>
                </c:pt>
                <c:pt idx="1">
                  <c:v>52</c:v>
                </c:pt>
              </c:numCache>
            </c:numRef>
          </c:val>
        </c:ser>
        <c:shape val="box"/>
        <c:axId val="58019840"/>
        <c:axId val="58021376"/>
        <c:axId val="56364544"/>
      </c:bar3DChart>
      <c:catAx>
        <c:axId val="5801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8021376"/>
        <c:crosses val="autoZero"/>
        <c:auto val="1"/>
        <c:lblAlgn val="ctr"/>
        <c:lblOffset val="100"/>
      </c:catAx>
      <c:valAx>
        <c:axId val="58021376"/>
        <c:scaling>
          <c:orientation val="minMax"/>
        </c:scaling>
        <c:axPos val="l"/>
        <c:majorGridlines/>
        <c:numFmt formatCode="General" sourceLinked="1"/>
        <c:tickLblPos val="nextTo"/>
        <c:crossAx val="58019840"/>
        <c:crosses val="autoZero"/>
        <c:crossBetween val="between"/>
      </c:valAx>
      <c:serAx>
        <c:axId val="56364544"/>
        <c:scaling>
          <c:orientation val="minMax"/>
        </c:scaling>
        <c:delete val="1"/>
        <c:axPos val="b"/>
        <c:tickLblPos val="none"/>
        <c:crossAx val="58021376"/>
        <c:crosses val="autoZero"/>
      </c:ser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13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Лист1!$A$1:$D$1</c:f>
              <c:strCache>
                <c:ptCount val="4"/>
                <c:pt idx="0">
                  <c:v>так</c:v>
                </c:pt>
                <c:pt idx="1">
                  <c:v>ні</c:v>
                </c:pt>
                <c:pt idx="2">
                  <c:v>на деякий час</c:v>
                </c:pt>
                <c:pt idx="3">
                  <c:v>вже належать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33A12-8853-491F-AECE-08A5965917F7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64B14-CB9C-4C5A-B7D4-21102B195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79AE-3F87-4A53-9320-B499AF3AEB06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5115-0729-41F9-9BC6-5E0638EF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98B9-7DB2-41F4-B772-D12355B44DF4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8A44-422B-4D8F-924C-EC686ABE6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E463-A762-4ECB-A630-33B15A6D3BE9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1871-9073-4466-9AA0-88125BF64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67A28-A11B-40B4-8503-7B9A61266350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76D87-F1BF-4729-82D2-4254F0062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E524-3EC6-4E6A-AB94-58DDA9DC9BB1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09A0-8EC9-467C-B172-04A8EC355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F186-CFA0-4146-A152-B928D265C3D2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19D1-8730-48D1-B2A4-7A871E447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EDAA-BE2E-47A6-A5D3-6A89B10DA368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2F4C-69F6-4C88-B7AC-0CCFEF616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B46B87-E6E1-40D4-AFD7-FDF3E142871E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45DD4-83C6-454B-95C0-D4029318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A162-5BDE-4303-86BD-72E7CE17DCA0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2B24-704F-4EF1-8E6B-58BC184B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5C2ED-18B6-465E-BAF7-575AB61AF7A1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B94681-59A5-49D3-884B-603B30D48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1D57D8-F5C2-449F-973F-8F36698568A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6DC652B-F20C-458F-9F26-DA9D8945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2" r:id="rId2"/>
    <p:sldLayoutId id="2147483900" r:id="rId3"/>
    <p:sldLayoutId id="2147483893" r:id="rId4"/>
    <p:sldLayoutId id="2147483894" r:id="rId5"/>
    <p:sldLayoutId id="2147483895" r:id="rId6"/>
    <p:sldLayoutId id="2147483901" r:id="rId7"/>
    <p:sldLayoutId id="2147483896" r:id="rId8"/>
    <p:sldLayoutId id="2147483902" r:id="rId9"/>
    <p:sldLayoutId id="2147483897" r:id="rId10"/>
    <p:sldLayoutId id="2147483898" r:id="rId11"/>
  </p:sldLayoutIdLst>
  <p:transition spd="med">
    <p:pull dir="ru"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Century Gothic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285860"/>
            <a:ext cx="7772400" cy="385765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СУБКУЛЬТУРА ЯК СПОСІБ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САМОВИРАЖЕННЯ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СУЧАСНОЇ МОЛОДІ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22860" dir="5400000" sx="99000" sy="99000" algn="tl" rotWithShape="0">
                    <a:schemeClr val="tx1">
                      <a:alpha val="3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152400" dist="22860" dir="5400000" sx="99000" sy="99000" algn="tl" rotWithShape="0">
                  <a:schemeClr val="tx1">
                    <a:alpha val="3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8194" name="Picture 2" descr="D:\Аня\DSC_0011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500063"/>
            <a:ext cx="3657600" cy="2428875"/>
          </a:xfrm>
        </p:spPr>
      </p:pic>
      <p:pic>
        <p:nvPicPr>
          <p:cNvPr id="8195" name="Picture 3" descr="D:\Аня\2073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143250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Аня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500063"/>
            <a:ext cx="37861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:\Аня\26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71810"/>
            <a:ext cx="3786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928813"/>
            <a:ext cx="8183562" cy="1965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Дослідження</a:t>
            </a:r>
            <a:endParaRPr lang="ru-RU" sz="8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183562" cy="5184775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Предмет</a:t>
            </a:r>
            <a:r>
              <a:rPr lang="uk-UA" b="1" smtClean="0">
                <a:latin typeface="Arial" charset="0"/>
                <a:cs typeface="Arial" charset="0"/>
              </a:rPr>
              <a:t>  </a:t>
            </a:r>
            <a:r>
              <a:rPr lang="ru-RU" b="1" smtClean="0">
                <a:latin typeface="Arial" charset="0"/>
                <a:cs typeface="Arial" charset="0"/>
              </a:rPr>
              <a:t>дослідження</a:t>
            </a:r>
            <a:r>
              <a:rPr lang="uk-UA" b="1" smtClean="0">
                <a:latin typeface="Arial" charset="0"/>
                <a:cs typeface="Arial" charset="0"/>
              </a:rPr>
              <a:t> </a:t>
            </a:r>
            <a:r>
              <a:rPr lang="uk-UA" smtClean="0">
                <a:latin typeface="Arial" charset="0"/>
                <a:cs typeface="Arial" charset="0"/>
              </a:rPr>
              <a:t> неформальні організації нашого міста.</a:t>
            </a:r>
          </a:p>
          <a:p>
            <a:endParaRPr lang="ru-RU" smtClean="0">
              <a:latin typeface="Arial" charset="0"/>
              <a:cs typeface="Arial" charset="0"/>
            </a:endParaRPr>
          </a:p>
          <a:p>
            <a:r>
              <a:rPr lang="uk-UA" smtClean="0">
                <a:latin typeface="Arial" charset="0"/>
                <a:cs typeface="Arial" charset="0"/>
              </a:rPr>
              <a:t>Основні  </a:t>
            </a:r>
            <a:r>
              <a:rPr lang="uk-UA" b="1" smtClean="0">
                <a:latin typeface="Arial" charset="0"/>
                <a:cs typeface="Arial" charset="0"/>
              </a:rPr>
              <a:t>методи </a:t>
            </a:r>
            <a:r>
              <a:rPr lang="uk-UA" smtClean="0">
                <a:latin typeface="Arial" charset="0"/>
                <a:cs typeface="Arial" charset="0"/>
              </a:rPr>
              <a:t>дослідження : вивчення і узагальнення літературних джерел з даної теми, анкетування, спостереження, бесіда.</a:t>
            </a:r>
            <a:endParaRPr lang="ru-RU" smtClean="0">
              <a:latin typeface="Arial" charset="0"/>
              <a:cs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183563" cy="10509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АНКЕТА «Моє ставлення до молодіжних субкультур»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187825"/>
          </a:xfrm>
        </p:spPr>
        <p:txBody>
          <a:bodyPr>
            <a:normAutofit fontScale="5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Які ти знаєш неформальні молодіжні організації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Чи схвалюєш ти спосіб самовираження через демонстративний зовнішній вигляд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Як ти ставишся до молодіжних субкультур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А) позитивно;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Б) негативно;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В) нейтрально.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4. Чи є ти представником якоїсь субкультури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5. Чи є у тебе друзі, які входять до неформальних молодіжних організацій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6. Чому, на твою думку, молодь захоплюється ідеями неформальних організацій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7. Чи приєднався б ти до якоїсь із популярних молодіжних субкультур</a:t>
            </a:r>
            <a:r>
              <a:rPr lang="ru-RU" sz="2900" b="1" dirty="0" smtClean="0"/>
              <a:t>?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А) так;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Б) ні;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В) на деякий час.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900" b="1" dirty="0" smtClean="0"/>
              <a:t> </a:t>
            </a:r>
            <a:endParaRPr lang="ru-RU" sz="29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Які ти знаєш неформальні молодіжні організації?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643063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Чи схвалюєш ти спосіб самовираження через демонстративний зовнішній вигляд?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071679"/>
          <a:ext cx="818356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Як ти ставишся до молодіжних субкультур?</a:t>
            </a:r>
            <a:endParaRPr lang="ru-RU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857364"/>
          <a:ext cx="757242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Чи є ви представником якоїсь субкультури?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183563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Чи є у тебе друзі,які входять до неформальних молодіжних організацій?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7786713" cy="400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Чому,на твою думку, молодь захоплюється ідеями неформальних організацій?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183563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це спосіб самовираження, стиль життя;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 неформальних організаціях знаходять друзів зі схожими поглядами на життя;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прагнуть привернути увагу;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перехідний вік;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мають багато  вільного часу;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 неформальних організаціях молодь знаходить розуміння, підтримку;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тому що це модно;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демонстрація власного душевного стану;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Мета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 дослідження молодіжних субкультур, їх позитивних і негативних сторін,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особистість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; вивчення ставлення молоді до сучасних субкультур, а також виявлення їх представників у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Полонному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65176" indent="-265176" fontAlgn="auto">
              <a:spcAft>
                <a:spcPts val="0"/>
              </a:spcAft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неформальні організації нашого міста.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Об’єкт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молодіжні субкультури.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Чи приєднався б ти до якоїсь із популярних молодіжних субкультур?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8593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Представники субкультур у місті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183562" cy="4187825"/>
          </a:xfrm>
        </p:spPr>
        <p:txBody>
          <a:bodyPr/>
          <a:lstStyle/>
          <a:p>
            <a:r>
              <a:rPr lang="uk-UA" b="1" dirty="0" smtClean="0">
                <a:latin typeface="Arial" charset="0"/>
                <a:cs typeface="Arial" charset="0"/>
              </a:rPr>
              <a:t>1.Андрій, 19 років.</a:t>
            </a:r>
          </a:p>
          <a:p>
            <a:r>
              <a:rPr lang="uk-UA" b="1" dirty="0" smtClean="0">
                <a:latin typeface="Arial" charset="0"/>
                <a:cs typeface="Arial" charset="0"/>
              </a:rPr>
              <a:t>2.Сергій, 20 років.</a:t>
            </a:r>
          </a:p>
          <a:p>
            <a:r>
              <a:rPr lang="uk-UA" b="1" dirty="0" smtClean="0">
                <a:latin typeface="Arial" charset="0"/>
                <a:cs typeface="Arial" charset="0"/>
              </a:rPr>
              <a:t>3. Світлана, 18 років.</a:t>
            </a:r>
            <a:endParaRPr lang="uk-UA" dirty="0" smtClean="0"/>
          </a:p>
          <a:p>
            <a:r>
              <a:rPr lang="uk-UA" b="1" dirty="0" smtClean="0"/>
              <a:t>4.Тетяна, 15 років.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Андрій та Сергій – субкультура хіп-хоп.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8" name="Picture 2" descr="D:\Аня\hip-hop-odjag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857375"/>
            <a:ext cx="3522663" cy="3743325"/>
          </a:xfrm>
        </p:spPr>
      </p:pic>
      <p:pic>
        <p:nvPicPr>
          <p:cNvPr id="9219" name="Picture 3" descr="D:\Аня\hipho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928813"/>
            <a:ext cx="3810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7863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Андрій та Сергій є типовими представниками неформальної організації !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642938"/>
            <a:ext cx="8183562" cy="4187825"/>
          </a:xfrm>
        </p:spPr>
        <p:txBody>
          <a:bodyPr>
            <a:normAutofit fontScale="850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Знають історію виникнення даної молодіжної субкультури.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Знайомі з мистецтвом графіті.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Надають перевагу спортивному одягу.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Займаються спортом.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Найбільше приваблює музика і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брейк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Цікавляться новими альбомами реп – музикантів.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Іноді їздять  на «тусовки» у Київ.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У них є друзі у великих містах, з якими вони активно спілкуються, і які розділяють їх світогляд.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Світлана –  прихильниця готичної субкультури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2" name="Picture 2" descr="D:\Аня\накова робота\картинки\готи\vionasteff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571625"/>
            <a:ext cx="2928937" cy="4259263"/>
          </a:xfrm>
        </p:spPr>
      </p:pic>
      <p:pic>
        <p:nvPicPr>
          <p:cNvPr id="10243" name="Picture 3" descr="D:\Аня\накова робота\картинки\готи\0_53ec6_519eadb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643063"/>
            <a:ext cx="38830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0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Світлана не являється явним представником субкультури, а тільки імітатором.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Фарбоване чорне довге волосся.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 одязі надає перевагу чорному кольору.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Особливо не підкреслює свій зовнішній вигляд  в університеті та дома.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Прикрас окультної тематики не носить.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Про неформальну організацію готів знає мало.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Слухає класичну музику, іноді – рок.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Не схильна до депресій, оптимістична.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Не відвідує клубних вечірок, де збираються готи.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Зовнішня атрибутика субкультури </a:t>
            </a:r>
            <a:r>
              <a:rPr lang="uk-UA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емо</a:t>
            </a: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6" name="Picture 2" descr="D:\Аня\накова робота\картинки\емо\ricor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3163887" cy="4187825"/>
          </a:xfrm>
        </p:spPr>
      </p:pic>
      <p:pic>
        <p:nvPicPr>
          <p:cNvPr id="11267" name="Picture 3" descr="D:\Аня\накова робота\картинки\емо\i163436474_5468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33972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857750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Тетяна не представник </a:t>
            </a:r>
            <a:r>
              <a:rPr lang="uk-UA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емо</a:t>
            </a: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. 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Зовні підходить під опис представників субкультури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емо-кідів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Знає про існування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емо-культури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з Інтернету.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Представників ніколи не зустрічала.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З основними засадами субкультури не знайома.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Переважає рожевий колір в одязі, вузькі джинси чорного кольору.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Емоційна, доброзичлива.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uk-UA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Висновки:</a:t>
            </a:r>
            <a:endParaRPr lang="ru-RU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183562" cy="4187825"/>
          </a:xfrm>
        </p:spPr>
        <p:txBody>
          <a:bodyPr/>
          <a:lstStyle/>
          <a:p>
            <a:r>
              <a:rPr lang="uk-UA" b="1" smtClean="0">
                <a:latin typeface="Arial" charset="0"/>
                <a:cs typeface="Arial" charset="0"/>
              </a:rPr>
              <a:t>Кожна молодіжна субкультура має свою центральну ідею або систему ідей, яка визначає її характер і є тотожною меті її існування.</a:t>
            </a:r>
          </a:p>
          <a:p>
            <a:r>
              <a:rPr lang="uk-UA" b="1" smtClean="0">
                <a:latin typeface="Arial" charset="0"/>
                <a:cs typeface="Arial" charset="0"/>
              </a:rPr>
              <a:t>В рамках толерантності всі субкультури мають право на існування, якщо вони не переступають закон, і їх діяльність не є небезпечною, антисоціальною.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355042" cy="4187825"/>
          </a:xfrm>
        </p:spPr>
        <p:txBody>
          <a:bodyPr/>
          <a:lstStyle/>
          <a:p>
            <a:r>
              <a:rPr lang="uk-UA" b="1" dirty="0" smtClean="0">
                <a:latin typeface="Arial" charset="0"/>
                <a:cs typeface="Arial" charset="0"/>
              </a:rPr>
              <a:t>У місті існують  представники субкультури, а саме, </a:t>
            </a:r>
            <a:r>
              <a:rPr lang="uk-UA" b="1" dirty="0" err="1" smtClean="0">
                <a:latin typeface="Arial" charset="0"/>
                <a:cs typeface="Arial" charset="0"/>
              </a:rPr>
              <a:t>хіп-хопери</a:t>
            </a:r>
            <a:r>
              <a:rPr lang="uk-UA" b="1" dirty="0" smtClean="0">
                <a:latin typeface="Arial" charset="0"/>
                <a:cs typeface="Arial" charset="0"/>
              </a:rPr>
              <a:t>.</a:t>
            </a:r>
          </a:p>
          <a:p>
            <a:endParaRPr lang="uk-UA" b="1" dirty="0" smtClean="0">
              <a:latin typeface="Arial" charset="0"/>
              <a:cs typeface="Arial" charset="0"/>
            </a:endParaRPr>
          </a:p>
          <a:p>
            <a:endParaRPr lang="uk-UA" b="1" dirty="0" smtClean="0">
              <a:latin typeface="Arial" charset="0"/>
              <a:cs typeface="Arial" charset="0"/>
            </a:endParaRPr>
          </a:p>
          <a:p>
            <a:r>
              <a:rPr lang="uk-UA" b="1" dirty="0" smtClean="0">
                <a:latin typeface="Arial" charset="0"/>
                <a:cs typeface="Arial" charset="0"/>
              </a:rPr>
              <a:t>Розповсюдженість субкультур залежить від розміру населеного пункту, в якому ми проживаємо. Чим він менший, тим менше і представників субкультур.</a:t>
            </a:r>
            <a:endParaRPr lang="ru-RU" b="1" dirty="0" smtClean="0">
              <a:latin typeface="Arial" charset="0"/>
              <a:cs typeface="Arial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303374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z="1800" b="1" dirty="0" smtClean="0">
                <a:latin typeface="Arial" charset="0"/>
                <a:cs typeface="Arial" charset="0"/>
              </a:rPr>
              <a:t>Субкультура – це сукупність специфічних соціально-психологічних ознак ,які впливають на стиль життя та мислення окремих груп людей і дозволяють їм усвідомити себе та ствердитися як не схожих на інших представників соціуму.</a:t>
            </a:r>
            <a:endParaRPr lang="ru-RU" sz="1800" b="1" dirty="0" smtClean="0">
              <a:latin typeface="Arial" charset="0"/>
              <a:cs typeface="Arial" charset="0"/>
            </a:endParaRPr>
          </a:p>
          <a:p>
            <a:pPr marL="17463" marR="0">
              <a:spcBef>
                <a:spcPct val="0"/>
              </a:spcBef>
            </a:pPr>
            <a:endParaRPr lang="ru-RU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D:\Аня\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5"/>
            <a:ext cx="5064125" cy="5357813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5400" b="1" i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Вони ,не такі як усі!</a:t>
            </a:r>
            <a:endParaRPr 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mtClean="0">
                <a:latin typeface="Arial" charset="0"/>
                <a:cs typeface="Arial" charset="0"/>
              </a:rPr>
              <a:t>Молоді люди намагаються показати свою індивідуальність, сказати сірій масі: “Я — особистість”.</a:t>
            </a:r>
          </a:p>
          <a:p>
            <a:pPr marL="17463" marR="0" algn="ctr">
              <a:spcBef>
                <a:spcPct val="0"/>
              </a:spcBef>
            </a:pPr>
            <a:r>
              <a:rPr lang="uk-UA" smtClean="0">
                <a:latin typeface="Arial" charset="0"/>
                <a:cs typeface="Arial" charset="0"/>
              </a:rPr>
              <a:t>Дехто їх не полюбляє  і побоюється, дехто – просто не помічає. Переважна більшість людей їх не розуміє. </a:t>
            </a:r>
          </a:p>
          <a:p>
            <a:pPr marL="17463" marR="0" algn="ctr">
              <a:spcBef>
                <a:spcPct val="0"/>
              </a:spcBef>
            </a:pPr>
            <a:r>
              <a:rPr lang="uk-UA" sz="2000" b="1" smtClean="0">
                <a:latin typeface="Arial" charset="0"/>
                <a:cs typeface="Arial" charset="0"/>
              </a:rPr>
              <a:t>То хто ж вони - прогресивна генерація чи руйнатори суспільства?</a:t>
            </a:r>
            <a:endParaRPr lang="ru-RU" sz="2000" b="1" smtClean="0">
              <a:latin typeface="Arial" charset="0"/>
              <a:cs typeface="Arial" charset="0"/>
            </a:endParaRPr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3074" name="Picture 2" descr="D:\Аня\I_HATE_SCENEKIDS_by_Sully_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71563"/>
            <a:ext cx="4867275" cy="400050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183562" cy="963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“Я – Ми – Вони!”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183563" cy="4187825"/>
          </a:xfrm>
        </p:spPr>
        <p:txBody>
          <a:bodyPr/>
          <a:lstStyle/>
          <a:p>
            <a:r>
              <a:rPr lang="uk-UA" sz="3200" b="1" smtClean="0">
                <a:latin typeface="Arial" charset="0"/>
                <a:cs typeface="Arial" charset="0"/>
              </a:rPr>
              <a:t>«Я»</a:t>
            </a:r>
            <a:r>
              <a:rPr lang="uk-UA" sz="3200" smtClean="0">
                <a:latin typeface="Arial" charset="0"/>
                <a:cs typeface="Arial" charset="0"/>
              </a:rPr>
              <a:t> - кожен член неформального об</a:t>
            </a:r>
            <a:r>
              <a:rPr lang="ru-RU" sz="3200" smtClean="0">
                <a:latin typeface="Arial" charset="0"/>
                <a:cs typeface="Arial" charset="0"/>
              </a:rPr>
              <a:t>’</a:t>
            </a:r>
            <a:r>
              <a:rPr lang="uk-UA" sz="3200" smtClean="0">
                <a:latin typeface="Arial" charset="0"/>
                <a:cs typeface="Arial" charset="0"/>
              </a:rPr>
              <a:t>єднання ;</a:t>
            </a:r>
          </a:p>
          <a:p>
            <a:endParaRPr lang="ru-RU" sz="3200" smtClean="0">
              <a:latin typeface="Arial" charset="0"/>
              <a:cs typeface="Arial" charset="0"/>
            </a:endParaRPr>
          </a:p>
          <a:p>
            <a:r>
              <a:rPr lang="uk-UA" sz="3200" b="1" smtClean="0">
                <a:latin typeface="Arial" charset="0"/>
                <a:cs typeface="Arial" charset="0"/>
              </a:rPr>
              <a:t>«Ми» </a:t>
            </a:r>
            <a:r>
              <a:rPr lang="uk-UA" sz="3200" smtClean="0">
                <a:latin typeface="Arial" charset="0"/>
                <a:cs typeface="Arial" charset="0"/>
              </a:rPr>
              <a:t>- усі члени цього об</a:t>
            </a:r>
            <a:r>
              <a:rPr lang="ru-RU" sz="3200" smtClean="0">
                <a:latin typeface="Arial" charset="0"/>
                <a:cs typeface="Arial" charset="0"/>
              </a:rPr>
              <a:t>’</a:t>
            </a:r>
            <a:r>
              <a:rPr lang="uk-UA" sz="3200" smtClean="0">
                <a:latin typeface="Arial" charset="0"/>
                <a:cs typeface="Arial" charset="0"/>
              </a:rPr>
              <a:t>єднання ;</a:t>
            </a:r>
          </a:p>
          <a:p>
            <a:endParaRPr lang="ru-RU" sz="3200" smtClean="0">
              <a:latin typeface="Arial" charset="0"/>
              <a:cs typeface="Arial" charset="0"/>
            </a:endParaRPr>
          </a:p>
          <a:p>
            <a:r>
              <a:rPr lang="uk-UA" sz="3200" b="1" smtClean="0">
                <a:latin typeface="Arial" charset="0"/>
                <a:cs typeface="Arial" charset="0"/>
              </a:rPr>
              <a:t>«Вони» </a:t>
            </a:r>
            <a:r>
              <a:rPr lang="uk-UA" sz="3200" smtClean="0">
                <a:latin typeface="Arial" charset="0"/>
                <a:cs typeface="Arial" charset="0"/>
              </a:rPr>
              <a:t>- всі, хто не входить до неформального об</a:t>
            </a:r>
            <a:r>
              <a:rPr lang="ru-RU" sz="3200" smtClean="0">
                <a:latin typeface="Arial" charset="0"/>
                <a:cs typeface="Arial" charset="0"/>
              </a:rPr>
              <a:t>’</a:t>
            </a:r>
            <a:r>
              <a:rPr lang="uk-UA" sz="3200" smtClean="0">
                <a:latin typeface="Arial" charset="0"/>
                <a:cs typeface="Arial" charset="0"/>
              </a:rPr>
              <a:t>єднання.</a:t>
            </a:r>
            <a:endParaRPr lang="ru-RU" sz="3200" smtClean="0">
              <a:latin typeface="Arial" charset="0"/>
              <a:cs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800" dirty="0" smtClean="0"/>
              <a:t>Романтико-ескапістські субкультури</a:t>
            </a:r>
            <a:endParaRPr lang="ru-RU" sz="1800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z="1800" b="1" smtClean="0"/>
              <a:t>Фактично це втілення в життя слів В.Шекспіра: “Увесь світ – театр, а люди в ньому – актори”. Ця субкультура створює свій паралельний “світ”, у якому “ховається” від реалій суспільства.</a:t>
            </a:r>
            <a:endParaRPr lang="ru-RU" sz="1800" b="1" smtClean="0"/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4098" name="Picture 2" descr="D:\Аня\накова робота\картинки\хіпі\17A749EBD790B4A3BCC7B2158A618FA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2143125" cy="2438400"/>
          </a:xfrm>
        </p:spPr>
      </p:pic>
      <p:pic>
        <p:nvPicPr>
          <p:cNvPr id="4099" name="Picture 3" descr="D:\Аня\10237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286125"/>
            <a:ext cx="45005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Аня\7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500063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Гедоністично-розважальні субкультури 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z="1800" b="1" smtClean="0"/>
              <a:t>Їх об’єднують спільні музичні смаки, легке, безтурботне ставлення до життя, прагнення жити сьогоднішнім днем.</a:t>
            </a:r>
            <a:endParaRPr lang="ru-RU" sz="1800" b="1" smtClean="0"/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5122" name="Picture 2" descr="D:\Аня\1267902530_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2500312" cy="2786062"/>
          </a:xfrm>
        </p:spPr>
      </p:pic>
      <p:pic>
        <p:nvPicPr>
          <p:cNvPr id="5123" name="Picture 3" descr="D:\Аня\333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500063"/>
            <a:ext cx="1857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Аня\2dd093925e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357563"/>
            <a:ext cx="4429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/>
              <a:t>Кримінальні субкультури</a:t>
            </a:r>
            <a:endParaRPr lang="ru-RU" sz="2400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z="1800" b="1" smtClean="0"/>
              <a:t>Зазвичай їхні дії суперечать законам і такі угрупування являються небезпечними.</a:t>
            </a:r>
            <a:endParaRPr lang="ru-RU" sz="1800" b="1" smtClean="0"/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6146" name="Picture 2" descr="D:\Аня\накова робота\картинки\г\g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3929062" cy="2478087"/>
          </a:xfrm>
        </p:spPr>
      </p:pic>
      <p:pic>
        <p:nvPicPr>
          <p:cNvPr id="6147" name="Picture 3" descr="D:\Аня\4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071813"/>
            <a:ext cx="392906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Анархо</a:t>
            </a:r>
            <a:r>
              <a:rPr lang="uk-UA" dirty="0" smtClean="0"/>
              <a:t> - нігілістичні субкультури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5500688" y="142875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uk-UA" sz="1800" b="1" smtClean="0"/>
              <a:t>Це молодіжні субкультури, що мають чітку лінію асоціальної поведінки й орієнтовані на застосування силових методів. </a:t>
            </a:r>
            <a:endParaRPr lang="ru-RU" sz="1800" b="1" smtClean="0"/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7170" name="Picture 2" descr="D:\Аня\накова робота\картинки\панки\0_5a850_d8d7a558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429000"/>
            <a:ext cx="4429125" cy="2403475"/>
          </a:xfrm>
        </p:spPr>
      </p:pic>
      <p:pic>
        <p:nvPicPr>
          <p:cNvPr id="7171" name="Picture 3" descr="D:\Аня\metall-nptm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0063"/>
            <a:ext cx="2214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Аня\b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500063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252</TotalTime>
  <Words>828</Words>
  <Application>Microsoft Office PowerPoint</Application>
  <PresentationFormat>Экран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  СУБКУЛЬТУРА ЯК СПОСІБ   САМОВИРАЖЕННЯ   СУЧАСНОЇ МОЛОДІ </vt:lpstr>
      <vt:lpstr>Слайд 2</vt:lpstr>
      <vt:lpstr>Слайд 3</vt:lpstr>
      <vt:lpstr>Вони ,не такі як усі!</vt:lpstr>
      <vt:lpstr>                 “Я – Ми – Вони!”</vt:lpstr>
      <vt:lpstr>Романтико-ескапістські субкультури</vt:lpstr>
      <vt:lpstr>Гедоністично-розважальні субкультури </vt:lpstr>
      <vt:lpstr>Кримінальні субкультури</vt:lpstr>
      <vt:lpstr>Анархо - нігілістичні субкультури</vt:lpstr>
      <vt:lpstr>Слайд 10</vt:lpstr>
      <vt:lpstr>Дослідження</vt:lpstr>
      <vt:lpstr>Слайд 12</vt:lpstr>
      <vt:lpstr>    АНКЕТА «Моє ставлення до молодіжних субкультур» </vt:lpstr>
      <vt:lpstr>Які ти знаєш неформальні молодіжні організації?</vt:lpstr>
      <vt:lpstr>Чи схвалюєш ти спосіб самовираження через демонстративний зовнішній вигляд?</vt:lpstr>
      <vt:lpstr> Як ти ставишся до молодіжних субкультур?</vt:lpstr>
      <vt:lpstr>Чи є ви представником якоїсь субкультури?</vt:lpstr>
      <vt:lpstr>Чи є у тебе друзі,які входять до неформальних молодіжних організацій?</vt:lpstr>
      <vt:lpstr>Чому,на твою думку, молодь захоплюється ідеями неформальних організацій?</vt:lpstr>
      <vt:lpstr>Чи приєднався б ти до якоїсь із популярних молодіжних субкультур?</vt:lpstr>
      <vt:lpstr>Представники субкультур у місті</vt:lpstr>
      <vt:lpstr>Андрій та Сергій – субкультура хіп-хоп.</vt:lpstr>
      <vt:lpstr>Андрій та Сергій є типовими представниками неформальної організації !</vt:lpstr>
      <vt:lpstr>       Світлана –  прихильниця готичної субкультури</vt:lpstr>
      <vt:lpstr>Світлана не являється явним представником субкультури, а тільки імітатором.</vt:lpstr>
      <vt:lpstr>Зовнішня атрибутика субкультури емо.</vt:lpstr>
      <vt:lpstr>Тетяна не представник емо . </vt:lpstr>
      <vt:lpstr>   Висновки: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ЯК СПОСІБ САМОВИРАЖЕННЯ СУЧАСНОЇ МОЛОДІ </dc:title>
  <dc:creator>XTreme</dc:creator>
  <cp:lastModifiedBy>1</cp:lastModifiedBy>
  <cp:revision>34</cp:revision>
  <dcterms:created xsi:type="dcterms:W3CDTF">2011-12-06T22:50:41Z</dcterms:created>
  <dcterms:modified xsi:type="dcterms:W3CDTF">2017-09-27T06:33:50Z</dcterms:modified>
</cp:coreProperties>
</file>