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0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01" autoAdjust="0"/>
  </p:normalViewPr>
  <p:slideViewPr>
    <p:cSldViewPr>
      <p:cViewPr>
        <p:scale>
          <a:sx n="100" d="100"/>
          <a:sy n="100" d="100"/>
        </p:scale>
        <p:origin x="-1308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3256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104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3362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581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88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527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881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47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739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093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003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A5AC0-23E7-4F44-8584-B66E548BBD4B}" type="datetimeFigureOut">
              <a:rPr lang="uk-UA" smtClean="0"/>
              <a:t>07.10.2017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E4BAA-E84E-4FAB-95EF-2CAFF0FB2E0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975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gif"/><Relationship Id="rId7" Type="http://schemas.openxmlformats.org/officeDocument/2006/relationships/image" Target="../media/image4.gif"/><Relationship Id="rId12" Type="http://schemas.openxmlformats.org/officeDocument/2006/relationships/image" Target="../media/image15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image" Target="../media/image14.gif"/><Relationship Id="rId5" Type="http://schemas.openxmlformats.org/officeDocument/2006/relationships/image" Target="../media/image9.gif"/><Relationship Id="rId10" Type="http://schemas.openxmlformats.org/officeDocument/2006/relationships/image" Target="../media/image13.gif"/><Relationship Id="rId4" Type="http://schemas.openxmlformats.org/officeDocument/2006/relationships/image" Target="../media/image8.gif"/><Relationship Id="rId9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gi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fotoramky.narod.ru/images_big/ramka2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" y="0"/>
            <a:ext cx="9140366" cy="684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268760"/>
            <a:ext cx="6048672" cy="2664296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rgbClr val="7030A0"/>
                </a:solidFill>
              </a:rPr>
              <a:t>Тема уроку: </a:t>
            </a:r>
            <a:r>
              <a:rPr lang="uk-UA" sz="3600" b="1" i="1" dirty="0" smtClean="0">
                <a:solidFill>
                  <a:srgbClr val="7030A0"/>
                </a:solidFill>
              </a:rPr>
              <a:t>«</a:t>
            </a:r>
            <a:r>
              <a:rPr lang="ru-RU" sz="3600" b="1" i="1" dirty="0">
                <a:solidFill>
                  <a:srgbClr val="7030A0"/>
                </a:solidFill>
              </a:rPr>
              <a:t>Склад числа 10. </a:t>
            </a:r>
            <a:r>
              <a:rPr lang="ru-RU" sz="3600" b="1" i="1" dirty="0" err="1">
                <a:solidFill>
                  <a:srgbClr val="7030A0"/>
                </a:solidFill>
              </a:rPr>
              <a:t>Числова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послідовність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від</a:t>
            </a:r>
            <a:r>
              <a:rPr lang="ru-RU" sz="3600" b="1" i="1" dirty="0">
                <a:solidFill>
                  <a:srgbClr val="7030A0"/>
                </a:solidFill>
              </a:rPr>
              <a:t> 1 до 10. </a:t>
            </a:r>
            <a:r>
              <a:rPr lang="ru-RU" sz="3600" b="1" i="1" dirty="0" err="1">
                <a:solidFill>
                  <a:srgbClr val="7030A0"/>
                </a:solidFill>
              </a:rPr>
              <a:t>Місце</a:t>
            </a:r>
            <a:r>
              <a:rPr lang="ru-RU" sz="3600" b="1" i="1" dirty="0">
                <a:solidFill>
                  <a:srgbClr val="7030A0"/>
                </a:solidFill>
              </a:rPr>
              <a:t> числа у </a:t>
            </a:r>
            <a:r>
              <a:rPr lang="ru-RU" sz="3600" b="1" i="1" dirty="0" err="1">
                <a:solidFill>
                  <a:srgbClr val="7030A0"/>
                </a:solidFill>
              </a:rPr>
              <a:t>ряді</a:t>
            </a:r>
            <a:r>
              <a:rPr lang="ru-RU" sz="3600" b="1" i="1" dirty="0">
                <a:solidFill>
                  <a:srgbClr val="7030A0"/>
                </a:solidFill>
              </a:rPr>
              <a:t> чисел </a:t>
            </a:r>
            <a:r>
              <a:rPr lang="ru-RU" sz="3600" b="1" i="1" dirty="0" err="1">
                <a:solidFill>
                  <a:srgbClr val="7030A0"/>
                </a:solidFill>
              </a:rPr>
              <a:t>від</a:t>
            </a:r>
            <a:r>
              <a:rPr lang="ru-RU" sz="3600" b="1" i="1" dirty="0">
                <a:solidFill>
                  <a:srgbClr val="7030A0"/>
                </a:solidFill>
              </a:rPr>
              <a:t> 1 до 10.</a:t>
            </a:r>
            <a:r>
              <a:rPr lang="uk-UA" sz="3600" b="1" i="1" dirty="0" smtClean="0">
                <a:solidFill>
                  <a:srgbClr val="7030A0"/>
                </a:solidFill>
              </a:rPr>
              <a:t>»</a:t>
            </a:r>
            <a:endParaRPr lang="uk-UA" sz="3600" b="1" i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293096"/>
            <a:ext cx="4248472" cy="532738"/>
          </a:xfrm>
        </p:spPr>
        <p:txBody>
          <a:bodyPr>
            <a:normAutofit/>
          </a:bodyPr>
          <a:lstStyle/>
          <a:p>
            <a:r>
              <a:rPr lang="uk-UA" sz="2000" dirty="0" err="1" smtClean="0">
                <a:solidFill>
                  <a:schemeClr val="tx1"/>
                </a:solidFill>
              </a:rPr>
              <a:t>вч</a:t>
            </a:r>
            <a:r>
              <a:rPr lang="uk-UA" sz="2000" dirty="0" smtClean="0">
                <a:solidFill>
                  <a:schemeClr val="tx1"/>
                </a:solidFill>
              </a:rPr>
              <a:t>. Кріль Ольга </a:t>
            </a:r>
            <a:r>
              <a:rPr lang="uk-UA" sz="2000" dirty="0">
                <a:solidFill>
                  <a:schemeClr val="tx1"/>
                </a:solidFill>
              </a:rPr>
              <a:t>В</a:t>
            </a:r>
            <a:r>
              <a:rPr lang="uk-UA" sz="2000" dirty="0" smtClean="0">
                <a:solidFill>
                  <a:schemeClr val="tx1"/>
                </a:solidFill>
              </a:rPr>
              <a:t>ладиславівна</a:t>
            </a:r>
            <a:endParaRPr lang="uk-UA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43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73768" cy="6858000"/>
          </a:xfrm>
          <a:prstGeom prst="rect">
            <a:avLst/>
          </a:prstGeom>
        </p:spPr>
      </p:pic>
      <p:pic>
        <p:nvPicPr>
          <p:cNvPr id="2050" name="Picture 2" descr="http://lenagold.ru/fon/clipart/z/zay/zajats23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93096"/>
            <a:ext cx="1584176" cy="240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83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amlib.ru/img/r/rybalkin_w_b/skazochnyiles/skazochnyiles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338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stphotoshop.ru/_nw/0/0933463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016" y="371703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52120" y="548680"/>
            <a:ext cx="132921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036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6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250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125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250" fill="hold">
                                          <p:stCondLst>
                                            <p:cond delay="37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1250" fill="hold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102" name="Picture 6" descr="http://vchasno.com/media/user/46/shap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" y="0"/>
            <a:ext cx="94430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859" y="4064992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259" y="3893356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859" y="4006717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887" y="4159117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115" y="4147781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823" y="4300181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771" y="4147781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259" y="3956342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343" y="4280378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kiev.izderevni.ua/data/product/card/image/140621122853d0fa279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379" y="3976145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66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551 C 1.66667E-6 -0.23981 -0.1316 -0.33102 -0.23924 -0.33102 L -0.47847 -0.33102 " pathEditMode="relative" rAng="0" ptsTypes="FfFF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551 C 1.66667E-6 -0.23981 -0.1316 -0.33102 -0.23924 -0.33102 L -0.47847 -0.33102 " pathEditMode="relative" rAng="0" ptsTypes="FfFF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4549 -3.7037E-6 C -0.35521 -3.7037E-6 -0.49028 -0.09768 -0.49028 -0.17662 L -0.49028 -0.35324 " pathEditMode="relative" rAng="0" ptsTypes="FfFF">
                                      <p:cBhvr>
                                        <p:cTn id="6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8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551 C 1.66667E-6 -0.23981 -0.1316 -0.33102 -0.23924 -0.33102 L -0.47847 -0.33102 " pathEditMode="relative" rAng="0" ptsTypes="FfFF">
                                      <p:cBhvr>
                                        <p:cTn id="9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4549 -3.7037E-6 C -0.35521 -3.7037E-6 -0.49028 -0.09768 -0.49028 -0.17662 L -0.49028 -0.35324 " pathEditMode="relative" rAng="0" ptsTypes="FfFF">
                                      <p:cBhvr>
                                        <p:cTn id="9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-0.24826 -3.33333E-6 C -0.35972 -3.33333E-6 -0.49618 -0.09722 -0.49618 -0.17592 L -0.49618 -0.35162 " pathEditMode="relative" rAng="0" ptsTypes="FfFF">
                                      <p:cBhvr>
                                        <p:cTn id="10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-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1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1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551 C 1.66667E-6 -0.23981 -0.1316 -0.33102 -0.23924 -0.33102 L -0.47847 -0.33102 " pathEditMode="relative" rAng="0" ptsTypes="FfFF">
                                      <p:cBhvr>
                                        <p:cTn id="1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4549 -3.7037E-6 C -0.35521 -3.7037E-6 -0.49028 -0.09768 -0.49028 -0.17662 L -0.49028 -0.35324 " pathEditMode="relative" rAng="0" ptsTypes="FfFF">
                                      <p:cBhvr>
                                        <p:cTn id="1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23333 4.44444E-6 C -0.33819 4.44444E-6 -0.46666 -0.11204 -0.46666 -0.20278 L -0.46666 -0.40533 " pathEditMode="relative" rAng="0" ptsTypes="FfFF">
                                      <p:cBhvr>
                                        <p:cTn id="1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-2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1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551 C 1.66667E-6 -0.23981 -0.1316 -0.33102 -0.23924 -0.33102 L -0.47847 -0.33102 " pathEditMode="relative" rAng="0" ptsTypes="FfFF">
                                      <p:cBhvr>
                                        <p:cTn id="1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4549 -3.7037E-6 C -0.35521 -3.7037E-6 -0.49028 -0.09768 -0.49028 -0.17662 L -0.49028 -0.35324 " pathEditMode="relative" rAng="0" ptsTypes="FfFF">
                                      <p:cBhvr>
                                        <p:cTn id="1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00"/>
                            </p:stCondLst>
                            <p:childTnLst>
                              <p:par>
                                <p:cTn id="1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-0.23889 -3.33333E-6 C -0.34601 -3.33333E-6 -0.4776 -0.11157 -0.4776 -0.20208 L -0.4776 -0.40416 " pathEditMode="relative" rAng="0" ptsTypes="FfFF">
                                      <p:cBhvr>
                                        <p:cTn id="17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89" y="-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250"/>
                            </p:stCondLst>
                            <p:childTnLst>
                              <p:par>
                                <p:cTn id="1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18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1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551 C 1.66667E-6 -0.23981 -0.1316 -0.33102 -0.23924 -0.33102 L -0.47847 -0.33102 " pathEditMode="relative" rAng="0" ptsTypes="FfFF">
                                      <p:cBhvr>
                                        <p:cTn id="19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000"/>
                            </p:stCondLst>
                            <p:childTnLst>
                              <p:par>
                                <p:cTn id="1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4549 -3.7037E-6 C -0.35521 -3.7037E-6 -0.49028 -0.09768 -0.49028 -0.17662 L -0.49028 -0.35324 " pathEditMode="relative" rAng="0" ptsTypes="FfFF">
                                      <p:cBhvr>
                                        <p:cTn id="20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000"/>
                            </p:stCondLst>
                            <p:childTnLst>
                              <p:par>
                                <p:cTn id="2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25157 -4.07407E-6 C -0.36441 -4.07407E-6 -0.50296 -0.10092 -0.50296 -0.18287 L -0.50296 -0.36551 " pathEditMode="relative" rAng="0" ptsTypes="FfFF">
                                      <p:cBhvr>
                                        <p:cTn id="20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56" y="-1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2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000"/>
                            </p:stCondLst>
                            <p:childTnLst>
                              <p:par>
                                <p:cTn id="2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2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551 C 1.66667E-6 -0.23981 -0.1316 -0.33102 -0.23924 -0.33102 L -0.47847 -0.33102 " pathEditMode="relative" rAng="0" ptsTypes="FfFF">
                                      <p:cBhvr>
                                        <p:cTn id="2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4549 -3.7037E-6 C -0.35521 -3.7037E-6 -0.49028 -0.09768 -0.49028 -0.17662 L -0.49028 -0.35324 " pathEditMode="relative" rAng="0" ptsTypes="FfFF">
                                      <p:cBhvr>
                                        <p:cTn id="2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0"/>
                            </p:stCondLst>
                            <p:childTnLst>
                              <p:par>
                                <p:cTn id="2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-0.23247 3.7037E-6 C -0.33681 3.7037E-6 -0.46493 -0.1169 -0.46493 -0.21181 L -0.46493 -0.42338 " pathEditMode="relative" rAng="0" ptsTypes="FfFF">
                                      <p:cBhvr>
                                        <p:cTn id="2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7" y="-2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000"/>
                            </p:stCondLst>
                            <p:childTnLst>
                              <p:par>
                                <p:cTn id="2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7743 -0.1375 C -0.12136 -0.1375 -0.29688 -0.11366 -0.29688 -0.16968 L -0.48299 -0.32639 " pathEditMode="relative" rAng="0" ptsTypes="FfFF">
                                      <p:cBhvr>
                                        <p:cTn id="2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0209 L -0.24514 -0.09121 C -0.18907 -0.09121 -0.3691 -0.17801 -0.3691 -0.12199 L -0.49879 -0.29537 " pathEditMode="relative" rAng="0" ptsTypes="FfFF">
                                      <p:cBhvr>
                                        <p:cTn id="2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-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551 C 1.66667E-6 -0.23981 -0.1316 -0.33102 -0.23924 -0.33102 L -0.47847 -0.33102 " pathEditMode="relative" rAng="0" ptsTypes="FfFF">
                                      <p:cBhvr>
                                        <p:cTn id="2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000"/>
                            </p:stCondLst>
                            <p:childTnLst>
                              <p:par>
                                <p:cTn id="2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4549 -3.7037E-6 C -0.35521 -3.7037E-6 -0.49028 -0.09768 -0.49028 -0.17662 L -0.49028 -0.35324 " pathEditMode="relative" rAng="0" ptsTypes="FfFF">
                                      <p:cBhvr>
                                        <p:cTn id="2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1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000"/>
                            </p:stCondLst>
                            <p:childTnLst>
                              <p:par>
                                <p:cTn id="2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-0.24635 -3.33333E-6 C -0.35677 -3.33333E-6 -0.49253 -0.10463 -0.49253 -0.18958 L -0.49253 -0.37916 " pathEditMode="relative" rAng="0" ptsTypes="FfFF">
                                      <p:cBhvr>
                                        <p:cTn id="2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35" y="-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znay.info/wp-content/uploads/2012/12/1322416576_1f40303a42384735413a3839-2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467" y="-28387"/>
            <a:ext cx="5485845" cy="687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78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114300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МОЛОДЦІ!</a:t>
            </a:r>
            <a:endParaRPr lang="uk-UA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http://img-fotki.yandex.ru/get/5214/20573769.3/0_657da_d4fec14e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2936"/>
            <a:ext cx="7620000" cy="383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68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усский язык ктп канакина по фгос 2 кл - Самые новые учеб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832" y="-134786"/>
            <a:ext cx="10042400" cy="642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4774" y="1196752"/>
            <a:ext cx="5259924" cy="302433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просто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слухати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чути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просто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дивитися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бачити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просто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відповідати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міркувати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Дружно й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плідно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19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73768" cy="685800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93096"/>
            <a:ext cx="2160240" cy="2464152"/>
          </a:xfrm>
        </p:spPr>
      </p:pic>
    </p:spTree>
    <p:extLst>
      <p:ext uri="{BB962C8B-B14F-4D97-AF65-F5344CB8AC3E}">
        <p14:creationId xmlns:p14="http://schemas.microsoft.com/office/powerpoint/2010/main" val="1041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064" y="-171400"/>
            <a:ext cx="9829600" cy="73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48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5417"/>
            <a:ext cx="9225743" cy="717341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49" y="2081949"/>
            <a:ext cx="3173374" cy="20227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19" y="664120"/>
            <a:ext cx="2088232" cy="20183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609" y="4104672"/>
            <a:ext cx="952500" cy="952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29" y="4697132"/>
            <a:ext cx="991808" cy="720080"/>
          </a:xfrm>
          <a:prstGeom prst="rect">
            <a:avLst/>
          </a:prstGeom>
        </p:spPr>
      </p:pic>
      <p:pic>
        <p:nvPicPr>
          <p:cNvPr id="12" name="Объект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293096"/>
            <a:ext cx="2160240" cy="24641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-315416"/>
            <a:ext cx="1219200" cy="1219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7014">
            <a:off x="2100789" y="-321993"/>
            <a:ext cx="2495550" cy="15906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417212"/>
            <a:ext cx="1123950" cy="11239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9707">
            <a:off x="8069514" y="116158"/>
            <a:ext cx="952500" cy="7143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08511">
            <a:off x="8081994" y="5890998"/>
            <a:ext cx="952500" cy="9620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23658">
            <a:off x="-51621" y="3860723"/>
            <a:ext cx="1038225" cy="70485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07504" y="5867808"/>
            <a:ext cx="64087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1 2 3 4 5 6 7 8 9 10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9352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8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820" fill="hold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24" decel="50000" autoRev="1" fill="hold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44" fill="hold">
                                          <p:stCondLst>
                                            <p:cond delay="34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4690424"/>
            <a:ext cx="2552931" cy="2639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-148030" y="4808305"/>
            <a:ext cx="2412646" cy="2403258"/>
            <a:chOff x="-79059" y="4962054"/>
            <a:chExt cx="2412646" cy="240325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9841">
              <a:off x="-79059" y="4962054"/>
              <a:ext cx="2412646" cy="2403258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0" y="5574911"/>
              <a:ext cx="1979712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66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9    8</a:t>
              </a:r>
              <a:endPara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7052922" y="5487504"/>
            <a:ext cx="180690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FF0000"/>
                </a:solidFill>
              </a:rPr>
              <a:t>9    9</a:t>
            </a:r>
            <a:endParaRPr lang="ru-RU" sz="6600" b="1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" t="2845" r="5986" b="4175"/>
          <a:stretch/>
        </p:blipFill>
        <p:spPr>
          <a:xfrm rot="760461">
            <a:off x="4825682" y="4775163"/>
            <a:ext cx="2157220" cy="2376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280920" cy="4819650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2250042" y="4683585"/>
            <a:ext cx="2465974" cy="2489831"/>
            <a:chOff x="-975450" y="4495631"/>
            <a:chExt cx="2633442" cy="2623195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73632">
              <a:off x="-975450" y="4495631"/>
              <a:ext cx="2633442" cy="2623195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-956546" y="5339025"/>
              <a:ext cx="2075154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6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7   10</a:t>
              </a:r>
              <a:endPara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696311"/>
            <a:ext cx="2304256" cy="23042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88024" y="5421162"/>
            <a:ext cx="1745991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4   6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7225" y="5240226"/>
            <a:ext cx="74732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&gt;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99913" y="5240226"/>
            <a:ext cx="74732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&lt;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87359" y="5205225"/>
            <a:ext cx="74732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&lt;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82716" y="5286658"/>
            <a:ext cx="74732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87318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9" y="1769028"/>
            <a:ext cx="7748113" cy="5071492"/>
          </a:xfrm>
          <a:prstGeom prst="rect">
            <a:avLst/>
          </a:prstGeom>
        </p:spPr>
      </p:pic>
      <p:pic>
        <p:nvPicPr>
          <p:cNvPr id="3078" name="Picture 6" descr="Raster Coloring Tree - JoBSPapa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44824"/>
            <a:ext cx="782955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5373215"/>
            <a:ext cx="3535609" cy="1607095"/>
          </a:xfrm>
          <a:prstGeom prst="rect">
            <a:avLst/>
          </a:prstGeom>
        </p:spPr>
      </p:pic>
      <p:pic>
        <p:nvPicPr>
          <p:cNvPr id="3080" name="Picture 8" descr="Птицы Анимации бесплатно, иллюстрации, график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6915">
            <a:off x="147045" y="1159205"/>
            <a:ext cx="1219200" cy="120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04137" y="296733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45428" y="130736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23727" y="571509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36275" y="479390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</a:p>
        </p:txBody>
      </p:sp>
      <p:pic>
        <p:nvPicPr>
          <p:cNvPr id="3084" name="Picture 12" descr="http://www.abc-color.com/image/coloring/clouds/001/cloud/cloud-colo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23" y="-187155"/>
            <a:ext cx="2704635" cy="270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://www.abc-color.com/image/coloring/clouds/001/cloud/cloud-colo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833" y="152796"/>
            <a:ext cx="2642271" cy="264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www.abc-color.com/image/coloring/clouds/001/cloud/cloud-colo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246" y="361856"/>
            <a:ext cx="2528952" cy="252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http://www.abc-color.com/image/coloring/clouds/001/cloud/cloud-colo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-190078"/>
            <a:ext cx="2508870" cy="250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Солнце. Анимированные картинки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531440"/>
            <a:ext cx="3027735" cy="302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://www.abc-color.com/image/coloring/clouds/001/cloud/cloud-colo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525" y="45182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76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ylik.ru/uploads/posts/2010-07/1280565724_9-kop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48" y="0"/>
            <a:ext cx="9266667" cy="78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-fotki.yandex.ru/get/5705/goroshcko-tatjana.30/0_551c7_60f1f18a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49689"/>
            <a:ext cx="1304115" cy="170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ekretbisnesa.ru/wp-content/uploads/2014/07/12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703" y="5500939"/>
            <a:ext cx="1848353" cy="14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56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http://demiart.ru/forum/uploads5/post-352707-12725195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5"/>
            <a:ext cx="9122609" cy="685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rylik.ru/uploads/posts/2012-02/1330022553_previ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212" y="5767908"/>
            <a:ext cx="1090092" cy="109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506522"/>
            <a:ext cx="3096344" cy="132343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2+4=?</a:t>
            </a:r>
          </a:p>
          <a:p>
            <a:r>
              <a:rPr lang="uk-UA" sz="4000" dirty="0" smtClean="0">
                <a:solidFill>
                  <a:schemeClr val="bg1"/>
                </a:solidFill>
              </a:rPr>
              <a:t>3+6=?</a:t>
            </a:r>
          </a:p>
          <a:p>
            <a:r>
              <a:rPr lang="uk-UA" sz="4000" dirty="0" smtClean="0">
                <a:solidFill>
                  <a:schemeClr val="bg1"/>
                </a:solidFill>
              </a:rPr>
              <a:t>4+5=?</a:t>
            </a:r>
          </a:p>
          <a:p>
            <a:r>
              <a:rPr lang="uk-UA" sz="4000" dirty="0" smtClean="0">
                <a:solidFill>
                  <a:schemeClr val="bg1"/>
                </a:solidFill>
              </a:rPr>
              <a:t>3+3=?</a:t>
            </a:r>
            <a:endParaRPr lang="uk-UA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44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94</Words>
  <Application>Microsoft Office PowerPoint</Application>
  <PresentationFormat>Экран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Тема уроку: «Склад числа 10. Числова послідовність від 1 до 10. Місце числа у ряді чисел від 1 до 10.»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МОЛОДЦІ!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2014-10-26T08:27:17Z</dcterms:created>
  <dcterms:modified xsi:type="dcterms:W3CDTF">2017-10-07T18:09:48Z</dcterms:modified>
</cp:coreProperties>
</file>