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74" r:id="rId4"/>
    <p:sldId id="275" r:id="rId5"/>
    <p:sldId id="261" r:id="rId6"/>
    <p:sldId id="258" r:id="rId7"/>
    <p:sldId id="263" r:id="rId8"/>
    <p:sldId id="264" r:id="rId9"/>
    <p:sldId id="267" r:id="rId10"/>
    <p:sldId id="262" r:id="rId11"/>
    <p:sldId id="272" r:id="rId12"/>
    <p:sldId id="273" r:id="rId13"/>
    <p:sldId id="279" r:id="rId14"/>
    <p:sldId id="266" r:id="rId15"/>
    <p:sldId id="269" r:id="rId16"/>
    <p:sldId id="270" r:id="rId17"/>
    <p:sldId id="280" r:id="rId18"/>
    <p:sldId id="281" r:id="rId19"/>
    <p:sldId id="284" r:id="rId20"/>
    <p:sldId id="282" r:id="rId21"/>
    <p:sldId id="283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737" autoAdjust="0"/>
  </p:normalViewPr>
  <p:slideViewPr>
    <p:cSldViewPr>
      <p:cViewPr>
        <p:scale>
          <a:sx n="48" d="100"/>
          <a:sy n="48" d="100"/>
        </p:scale>
        <p:origin x="-1794" y="-15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6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72834-3739-4401-972E-7B2DCDD44B91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1CCB1-8609-4584-B87F-1CD1EE0DF1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28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1CCB1-8609-4584-B87F-1CD1EE0DF10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500042"/>
            <a:ext cx="6885504" cy="364333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ВИХОВАННЯ НАЦ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ІОНАЛЬНО СВІДОМОГО </a:t>
            </a:r>
            <a:b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ГРОМАДЯНИНА  - ОДНЕ З ПРІОРИТЕТНИХ </a:t>
            </a:r>
            <a:b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ЗАВДАНЬ СЛОВЕСНИКА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5400000">
            <a:off x="11228593" y="1798785"/>
            <a:ext cx="50006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23528" y="-571528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uk-UA" sz="3200" b="1" i="1" dirty="0" smtClean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785794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Georgia" pitchFamily="18" charset="0"/>
              </a:rPr>
              <a:t>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571480"/>
            <a:ext cx="7400948" cy="5072098"/>
          </a:xfrm>
        </p:spPr>
        <p:txBody>
          <a:bodyPr>
            <a:normAutofit/>
          </a:bodyPr>
          <a:lstStyle/>
          <a:p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14414" y="138335"/>
            <a:ext cx="735811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/>
              <a:t>    </a:t>
            </a:r>
            <a:r>
              <a:rPr lang="ru-RU" sz="2800" b="1" dirty="0" err="1" smtClean="0"/>
              <a:t>Вивчення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української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літератури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покликане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формувати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дітей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найвищі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найблагородніші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людські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якості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серед</a:t>
            </a:r>
            <a:r>
              <a:rPr lang="ru-RU" sz="2800" b="1" dirty="0" smtClean="0"/>
              <a:t> них – </a:t>
            </a:r>
            <a:r>
              <a:rPr lang="ru-RU" sz="2800" b="1" dirty="0" err="1" smtClean="0"/>
              <a:t>любов</a:t>
            </a:r>
            <a:r>
              <a:rPr lang="ru-RU" sz="2800" b="1" dirty="0" smtClean="0"/>
              <a:t> до </a:t>
            </a:r>
            <a:r>
              <a:rPr lang="ru-RU" sz="2800" b="1" dirty="0" err="1" smtClean="0"/>
              <a:t>Батьківщини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почуття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вічної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правди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краси</a:t>
            </a:r>
            <a:r>
              <a:rPr lang="ru-RU" sz="2800" b="1" dirty="0" smtClean="0"/>
              <a:t> народу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, тому на уроках практику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ємо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різні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види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робіт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знайомство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дітей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сучасною</a:t>
            </a:r>
            <a:r>
              <a:rPr lang="ru-RU" sz="28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художньо</a:t>
            </a: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ю</a:t>
            </a:r>
            <a:r>
              <a:rPr lang="ru-RU" sz="28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літературою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спогадами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про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письменників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прослуховування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доповідей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проектів-презентацій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учнів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цікавих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повідомлень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газет,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журналів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нтернету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обговорення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творчих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спроб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дітей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перегляд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фільмів-екранізацій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; 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створення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проектних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робіт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893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271464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72518" cy="141763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993300"/>
                </a:solidFill>
              </a:rPr>
              <a:t/>
            </a:r>
            <a:br>
              <a:rPr lang="uk-UA" dirty="0" smtClean="0">
                <a:solidFill>
                  <a:srgbClr val="993300"/>
                </a:solidFill>
              </a:rPr>
            </a:br>
            <a: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Зустрічі з сучасними письменниками</a:t>
            </a:r>
            <a:b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(В. Бойком, </a:t>
            </a:r>
            <a: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М.Павленко та </a:t>
            </a:r>
            <a: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видавництвом </a:t>
            </a:r>
            <a:r>
              <a:rPr lang="uk-UA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Старого Лева ) </a:t>
            </a:r>
            <a:r>
              <a:rPr lang="uk-UA" dirty="0" smtClean="0">
                <a:solidFill>
                  <a:srgbClr val="993300"/>
                </a:solidFill>
              </a:rPr>
              <a:t/>
            </a:r>
            <a:br>
              <a:rPr lang="uk-UA" dirty="0" smtClean="0">
                <a:solidFill>
                  <a:srgbClr val="993300"/>
                </a:solidFill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2998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488" y="2428868"/>
            <a:ext cx="3429024" cy="30718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26" name="Picture 2" descr="D:\Documents and Settings\Admin\Рабочий стол\фото.презент\Рисунок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3929066"/>
            <a:ext cx="2786082" cy="2676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Documents and Settings\Admin\Рабочий стол\фото.презент\Рисунок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929066"/>
            <a:ext cx="2857520" cy="271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359069" y="-10787161"/>
            <a:ext cx="959987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4322425" y="-10742612"/>
            <a:ext cx="143998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4322425" y="-10742612"/>
            <a:ext cx="143998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D:\Documents and Settings\Admin\Рабочий стол\фото.презент\Рисунок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1071546"/>
            <a:ext cx="2935293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uk-UA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Захист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учнями </a:t>
            </a:r>
            <a:r>
              <a:rPr lang="uk-UA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презентацій  </a:t>
            </a:r>
            <a:r>
              <a:rPr lang="uk-UA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(про розвиток писемності, життя та творчість письменників – патріотів)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785926"/>
            <a:ext cx="2704464" cy="288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2" y="1785926"/>
            <a:ext cx="2684532" cy="288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719" y="1785926"/>
            <a:ext cx="2936868" cy="288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074" name="Picture 2" descr="D:\Documents and Settings\Admin\Рабочий стол\фото.презент\PB0947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429132"/>
            <a:ext cx="3000393" cy="206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Documents and Settings\Admin\Рабочий стол\фото в листопаді\PB0947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6" y="4338000"/>
            <a:ext cx="288015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Documents and Settings\Admin\Рабочий стол\фото.презент\P9120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00306"/>
            <a:ext cx="2643206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УРОК-ПРОЕКТ У 7-му КЛАС</a:t>
            </a:r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Documents and Settings\Admin\Рабочий стол\фото.презент\P9120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736"/>
            <a:ext cx="2714644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D:\Documents and Settings\Admin\Рабочий стол\фото.презент\P9120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143380"/>
            <a:ext cx="3000396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D:\Documents and Settings\Admin\Рабочий стол\фото.презент\P91203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286256"/>
            <a:ext cx="2714644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D:\Documents and Settings\Admin\Рабочий стол\Заходи до ювілею франка (фото)\P91203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500174"/>
            <a:ext cx="3000396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571604" y="1340768"/>
            <a:ext cx="7248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uk-UA" sz="3200" b="1" i="1" dirty="0" smtClean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785794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Georgia" pitchFamily="18" charset="0"/>
              </a:rPr>
              <a:t>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8662" y="928670"/>
            <a:ext cx="8215338" cy="5214974"/>
          </a:xfrm>
        </p:spPr>
        <p:txBody>
          <a:bodyPr>
            <a:normAutofit/>
          </a:bodyPr>
          <a:lstStyle/>
          <a:p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00100" y="570646"/>
            <a:ext cx="75724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Виходячи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того,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головним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завданням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патріотичного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виховання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формування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світоглядної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свідомості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школяра,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позаурочній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виховній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діяльності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використовуємо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наступні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методи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роботи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вечори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народної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пісні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танцю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свята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рідної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мови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333333"/>
                </a:solidFill>
                <a:cs typeface="Arial" pitchFamily="34" charset="0"/>
              </a:rPr>
              <a:t>майстер-класи,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ярмарки </a:t>
            </a: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українських</a:t>
            </a:r>
            <a:r>
              <a:rPr lang="ru-RU" sz="28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страв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конкурси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дитячої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творчості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800" b="1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еатралізовані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заходи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використанням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українських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традицій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обрядів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звичаїв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3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4" descr="P1310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357430"/>
            <a:ext cx="2786082" cy="335758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501122" cy="15001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</a:t>
            </a:r>
            <a:r>
              <a:rPr lang="uk-UA" b="1" dirty="0" smtClean="0"/>
              <a:t>ЙСТЕР – КЛАС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3200" b="1" dirty="0" smtClean="0"/>
              <a:t>( розпис пташок, виготовлення </a:t>
            </a:r>
            <a:r>
              <a:rPr lang="uk-UA" sz="3200" b="1" dirty="0" err="1" smtClean="0"/>
              <a:t>дідуха</a:t>
            </a:r>
            <a:r>
              <a:rPr lang="uk-UA" sz="3200" b="1" dirty="0" smtClean="0"/>
              <a:t>,  витинанок)</a:t>
            </a:r>
            <a:endParaRPr lang="ru-RU" sz="3200" b="1" dirty="0"/>
          </a:p>
        </p:txBody>
      </p:sp>
      <p:pic>
        <p:nvPicPr>
          <p:cNvPr id="6" name="Содержимое 4" descr="PB1400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1" y="1357298"/>
            <a:ext cx="2857520" cy="2556000"/>
          </a:xfrm>
          <a:prstGeom prst="rect">
            <a:avLst/>
          </a:prstGeom>
          <a:ln>
            <a:noFill/>
          </a:ln>
        </p:spPr>
      </p:pic>
      <p:pic>
        <p:nvPicPr>
          <p:cNvPr id="7" name="Содержимое 5" descr="P1310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357298"/>
            <a:ext cx="2786082" cy="2500330"/>
          </a:xfrm>
          <a:prstGeom prst="rect">
            <a:avLst/>
          </a:prstGeom>
        </p:spPr>
      </p:pic>
      <p:pic>
        <p:nvPicPr>
          <p:cNvPr id="9" name="Содержимое 5" descr="P20100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071944"/>
            <a:ext cx="2857520" cy="2520000"/>
          </a:xfrm>
          <a:prstGeom prst="rect">
            <a:avLst/>
          </a:prstGeom>
        </p:spPr>
      </p:pic>
      <p:pic>
        <p:nvPicPr>
          <p:cNvPr id="23554" name="Picture 2" descr="D:\Documents and Settings\Admin\Рабочий стол\фото.презент\SAM_6840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8072526" y="-11572980"/>
            <a:ext cx="832000" cy="468000"/>
          </a:xfrm>
          <a:prstGeom prst="rect">
            <a:avLst/>
          </a:prstGeom>
          <a:noFill/>
        </p:spPr>
      </p:pic>
      <p:pic>
        <p:nvPicPr>
          <p:cNvPr id="23555" name="Picture 3" descr="D:\Documents and Settings\Admin\Рабочий стол\фото.презент\SAM_6840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-17373600" y="-8915400"/>
            <a:ext cx="3950208" cy="2221992"/>
          </a:xfrm>
          <a:prstGeom prst="rect">
            <a:avLst/>
          </a:prstGeom>
          <a:noFill/>
        </p:spPr>
      </p:pic>
      <p:pic>
        <p:nvPicPr>
          <p:cNvPr id="23556" name="Picture 4" descr="D:\Documents and Settings\Admin\Рабочий стол\фото.презент\SAM_684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3073186" y="-19859788"/>
            <a:ext cx="5491200" cy="3088800"/>
          </a:xfrm>
          <a:prstGeom prst="rect">
            <a:avLst/>
          </a:prstGeom>
          <a:noFill/>
        </p:spPr>
      </p:pic>
      <p:pic>
        <p:nvPicPr>
          <p:cNvPr id="23558" name="Picture 6" descr="D:\Documents and Settings\Admin\Рабочий стол\фото.презент\SAM_68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7373600" y="-8915400"/>
            <a:ext cx="7891200" cy="4438800"/>
          </a:xfrm>
          <a:prstGeom prst="rect">
            <a:avLst/>
          </a:prstGeom>
          <a:noFill/>
        </p:spPr>
      </p:pic>
      <p:pic>
        <p:nvPicPr>
          <p:cNvPr id="1028" name="Picture 4" descr="D:\Documents and Settings\Admin\Рабочий стол\фото.презент\PB14005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4000504"/>
            <a:ext cx="278608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МА</a:t>
            </a:r>
            <a:r>
              <a:rPr lang="uk-UA" b="1" dirty="0" smtClean="0"/>
              <a:t>ЙСТЕР – КЛАС</a:t>
            </a:r>
            <a:br>
              <a:rPr lang="uk-UA" b="1" dirty="0" smtClean="0"/>
            </a:br>
            <a:r>
              <a:rPr lang="uk-UA" b="1" dirty="0" smtClean="0"/>
              <a:t>( виготовлення оберегів )</a:t>
            </a:r>
            <a:endParaRPr lang="ru-RU" dirty="0"/>
          </a:p>
        </p:txBody>
      </p:sp>
      <p:pic>
        <p:nvPicPr>
          <p:cNvPr id="24578" name="Picture 2" descr="D:\Documents and Settings\Admin\Рабочий стол\фото.презент\P1040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71942"/>
            <a:ext cx="2411439" cy="2336766"/>
          </a:xfrm>
          <a:prstGeom prst="rect">
            <a:avLst/>
          </a:prstGeom>
          <a:noFill/>
        </p:spPr>
      </p:pic>
      <p:pic>
        <p:nvPicPr>
          <p:cNvPr id="24580" name="Picture 4" descr="D:\Documents and Settings\Admin\Рабочий стол\фото.презент\P201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764" y="1493027"/>
            <a:ext cx="2418410" cy="2529690"/>
          </a:xfrm>
          <a:prstGeom prst="rect">
            <a:avLst/>
          </a:prstGeom>
          <a:noFill/>
        </p:spPr>
      </p:pic>
      <p:pic>
        <p:nvPicPr>
          <p:cNvPr id="24582" name="Picture 6" descr="D:\Documents and Settings\Admin\Рабочий стол\фото.презент\P20201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500174"/>
            <a:ext cx="3429024" cy="4929222"/>
          </a:xfrm>
          <a:prstGeom prst="rect">
            <a:avLst/>
          </a:prstGeom>
          <a:noFill/>
        </p:spPr>
      </p:pic>
      <p:pic>
        <p:nvPicPr>
          <p:cNvPr id="24581" name="Picture 5" descr="D:\Documents and Settings\Admin\Рабочий стол\фото.презент\P2020135.JPG"/>
          <p:cNvPicPr>
            <a:picLocks noChangeAspect="1" noChangeArrowheads="1"/>
          </p:cNvPicPr>
          <p:nvPr/>
        </p:nvPicPr>
        <p:blipFill>
          <a:blip r:embed="rId5" cstate="print"/>
          <a:srcRect t="5556" r="2438"/>
          <a:stretch>
            <a:fillRect/>
          </a:stretch>
        </p:blipFill>
        <p:spPr bwMode="auto">
          <a:xfrm>
            <a:off x="6215074" y="1500174"/>
            <a:ext cx="2714644" cy="2428892"/>
          </a:xfrm>
          <a:prstGeom prst="rect">
            <a:avLst/>
          </a:prstGeom>
          <a:noFill/>
        </p:spPr>
      </p:pic>
      <p:pic>
        <p:nvPicPr>
          <p:cNvPr id="2050" name="Picture 2" descr="D:\Documents and Settings\Admin\Рабочий стол\фото.презент\P20801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000504"/>
            <a:ext cx="2714644" cy="24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Інсценізація творів українських письменників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D:\Documents and Settings\Admin\Рабочий стол\фото.презент\PA230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2571768" cy="23574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 descr="D:\Documents and Settings\Admin\Рабочий стол\фото.презент\PA230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000504"/>
            <a:ext cx="2643206" cy="2522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7" name="Picture 5" descr="D:\Documents and Settings\Admin\Рабочий стол\фото.презент\P2090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000108"/>
            <a:ext cx="271464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8" name="Picture 6" descr="D:\Documents and Settings\Admin\Рабочий стол\фото для семінара\P20902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214554"/>
            <a:ext cx="3143272" cy="35226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9" name="Picture 7" descr="D:\Documents and Settings\Admin\Рабочий стол\фото для семінара\P20902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876"/>
            <a:ext cx="2643206" cy="28796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D:\Documents and Settings\Admin\Рабочий стол\вертеп\PB160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57166"/>
            <a:ext cx="3571900" cy="31432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099" name="Picture 3" descr="D:\Documents and Settings\Admin\Рабочий стол\вертеп\DSC074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715204" y="-5857940"/>
            <a:ext cx="960000" cy="72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Фольклорні свята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D:\Documents and Settings\Admin\Рабочий стол\вертеп\PB1600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643314"/>
            <a:ext cx="3571900" cy="27860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357298"/>
            <a:ext cx="4643471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Ярмарки українських страв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Documents and Settings\Admin\Рабочий стол\фото.презент\P130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242889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Documents and Settings\Admin\Рабочий стол\фото для семінара\P215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071942"/>
            <a:ext cx="2786050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Documents and Settings\Admin\Рабочий стол\декада20l7\P2040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357298"/>
            <a:ext cx="2643206" cy="2451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Documents and Settings\Admin\Рабочий стол\декада20l7\P20404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2428892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Documents and Settings\Admin\Рабочий стол\декада20l7\P20404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143380"/>
            <a:ext cx="278608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Documents and Settings\Admin\Рабочий стол\декада20l7\P20404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1285861"/>
            <a:ext cx="285752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Documents and Settings\Admin\Рабочий стол\декада20l7\P20404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43042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D:\Documents and Settings\Admin\Рабочий стол\декада20l7\P204042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29520" y="0"/>
            <a:ext cx="1714480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329510" cy="5643602"/>
          </a:xfrm>
        </p:spPr>
        <p:txBody>
          <a:bodyPr>
            <a:normAutofit fontScale="90000"/>
          </a:bodyPr>
          <a:lstStyle/>
          <a:p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Кожний учитель повинен домогтися, щоб учень якнайкраще знав близьке</a:t>
            </a:r>
            <a:r>
              <a:rPr lang="en-US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дороге йому: Батьківщину і все, що її стосується, так само, як уміє читати, писати, лічити.</a:t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К.Д.Ушинський</a:t>
            </a:r>
            <a:r>
              <a:rPr lang="ru-RU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Свята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рідної мови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2428893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D:\Documents and Settings\Admin\Рабочий стол\фото.презент\P1110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142984"/>
            <a:ext cx="2786082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D:\Documents and Settings\Admin\Рабочий стол\фото.презент\P20901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00480"/>
            <a:ext cx="2286016" cy="2643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1" name="Picture 5" descr="D:\Documents and Settings\Admin\Рабочий стол\фото для семінара\P10800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071942"/>
            <a:ext cx="2706666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 descr="D:\Documents and Settings\Admin\Рабочий стол\фото для семінара\P1220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1142984"/>
            <a:ext cx="2928958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D:\Documents and Settings\Admin\Рабочий стол\фото для семінара\P12200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4000504"/>
            <a:ext cx="3214710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Admin\Рабочий стол\декада20l7\P2040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85728"/>
            <a:ext cx="285748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D:\Documents and Settings\Admin\Рабочий стол\фото для семінара\P101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71464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вишиванки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D:\Documents and Settings\Admin\Рабочий стол\фото.презент\P2080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071546"/>
            <a:ext cx="4357718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Documents and Settings\Admin\Рабочий стол\фото.презент\P20801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429000"/>
            <a:ext cx="3071802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Documents and Settings\Admin\Рабочий стол\фото для семінара\P12208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6124"/>
            <a:ext cx="3071802" cy="357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Documents and Settings\Admin\Рабочий стол\фото.презент\Папка для презентації\P20801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214818"/>
            <a:ext cx="2571768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428604"/>
            <a:ext cx="6885504" cy="4429156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Традиції – це не просто історія наших бабусь і дідусів, це елементи цілої культури, що передаються від покоління до покоління і  зберігаються століттями.</a:t>
            </a:r>
            <a:b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Якби надати всім народам на світі вибирати найкращі з усіх звичаїв і звичок, то кожен народ, уважно розглянувши їх, обрав би свої власні.</a:t>
            </a:r>
            <a:b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Геродот </a:t>
            </a:r>
            <a:r>
              <a:rPr lang="uk-UA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Галікарнавський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5400000">
            <a:off x="11228593" y="1798785"/>
            <a:ext cx="50006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85728"/>
            <a:ext cx="6885504" cy="4500594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>Формування національних та патріотичних якостей особистості через знайомство зі звичаями та традиціями українського народу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5400000">
            <a:off x="11228593" y="1798785"/>
            <a:ext cx="50006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8001056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Мета національно – патріотичного</a:t>
            </a:r>
            <a:br>
              <a:rPr lang="uk-UA" b="1" dirty="0" smtClean="0"/>
            </a:br>
            <a:r>
              <a:rPr lang="uk-UA" b="1" dirty="0" smtClean="0"/>
              <a:t> виховання: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5852" y="1428736"/>
            <a:ext cx="7400948" cy="4697427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uk-UA" dirty="0" smtClean="0"/>
              <a:t>успадкування духовних надбань українського народу;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вивчення вікових традицій та героїчних сторінок історії українського  народу;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виховання моральної відповідальності за все, що робиться на рідній землі, палке прагнення боротися за розквіт, велич і могутність Батьківщини;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утвердження принципів загальнолюдської моралі: правди, справедливості, милосердя  та інших </a:t>
            </a:r>
            <a:r>
              <a:rPr lang="uk-UA" dirty="0" err="1" smtClean="0"/>
              <a:t>доброчинностей</a:t>
            </a:r>
            <a:r>
              <a:rPr lang="uk-UA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114300">
              <a:prstClr val="black"/>
            </a:inn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4714876" y="500042"/>
            <a:ext cx="2857520" cy="250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Краєзнавство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57158" y="428604"/>
            <a:ext cx="2857520" cy="28575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Ознайомлення з явищами суспільного життя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57158" y="3571876"/>
            <a:ext cx="3286148" cy="29289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Формування знань про історію держави, державні символи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715008" y="2643182"/>
            <a:ext cx="2986102" cy="2571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Формування думки про суспільну значимість родини,про сім</a:t>
            </a:r>
            <a:r>
              <a:rPr lang="en-US" sz="2000" b="1" dirty="0" smtClean="0">
                <a:solidFill>
                  <a:schemeClr val="tx1"/>
                </a:solidFill>
              </a:rPr>
              <a:t>’</a:t>
            </a:r>
            <a:r>
              <a:rPr lang="uk-UA" sz="2000" b="1" dirty="0" smtClean="0">
                <a:solidFill>
                  <a:schemeClr val="tx1"/>
                </a:solidFill>
              </a:rPr>
              <a:t>ю, рід і родовід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28992" y="4214818"/>
            <a:ext cx="3286148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Ознайомлення з традиціями і культурою свого народу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214546" y="1643050"/>
            <a:ext cx="3929090" cy="3000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800" b="1" dirty="0" smtClean="0">
                <a:solidFill>
                  <a:srgbClr val="FFFF00"/>
                </a:solidFill>
              </a:rPr>
              <a:t>Напрямки національно – патріотичного виховання</a:t>
            </a:r>
            <a:endParaRPr lang="uk-UA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11560" y="13407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uk-UA" sz="3200" b="1" i="1" dirty="0" smtClean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785794"/>
            <a:ext cx="764386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latin typeface="Georgia" pitchFamily="18" charset="0"/>
              </a:rPr>
              <a:t>РІДНА МОВА – найважливіший засіб патріотичного виховання</a:t>
            </a:r>
          </a:p>
          <a:p>
            <a:pPr algn="ctr"/>
            <a:endParaRPr lang="uk-UA" sz="2000" b="1" i="1" dirty="0" smtClean="0">
              <a:latin typeface="Georgia" pitchFamily="18" charset="0"/>
            </a:endParaRPr>
          </a:p>
          <a:p>
            <a:pPr algn="ctr"/>
            <a:r>
              <a:rPr lang="uk-UA" sz="2800" b="1" dirty="0" smtClean="0">
                <a:latin typeface="Georgia" pitchFamily="18" charset="0"/>
              </a:rPr>
              <a:t>Вона була і є важливою сферою впливу на національну свідомість молоді, ідентифікаційним кодом нації. Розуміння учнями процесу повернення до рідних коренів, витоків українства, національного самоствердження і саморозвитку вже є проявом патріотизму.</a:t>
            </a:r>
          </a:p>
        </p:txBody>
      </p:sp>
    </p:spTree>
    <p:extLst>
      <p:ext uri="{BB962C8B-B14F-4D97-AF65-F5344CB8AC3E}">
        <p14:creationId xmlns:p14="http://schemas.microsoft.com/office/powerpoint/2010/main" val="4893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1785926"/>
            <a:ext cx="4357717" cy="4857784"/>
          </a:xfrm>
        </p:spPr>
        <p:txBody>
          <a:bodyPr>
            <a:noAutofit/>
          </a:bodyPr>
          <a:lstStyle/>
          <a:p>
            <a:pPr marL="0" indent="0"/>
            <a:r>
              <a:rPr lang="uk-UA" sz="2400" i="1" dirty="0" smtClean="0">
                <a:solidFill>
                  <a:schemeClr val="accent6">
                    <a:lumMod val="50000"/>
                  </a:schemeClr>
                </a:solidFill>
              </a:rPr>
              <a:t>Дослідницька робота вдома та обмін досвідом на уроці.</a:t>
            </a:r>
            <a:br>
              <a:rPr lang="uk-UA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400" i="1" dirty="0" smtClean="0">
                <a:solidFill>
                  <a:schemeClr val="accent6">
                    <a:lumMod val="50000"/>
                  </a:schemeClr>
                </a:solidFill>
              </a:rPr>
              <a:t>Учні готують матеріали у вигляді альбомів про майстрів прикладного мистецтва</a:t>
            </a:r>
            <a:r>
              <a:rPr lang="uk-UA" sz="2400" i="1" dirty="0" smtClean="0"/>
              <a:t>:</a:t>
            </a:r>
            <a:br>
              <a:rPr lang="uk-UA" sz="2400" i="1" dirty="0" smtClean="0"/>
            </a:br>
            <a:r>
              <a:rPr lang="uk-UA" sz="2400" dirty="0" smtClean="0"/>
              <a:t>гончаря;</a:t>
            </a:r>
            <a:br>
              <a:rPr lang="uk-UA" sz="2400" dirty="0" smtClean="0"/>
            </a:br>
            <a:r>
              <a:rPr lang="uk-UA" sz="2400" dirty="0" smtClean="0"/>
              <a:t>склодува;</a:t>
            </a:r>
            <a:br>
              <a:rPr lang="uk-UA" sz="2400" dirty="0" smtClean="0"/>
            </a:br>
            <a:r>
              <a:rPr lang="uk-UA" sz="2400" dirty="0" smtClean="0"/>
              <a:t>різьбяра;</a:t>
            </a:r>
            <a:br>
              <a:rPr lang="uk-UA" sz="2400" dirty="0" smtClean="0"/>
            </a:br>
            <a:r>
              <a:rPr lang="uk-UA" sz="2400" dirty="0" smtClean="0"/>
              <a:t>карбувальника;</a:t>
            </a:r>
            <a:br>
              <a:rPr lang="uk-UA" sz="2400" dirty="0" smtClean="0"/>
            </a:br>
            <a:r>
              <a:rPr lang="uk-UA" sz="2400" dirty="0" smtClean="0"/>
              <a:t>ткача;</a:t>
            </a:r>
            <a:br>
              <a:rPr lang="uk-UA" sz="2400" dirty="0" smtClean="0"/>
            </a:br>
            <a:r>
              <a:rPr lang="uk-UA" sz="2400" dirty="0" smtClean="0"/>
              <a:t>шевця;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4291"/>
            <a:ext cx="7772400" cy="1357321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Вивчення професійної лексики</a:t>
            </a:r>
            <a:b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(українська мова 6 клас)</a:t>
            </a:r>
            <a:endParaRPr lang="ru-RU" sz="4400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4500570"/>
            <a:ext cx="1850231" cy="20822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857364"/>
            <a:ext cx="1575343" cy="24574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1857364"/>
            <a:ext cx="1744059" cy="24574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4" y="4913311"/>
            <a:ext cx="2014538" cy="17049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46" y="4643446"/>
            <a:ext cx="1743075" cy="19716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3214686"/>
            <a:ext cx="2286015" cy="1949447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4429132"/>
            <a:ext cx="1850231" cy="206692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1" y="2285992"/>
            <a:ext cx="3857651" cy="4143404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rgbClr val="993300"/>
                </a:solidFill>
              </a:rPr>
              <a:t>Використавши знання , отримані на уроках музики, складіть та розіграйте  діалог про музичні інструменти українців . Вживайте словосполучення з прикметниками дієприкметникового походження та дієприкметниками</a:t>
            </a:r>
            <a:r>
              <a:rPr lang="uk-UA" sz="2400" dirty="0" smtClean="0"/>
              <a:t>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42911" y="428605"/>
            <a:ext cx="4000528" cy="1785949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FF0066"/>
                </a:solidFill>
              </a:rPr>
              <a:t>Українська мова 7 клас</a:t>
            </a:r>
            <a:br>
              <a:rPr lang="uk-UA" sz="2800" b="1" dirty="0" smtClean="0">
                <a:solidFill>
                  <a:srgbClr val="FF0066"/>
                </a:solidFill>
              </a:rPr>
            </a:br>
            <a:r>
              <a:rPr lang="uk-UA" sz="2800" b="1" dirty="0" smtClean="0">
                <a:solidFill>
                  <a:srgbClr val="FF0066"/>
                </a:solidFill>
              </a:rPr>
              <a:t>Діалог « Екскурсія до музею українських народних інструментів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4" y="285728"/>
            <a:ext cx="1850231" cy="210621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285728"/>
            <a:ext cx="1850231" cy="21336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06" y="3429000"/>
            <a:ext cx="1601392" cy="30099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2357430"/>
            <a:ext cx="1914525" cy="196929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4357694"/>
            <a:ext cx="1850231" cy="21240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28794" y="1714488"/>
            <a:ext cx="5214974" cy="30003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Твір – опис процесу праці за власним спостереженням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( описати процес приготування української страви )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Урок української мови в 7-му класі</a:t>
            </a:r>
            <a:endParaRPr lang="uk-UA" sz="24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918"/>
            <a:ext cx="2098477" cy="2105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871" y="428604"/>
            <a:ext cx="2168129" cy="2105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2456"/>
            <a:ext cx="2239565" cy="2445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572" y="4579144"/>
            <a:ext cx="2396728" cy="2247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453" y="4374357"/>
            <a:ext cx="2089547" cy="24836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0"/>
            <a:ext cx="2214578" cy="17144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</TotalTime>
  <Words>370</Words>
  <Application>Microsoft Office PowerPoint</Application>
  <PresentationFormat>Экран (4:3)</PresentationFormat>
  <Paragraphs>54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ВИХОВАННЯ НАЦІОНАЛЬНО СВІДОМОГО  ГРОМАДЯНИНА  - ОДНЕ З ПРІОРИТЕТНИХ   ЗАВДАНЬ СЛОВЕСНИКА</vt:lpstr>
      <vt:lpstr> Кожний учитель повинен домогтися, щоб учень якнайкраще знав близьке, дороге йому: Батьківщину і все, що її стосується, так само, як уміє читати, писати, лічити.                             К.Д.Ушинський </vt:lpstr>
      <vt:lpstr> Формування національних та патріотичних якостей особистості через знайомство зі звичаями та традиціями українського народу </vt:lpstr>
      <vt:lpstr>Мета національно – патріотичного  виховання:</vt:lpstr>
      <vt:lpstr>Презентация PowerPoint</vt:lpstr>
      <vt:lpstr>Презентация PowerPoint</vt:lpstr>
      <vt:lpstr>Дослідницька робота вдома та обмін досвідом на уроці. Учні готують матеріали у вигляді альбомів про майстрів прикладного мистецтва: гончаря; склодува; різьбяра; карбувальника; ткача; шевця;</vt:lpstr>
      <vt:lpstr>Використавши знання , отримані на уроках музики, складіть та розіграйте  діалог про музичні інструменти українців . Вживайте словосполучення з прикметниками дієприкметникового походження та дієприкметниками.</vt:lpstr>
      <vt:lpstr>Презентация PowerPoint</vt:lpstr>
      <vt:lpstr>   </vt:lpstr>
      <vt:lpstr> Зустрічі з сучасними письменниками (В. Бойком, М.Павленко та видавництвом Старого Лева )  </vt:lpstr>
      <vt:lpstr> Захист учнями презентацій           (про розвиток писемності, життя та творчість письменників – патріотів)</vt:lpstr>
      <vt:lpstr>УРОК-ПРОЕКТ У 7-му КЛАСІ </vt:lpstr>
      <vt:lpstr>   </vt:lpstr>
      <vt:lpstr>МАЙСТЕР – КЛАС ( розпис пташок, виготовлення дідуха,  витинанок)</vt:lpstr>
      <vt:lpstr>МАЙСТЕР – КЛАС ( виготовлення оберегів )</vt:lpstr>
      <vt:lpstr>Інсценізація творів українських письменників</vt:lpstr>
      <vt:lpstr>Фольклорні свята</vt:lpstr>
      <vt:lpstr>Ярмарки українських страв</vt:lpstr>
      <vt:lpstr>Свята рідної мови</vt:lpstr>
      <vt:lpstr>День вишиванки</vt:lpstr>
      <vt:lpstr>Традиції – це не просто історія наших бабусь і дідусів, це елементи цілої культури, що передаються від покоління до покоління і  зберігаються століттями.  Якби надати всім народам на світі вибирати найкращі з усіх звичаїв і звичок, то кожен народ, уважно розглянувши їх, обрав би свої власні.                                Геродот Галікарнавський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95</cp:revision>
  <dcterms:created xsi:type="dcterms:W3CDTF">2016-01-21T05:33:00Z</dcterms:created>
  <dcterms:modified xsi:type="dcterms:W3CDTF">2017-03-14T07:06:58Z</dcterms:modified>
</cp:coreProperties>
</file>