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5" r:id="rId12"/>
    <p:sldId id="276" r:id="rId13"/>
    <p:sldId id="267" r:id="rId14"/>
    <p:sldId id="268" r:id="rId15"/>
    <p:sldId id="269" r:id="rId16"/>
    <p:sldId id="270" r:id="rId17"/>
    <p:sldId id="271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91" autoAdjust="0"/>
    <p:restoredTop sz="94660"/>
  </p:normalViewPr>
  <p:slideViewPr>
    <p:cSldViewPr>
      <p:cViewPr varScale="1">
        <p:scale>
          <a:sx n="69" d="100"/>
          <a:sy n="69" d="100"/>
        </p:scale>
        <p:origin x="57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84810D-E520-46E7-A809-C148A94AFB91}" type="doc">
      <dgm:prSet loTypeId="urn:microsoft.com/office/officeart/2005/8/layout/radial4" loCatId="relationship" qsTypeId="urn:microsoft.com/office/officeart/2005/8/quickstyle/3d5" qsCatId="3D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4AEE314D-109D-4CC4-91CE-F0773E7B44A1}">
      <dgm:prSet phldrT="[Текст]"/>
      <dgm:spPr>
        <a:xfrm>
          <a:off x="3048199" y="3427525"/>
          <a:ext cx="2112512" cy="2112512"/>
        </a:xfrm>
        <a:prstGeom prst="ellipse">
          <a:avLst/>
        </a:prstGeom>
        <a:solidFill>
          <a:srgbClr val="726056">
            <a:hueOff val="0"/>
            <a:satOff val="0"/>
            <a:lumOff val="0"/>
            <a:alphaOff val="0"/>
          </a:srgbClr>
        </a:solidFill>
        <a:ln>
          <a:noFill/>
        </a:ln>
        <a:effectLst/>
        <a:sp3d extrusionH="381000" contourW="38100" prstMaterial="matte">
          <a:contourClr>
            <a:sysClr val="window" lastClr="FFFFFF"/>
          </a:contourClr>
        </a:sp3d>
      </dgm:spPr>
      <dgm:t>
        <a:bodyPr/>
        <a:lstStyle/>
        <a:p>
          <a:r>
            <a:rPr lang="uk-UA" dirty="0" smtClean="0">
              <a:solidFill>
                <a:sysClr val="window" lastClr="FFFFFF"/>
              </a:solidFill>
              <a:latin typeface="Trebuchet MS"/>
              <a:ea typeface="+mn-ea"/>
              <a:cs typeface="+mn-cs"/>
            </a:rPr>
            <a:t>Стихія живої мови</a:t>
          </a:r>
          <a:endParaRPr lang="uk-UA" dirty="0">
            <a:solidFill>
              <a:sysClr val="window" lastClr="FFFFFF"/>
            </a:solidFill>
            <a:latin typeface="Trebuchet MS"/>
            <a:ea typeface="+mn-ea"/>
            <a:cs typeface="+mn-cs"/>
          </a:endParaRPr>
        </a:p>
      </dgm:t>
    </dgm:pt>
    <dgm:pt modelId="{2B86E763-25CB-46E0-AD29-D32379169828}" type="parTrans" cxnId="{F8ACD9C5-5A29-45AB-AA2F-FBFEC2064AB3}">
      <dgm:prSet/>
      <dgm:spPr/>
      <dgm:t>
        <a:bodyPr/>
        <a:lstStyle/>
        <a:p>
          <a:endParaRPr lang="uk-UA"/>
        </a:p>
      </dgm:t>
    </dgm:pt>
    <dgm:pt modelId="{4F4B7035-7A75-47A5-B94E-C510EE6892AF}" type="sibTrans" cxnId="{F8ACD9C5-5A29-45AB-AA2F-FBFEC2064AB3}">
      <dgm:prSet/>
      <dgm:spPr/>
      <dgm:t>
        <a:bodyPr/>
        <a:lstStyle/>
        <a:p>
          <a:endParaRPr lang="uk-UA"/>
        </a:p>
      </dgm:t>
    </dgm:pt>
    <dgm:pt modelId="{C5529AC1-E2BD-437F-B2C1-825320483471}">
      <dgm:prSet phldrT="[Текст]"/>
      <dgm:spPr>
        <a:xfrm>
          <a:off x="628" y="3681026"/>
          <a:ext cx="2006886" cy="1605509"/>
        </a:xfrm>
        <a:prstGeom prst="flowChartTerminator">
          <a:avLst/>
        </a:prstGeom>
        <a:solidFill>
          <a:srgbClr val="AC956E">
            <a:hueOff val="0"/>
            <a:satOff val="0"/>
            <a:lumOff val="0"/>
            <a:alphaOff val="0"/>
          </a:srgbClr>
        </a:solidFill>
        <a:ln>
          <a:noFill/>
        </a:ln>
        <a:effectLst/>
        <a:sp3d extrusionH="381000" contourW="38100" prstMaterial="matte">
          <a:contourClr>
            <a:sysClr val="window" lastClr="FFFFFF"/>
          </a:contourClr>
        </a:sp3d>
      </dgm:spPr>
      <dgm:t>
        <a:bodyPr/>
        <a:lstStyle/>
        <a:p>
          <a:r>
            <a:rPr lang="uk-UA" dirty="0" smtClean="0">
              <a:solidFill>
                <a:sysClr val="window" lastClr="FFFFFF"/>
              </a:solidFill>
              <a:latin typeface="Trebuchet MS"/>
              <a:ea typeface="+mn-ea"/>
              <a:cs typeface="+mn-cs"/>
            </a:rPr>
            <a:t>жаргони</a:t>
          </a:r>
          <a:endParaRPr lang="uk-UA" dirty="0">
            <a:solidFill>
              <a:sysClr val="window" lastClr="FFFFFF"/>
            </a:solidFill>
            <a:latin typeface="Trebuchet MS"/>
            <a:ea typeface="+mn-ea"/>
            <a:cs typeface="+mn-cs"/>
          </a:endParaRPr>
        </a:p>
      </dgm:t>
    </dgm:pt>
    <dgm:pt modelId="{CDBC7267-6B2C-419B-8873-21E21A14F2FB}" type="parTrans" cxnId="{8A2ACF75-0A8B-4625-A79D-21417267074B}">
      <dgm:prSet/>
      <dgm:spPr>
        <a:xfrm rot="10800000">
          <a:off x="1004071" y="4182748"/>
          <a:ext cx="1931701" cy="602065"/>
        </a:xfrm>
        <a:prstGeom prst="leftArrow">
          <a:avLst>
            <a:gd name="adj1" fmla="val 60000"/>
            <a:gd name="adj2" fmla="val 50000"/>
          </a:avLst>
        </a:prstGeom>
        <a:solidFill>
          <a:srgbClr val="AC956E">
            <a:hueOff val="0"/>
            <a:satOff val="0"/>
            <a:lumOff val="0"/>
            <a:alphaOff val="0"/>
          </a:srgbClr>
        </a:solidFill>
        <a:ln>
          <a:noFill/>
        </a:ln>
        <a:effectLst/>
        <a:sp3d z="-381000" extrusionH="63500" contourW="12700" prstMaterial="matte">
          <a:contourClr>
            <a:sysClr val="windowText" lastClr="000000">
              <a:tint val="20000"/>
            </a:sysClr>
          </a:contourClr>
        </a:sp3d>
      </dgm:spPr>
      <dgm:t>
        <a:bodyPr/>
        <a:lstStyle/>
        <a:p>
          <a:endParaRPr lang="uk-UA"/>
        </a:p>
      </dgm:t>
    </dgm:pt>
    <dgm:pt modelId="{7CAB3ED4-3A0F-478B-A32D-2546C750B05E}" type="sibTrans" cxnId="{8A2ACF75-0A8B-4625-A79D-21417267074B}">
      <dgm:prSet/>
      <dgm:spPr/>
      <dgm:t>
        <a:bodyPr/>
        <a:lstStyle/>
        <a:p>
          <a:endParaRPr lang="uk-UA"/>
        </a:p>
      </dgm:t>
    </dgm:pt>
    <dgm:pt modelId="{BFED5E27-0299-45DA-880B-9B4674C739F9}">
      <dgm:prSet phldrT="[Текст]"/>
      <dgm:spPr>
        <a:xfrm>
          <a:off x="908709" y="1488724"/>
          <a:ext cx="2006886" cy="1605509"/>
        </a:xfrm>
        <a:prstGeom prst="flowChartTerminator">
          <a:avLst/>
        </a:prstGeom>
        <a:solidFill>
          <a:srgbClr val="AC956E">
            <a:hueOff val="2748500"/>
            <a:satOff val="-1986"/>
            <a:lumOff val="735"/>
            <a:alphaOff val="0"/>
          </a:srgbClr>
        </a:solidFill>
        <a:ln>
          <a:noFill/>
        </a:ln>
        <a:effectLst/>
        <a:sp3d extrusionH="381000" contourW="38100" prstMaterial="matte">
          <a:contourClr>
            <a:sysClr val="window" lastClr="FFFFFF"/>
          </a:contourClr>
        </a:sp3d>
      </dgm:spPr>
      <dgm:t>
        <a:bodyPr/>
        <a:lstStyle/>
        <a:p>
          <a:r>
            <a:rPr lang="uk-UA" dirty="0" smtClean="0">
              <a:solidFill>
                <a:sysClr val="window" lastClr="FFFFFF"/>
              </a:solidFill>
              <a:latin typeface="Trebuchet MS"/>
              <a:ea typeface="+mn-ea"/>
              <a:cs typeface="+mn-cs"/>
            </a:rPr>
            <a:t>арго</a:t>
          </a:r>
          <a:endParaRPr lang="uk-UA" dirty="0">
            <a:solidFill>
              <a:sysClr val="window" lastClr="FFFFFF"/>
            </a:solidFill>
            <a:latin typeface="Trebuchet MS"/>
            <a:ea typeface="+mn-ea"/>
            <a:cs typeface="+mn-cs"/>
          </a:endParaRPr>
        </a:p>
      </dgm:t>
    </dgm:pt>
    <dgm:pt modelId="{32CD8953-16CB-46CA-9672-496612FE392A}" type="parTrans" cxnId="{B8EEF8C3-DA0A-4EE8-A30A-10C85B80072A}">
      <dgm:prSet/>
      <dgm:spPr>
        <a:xfrm rot="13500000">
          <a:off x="1629262" y="2673405"/>
          <a:ext cx="1931701" cy="602065"/>
        </a:xfrm>
        <a:prstGeom prst="leftArrow">
          <a:avLst>
            <a:gd name="adj1" fmla="val 60000"/>
            <a:gd name="adj2" fmla="val 50000"/>
          </a:avLst>
        </a:prstGeom>
        <a:solidFill>
          <a:srgbClr val="AC956E">
            <a:hueOff val="2748500"/>
            <a:satOff val="-1986"/>
            <a:lumOff val="735"/>
            <a:alphaOff val="0"/>
          </a:srgbClr>
        </a:solidFill>
        <a:ln>
          <a:noFill/>
        </a:ln>
        <a:effectLst/>
        <a:sp3d z="-381000" extrusionH="63500" contourW="12700" prstMaterial="matte">
          <a:contourClr>
            <a:sysClr val="windowText" lastClr="000000">
              <a:tint val="20000"/>
            </a:sysClr>
          </a:contourClr>
        </a:sp3d>
      </dgm:spPr>
      <dgm:t>
        <a:bodyPr/>
        <a:lstStyle/>
        <a:p>
          <a:endParaRPr lang="uk-UA"/>
        </a:p>
      </dgm:t>
    </dgm:pt>
    <dgm:pt modelId="{85545203-86FC-4344-B550-7EA4F1D12F62}" type="sibTrans" cxnId="{B8EEF8C3-DA0A-4EE8-A30A-10C85B80072A}">
      <dgm:prSet/>
      <dgm:spPr/>
      <dgm:t>
        <a:bodyPr/>
        <a:lstStyle/>
        <a:p>
          <a:endParaRPr lang="uk-UA"/>
        </a:p>
      </dgm:t>
    </dgm:pt>
    <dgm:pt modelId="{A7608E1B-87CB-483E-915D-E40116C7D726}">
      <dgm:prSet phldrT="[Текст]"/>
      <dgm:spPr>
        <a:xfrm>
          <a:off x="3101012" y="580642"/>
          <a:ext cx="2006886" cy="1605509"/>
        </a:xfrm>
        <a:prstGeom prst="flowChartTerminator">
          <a:avLst/>
        </a:prstGeom>
        <a:solidFill>
          <a:srgbClr val="AC956E">
            <a:hueOff val="5497000"/>
            <a:satOff val="-3971"/>
            <a:lumOff val="1471"/>
            <a:alphaOff val="0"/>
          </a:srgbClr>
        </a:solidFill>
        <a:ln>
          <a:noFill/>
        </a:ln>
        <a:effectLst/>
        <a:sp3d extrusionH="381000" contourW="38100" prstMaterial="matte">
          <a:contourClr>
            <a:sysClr val="window" lastClr="FFFFFF"/>
          </a:contourClr>
        </a:sp3d>
      </dgm:spPr>
      <dgm:t>
        <a:bodyPr/>
        <a:lstStyle/>
        <a:p>
          <a:r>
            <a:rPr lang="uk-UA" dirty="0" smtClean="0">
              <a:solidFill>
                <a:sysClr val="window" lastClr="FFFFFF"/>
              </a:solidFill>
              <a:latin typeface="Trebuchet MS"/>
              <a:ea typeface="+mn-ea"/>
              <a:cs typeface="+mn-cs"/>
            </a:rPr>
            <a:t>суржик</a:t>
          </a:r>
          <a:endParaRPr lang="uk-UA" dirty="0">
            <a:solidFill>
              <a:sysClr val="window" lastClr="FFFFFF"/>
            </a:solidFill>
            <a:latin typeface="Trebuchet MS"/>
            <a:ea typeface="+mn-ea"/>
            <a:cs typeface="+mn-cs"/>
          </a:endParaRPr>
        </a:p>
      </dgm:t>
    </dgm:pt>
    <dgm:pt modelId="{9369F51D-1C47-4856-8608-A36CAB8C6A48}" type="parTrans" cxnId="{99E8407F-D270-4A24-BB25-6D7A41578920}">
      <dgm:prSet/>
      <dgm:spPr>
        <a:xfrm rot="16200000">
          <a:off x="3138605" y="2048214"/>
          <a:ext cx="1931701" cy="602065"/>
        </a:xfrm>
        <a:prstGeom prst="leftArrow">
          <a:avLst>
            <a:gd name="adj1" fmla="val 60000"/>
            <a:gd name="adj2" fmla="val 50000"/>
          </a:avLst>
        </a:prstGeom>
        <a:solidFill>
          <a:srgbClr val="AC956E">
            <a:hueOff val="5497000"/>
            <a:satOff val="-3971"/>
            <a:lumOff val="1471"/>
            <a:alphaOff val="0"/>
          </a:srgbClr>
        </a:solidFill>
        <a:ln>
          <a:noFill/>
        </a:ln>
        <a:effectLst/>
        <a:sp3d z="-381000" extrusionH="63500" contourW="12700" prstMaterial="matte">
          <a:contourClr>
            <a:sysClr val="windowText" lastClr="000000">
              <a:tint val="20000"/>
            </a:sysClr>
          </a:contourClr>
        </a:sp3d>
      </dgm:spPr>
      <dgm:t>
        <a:bodyPr/>
        <a:lstStyle/>
        <a:p>
          <a:endParaRPr lang="uk-UA"/>
        </a:p>
      </dgm:t>
    </dgm:pt>
    <dgm:pt modelId="{6E2F4C3B-12D3-469F-BF4E-098C2FFB96BD}" type="sibTrans" cxnId="{99E8407F-D270-4A24-BB25-6D7A41578920}">
      <dgm:prSet/>
      <dgm:spPr/>
      <dgm:t>
        <a:bodyPr/>
        <a:lstStyle/>
        <a:p>
          <a:endParaRPr lang="uk-UA"/>
        </a:p>
      </dgm:t>
    </dgm:pt>
    <dgm:pt modelId="{08E72385-BF6E-4FCE-9B93-FE74EEABC96B}">
      <dgm:prSet/>
      <dgm:spPr>
        <a:xfrm>
          <a:off x="5293315" y="1488724"/>
          <a:ext cx="2006886" cy="1605509"/>
        </a:xfrm>
        <a:prstGeom prst="flowChartTerminator">
          <a:avLst/>
        </a:prstGeom>
        <a:solidFill>
          <a:srgbClr val="AC956E">
            <a:hueOff val="8245499"/>
            <a:satOff val="-5957"/>
            <a:lumOff val="2206"/>
            <a:alphaOff val="0"/>
          </a:srgbClr>
        </a:solidFill>
        <a:ln>
          <a:noFill/>
        </a:ln>
        <a:effectLst/>
        <a:sp3d extrusionH="381000" contourW="38100" prstMaterial="matte">
          <a:contourClr>
            <a:sysClr val="window" lastClr="FFFFFF"/>
          </a:contourClr>
        </a:sp3d>
      </dgm:spPr>
      <dgm:t>
        <a:bodyPr/>
        <a:lstStyle/>
        <a:p>
          <a:r>
            <a:rPr lang="uk-UA" dirty="0" smtClean="0">
              <a:solidFill>
                <a:sysClr val="window" lastClr="FFFFFF"/>
              </a:solidFill>
              <a:latin typeface="Trebuchet MS"/>
              <a:ea typeface="+mn-ea"/>
              <a:cs typeface="+mn-cs"/>
            </a:rPr>
            <a:t>вульгаризм</a:t>
          </a:r>
          <a:endParaRPr lang="uk-UA" dirty="0">
            <a:solidFill>
              <a:sysClr val="window" lastClr="FFFFFF"/>
            </a:solidFill>
            <a:latin typeface="Trebuchet MS"/>
            <a:ea typeface="+mn-ea"/>
            <a:cs typeface="+mn-cs"/>
          </a:endParaRPr>
        </a:p>
      </dgm:t>
    </dgm:pt>
    <dgm:pt modelId="{0BE184D3-3662-443E-B5E5-FBC123CFEBD9}" type="parTrans" cxnId="{F53A52C9-7855-486C-8498-633B438529D6}">
      <dgm:prSet/>
      <dgm:spPr>
        <a:xfrm rot="18900000">
          <a:off x="4647948" y="2673405"/>
          <a:ext cx="1931701" cy="602065"/>
        </a:xfrm>
        <a:prstGeom prst="leftArrow">
          <a:avLst>
            <a:gd name="adj1" fmla="val 60000"/>
            <a:gd name="adj2" fmla="val 50000"/>
          </a:avLst>
        </a:prstGeom>
        <a:solidFill>
          <a:srgbClr val="AC956E">
            <a:hueOff val="8245499"/>
            <a:satOff val="-5957"/>
            <a:lumOff val="2206"/>
            <a:alphaOff val="0"/>
          </a:srgbClr>
        </a:solidFill>
        <a:ln>
          <a:noFill/>
        </a:ln>
        <a:effectLst/>
        <a:sp3d z="-381000" extrusionH="63500" contourW="12700" prstMaterial="matte">
          <a:contourClr>
            <a:sysClr val="windowText" lastClr="000000">
              <a:tint val="20000"/>
            </a:sysClr>
          </a:contourClr>
        </a:sp3d>
      </dgm:spPr>
      <dgm:t>
        <a:bodyPr/>
        <a:lstStyle/>
        <a:p>
          <a:endParaRPr lang="uk-UA"/>
        </a:p>
      </dgm:t>
    </dgm:pt>
    <dgm:pt modelId="{96DD0352-2B26-4BC6-8640-457248603684}" type="sibTrans" cxnId="{F53A52C9-7855-486C-8498-633B438529D6}">
      <dgm:prSet/>
      <dgm:spPr/>
      <dgm:t>
        <a:bodyPr/>
        <a:lstStyle/>
        <a:p>
          <a:endParaRPr lang="uk-UA"/>
        </a:p>
      </dgm:t>
    </dgm:pt>
    <dgm:pt modelId="{6269FD44-ED69-413D-B6DC-35497D4F6DC8}">
      <dgm:prSet/>
      <dgm:spPr>
        <a:xfrm>
          <a:off x="6201396" y="3681026"/>
          <a:ext cx="2006886" cy="1605509"/>
        </a:xfrm>
        <a:prstGeom prst="flowChartTerminator">
          <a:avLst/>
        </a:prstGeom>
        <a:solidFill>
          <a:srgbClr val="AC956E">
            <a:hueOff val="10993999"/>
            <a:satOff val="-7943"/>
            <a:lumOff val="2941"/>
            <a:alphaOff val="0"/>
          </a:srgbClr>
        </a:solidFill>
        <a:ln>
          <a:noFill/>
        </a:ln>
        <a:effectLst/>
        <a:sp3d extrusionH="381000" contourW="38100" prstMaterial="matte">
          <a:contourClr>
            <a:sysClr val="window" lastClr="FFFFFF"/>
          </a:contourClr>
        </a:sp3d>
      </dgm:spPr>
      <dgm:t>
        <a:bodyPr/>
        <a:lstStyle/>
        <a:p>
          <a:r>
            <a:rPr lang="uk-UA" dirty="0" smtClean="0">
              <a:solidFill>
                <a:sysClr val="window" lastClr="FFFFFF"/>
              </a:solidFill>
              <a:latin typeface="Trebuchet MS"/>
              <a:ea typeface="+mn-ea"/>
              <a:cs typeface="+mn-cs"/>
            </a:rPr>
            <a:t>сленг</a:t>
          </a:r>
          <a:endParaRPr lang="uk-UA" dirty="0">
            <a:solidFill>
              <a:sysClr val="window" lastClr="FFFFFF"/>
            </a:solidFill>
            <a:latin typeface="Trebuchet MS"/>
            <a:ea typeface="+mn-ea"/>
            <a:cs typeface="+mn-cs"/>
          </a:endParaRPr>
        </a:p>
      </dgm:t>
    </dgm:pt>
    <dgm:pt modelId="{E4FC8AC1-99F9-4D5B-A763-6DB5E55F9EDD}" type="parTrans" cxnId="{86834C8A-9E08-4003-A379-03AF1D660921}">
      <dgm:prSet/>
      <dgm:spPr>
        <a:xfrm>
          <a:off x="5273139" y="4182748"/>
          <a:ext cx="1931701" cy="602065"/>
        </a:xfrm>
        <a:prstGeom prst="leftArrow">
          <a:avLst>
            <a:gd name="adj1" fmla="val 60000"/>
            <a:gd name="adj2" fmla="val 50000"/>
          </a:avLst>
        </a:prstGeom>
        <a:solidFill>
          <a:srgbClr val="AC956E">
            <a:hueOff val="10993999"/>
            <a:satOff val="-7943"/>
            <a:lumOff val="2941"/>
            <a:alphaOff val="0"/>
          </a:srgbClr>
        </a:solidFill>
        <a:ln>
          <a:noFill/>
        </a:ln>
        <a:effectLst/>
        <a:sp3d z="-381000" extrusionH="63500" contourW="12700" prstMaterial="matte">
          <a:contourClr>
            <a:sysClr val="windowText" lastClr="000000">
              <a:tint val="20000"/>
            </a:sysClr>
          </a:contourClr>
        </a:sp3d>
      </dgm:spPr>
      <dgm:t>
        <a:bodyPr/>
        <a:lstStyle/>
        <a:p>
          <a:endParaRPr lang="uk-UA"/>
        </a:p>
      </dgm:t>
    </dgm:pt>
    <dgm:pt modelId="{E98A0657-CED3-48E2-B539-F3B96C39F639}" type="sibTrans" cxnId="{86834C8A-9E08-4003-A379-03AF1D660921}">
      <dgm:prSet/>
      <dgm:spPr/>
      <dgm:t>
        <a:bodyPr/>
        <a:lstStyle/>
        <a:p>
          <a:endParaRPr lang="uk-UA"/>
        </a:p>
      </dgm:t>
    </dgm:pt>
    <dgm:pt modelId="{ABBCA98D-4836-4E47-918A-51E61EE74E1C}" type="pres">
      <dgm:prSet presAssocID="{5484810D-E520-46E7-A809-C148A94AFB9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9C5385-CF99-4FBB-AD80-6158BE9AF7CF}" type="pres">
      <dgm:prSet presAssocID="{4AEE314D-109D-4CC4-91CE-F0773E7B44A1}" presName="centerShape" presStyleLbl="node0" presStyleIdx="0" presStyleCnt="1"/>
      <dgm:spPr/>
      <dgm:t>
        <a:bodyPr/>
        <a:lstStyle/>
        <a:p>
          <a:endParaRPr lang="uk-UA"/>
        </a:p>
      </dgm:t>
    </dgm:pt>
    <dgm:pt modelId="{9211FB8F-B191-434F-8159-C325A72696B5}" type="pres">
      <dgm:prSet presAssocID="{CDBC7267-6B2C-419B-8873-21E21A14F2FB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C42EB1B0-0A85-4FA6-A2E0-6A1016AD869A}" type="pres">
      <dgm:prSet presAssocID="{C5529AC1-E2BD-437F-B2C1-825320483471}" presName="node" presStyleLbl="node1" presStyleIdx="0" presStyleCnt="5">
        <dgm:presLayoutVars>
          <dgm:bulletEnabled val="1"/>
        </dgm:presLayoutVars>
      </dgm:prSet>
      <dgm:spPr>
        <a:prstGeom prst="flowChartTerminator">
          <a:avLst/>
        </a:prstGeom>
      </dgm:spPr>
      <dgm:t>
        <a:bodyPr/>
        <a:lstStyle/>
        <a:p>
          <a:endParaRPr lang="ru-RU"/>
        </a:p>
      </dgm:t>
    </dgm:pt>
    <dgm:pt modelId="{0A4C0689-34CB-4F1A-A6C6-341FD9E0AC05}" type="pres">
      <dgm:prSet presAssocID="{32CD8953-16CB-46CA-9672-496612FE392A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9CF0FAEA-C051-4ABC-AF37-58A1709CCE45}" type="pres">
      <dgm:prSet presAssocID="{BFED5E27-0299-45DA-880B-9B4674C739F9}" presName="node" presStyleLbl="node1" presStyleIdx="1" presStyleCnt="5">
        <dgm:presLayoutVars>
          <dgm:bulletEnabled val="1"/>
        </dgm:presLayoutVars>
      </dgm:prSet>
      <dgm:spPr>
        <a:prstGeom prst="flowChartTerminator">
          <a:avLst/>
        </a:prstGeom>
      </dgm:spPr>
      <dgm:t>
        <a:bodyPr/>
        <a:lstStyle/>
        <a:p>
          <a:endParaRPr lang="ru-RU"/>
        </a:p>
      </dgm:t>
    </dgm:pt>
    <dgm:pt modelId="{D065A05C-A9AE-4B98-ADB4-90A5FFDE86F4}" type="pres">
      <dgm:prSet presAssocID="{9369F51D-1C47-4856-8608-A36CAB8C6A48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84E2105F-4FAC-422F-8541-EC6860405FB3}" type="pres">
      <dgm:prSet presAssocID="{A7608E1B-87CB-483E-915D-E40116C7D726}" presName="node" presStyleLbl="node1" presStyleIdx="2" presStyleCnt="5">
        <dgm:presLayoutVars>
          <dgm:bulletEnabled val="1"/>
        </dgm:presLayoutVars>
      </dgm:prSet>
      <dgm:spPr>
        <a:prstGeom prst="flowChartTerminator">
          <a:avLst/>
        </a:prstGeom>
      </dgm:spPr>
      <dgm:t>
        <a:bodyPr/>
        <a:lstStyle/>
        <a:p>
          <a:endParaRPr lang="ru-RU"/>
        </a:p>
      </dgm:t>
    </dgm:pt>
    <dgm:pt modelId="{DB38647C-129D-4868-8F65-ECA9ED5A707A}" type="pres">
      <dgm:prSet presAssocID="{0BE184D3-3662-443E-B5E5-FBC123CFEBD9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8F79F964-5359-49C7-9E3B-D1158D2825A6}" type="pres">
      <dgm:prSet presAssocID="{08E72385-BF6E-4FCE-9B93-FE74EEABC96B}" presName="node" presStyleLbl="node1" presStyleIdx="3" presStyleCnt="5">
        <dgm:presLayoutVars>
          <dgm:bulletEnabled val="1"/>
        </dgm:presLayoutVars>
      </dgm:prSet>
      <dgm:spPr>
        <a:prstGeom prst="flowChartTerminator">
          <a:avLst/>
        </a:prstGeom>
      </dgm:spPr>
      <dgm:t>
        <a:bodyPr/>
        <a:lstStyle/>
        <a:p>
          <a:endParaRPr lang="ru-RU"/>
        </a:p>
      </dgm:t>
    </dgm:pt>
    <dgm:pt modelId="{994D6FB8-910C-43E7-942C-876F2FA76432}" type="pres">
      <dgm:prSet presAssocID="{E4FC8AC1-99F9-4D5B-A763-6DB5E55F9EDD}" presName="parTrans" presStyleLbl="bgSibTrans2D1" presStyleIdx="4" presStyleCnt="5"/>
      <dgm:spPr/>
      <dgm:t>
        <a:bodyPr/>
        <a:lstStyle/>
        <a:p>
          <a:endParaRPr lang="ru-RU"/>
        </a:p>
      </dgm:t>
    </dgm:pt>
    <dgm:pt modelId="{A8E4B610-10C3-410A-84AF-AF443BE5DBBD}" type="pres">
      <dgm:prSet presAssocID="{6269FD44-ED69-413D-B6DC-35497D4F6DC8}" presName="node" presStyleLbl="node1" presStyleIdx="4" presStyleCnt="5">
        <dgm:presLayoutVars>
          <dgm:bulletEnabled val="1"/>
        </dgm:presLayoutVars>
      </dgm:prSet>
      <dgm:spPr>
        <a:prstGeom prst="flowChartTerminator">
          <a:avLst/>
        </a:prstGeom>
      </dgm:spPr>
      <dgm:t>
        <a:bodyPr/>
        <a:lstStyle/>
        <a:p>
          <a:endParaRPr lang="ru-RU"/>
        </a:p>
      </dgm:t>
    </dgm:pt>
  </dgm:ptLst>
  <dgm:cxnLst>
    <dgm:cxn modelId="{5F551B2C-483B-477E-A046-A8D8257EFC22}" type="presOf" srcId="{9369F51D-1C47-4856-8608-A36CAB8C6A48}" destId="{D065A05C-A9AE-4B98-ADB4-90A5FFDE86F4}" srcOrd="0" destOrd="0" presId="urn:microsoft.com/office/officeart/2005/8/layout/radial4"/>
    <dgm:cxn modelId="{0E3C37C5-4F34-4C20-ABE3-F4099A01698D}" type="presOf" srcId="{6269FD44-ED69-413D-B6DC-35497D4F6DC8}" destId="{A8E4B610-10C3-410A-84AF-AF443BE5DBBD}" srcOrd="0" destOrd="0" presId="urn:microsoft.com/office/officeart/2005/8/layout/radial4"/>
    <dgm:cxn modelId="{16796877-8A3E-4414-B1C2-D58FC214DD23}" type="presOf" srcId="{CDBC7267-6B2C-419B-8873-21E21A14F2FB}" destId="{9211FB8F-B191-434F-8159-C325A72696B5}" srcOrd="0" destOrd="0" presId="urn:microsoft.com/office/officeart/2005/8/layout/radial4"/>
    <dgm:cxn modelId="{99E8407F-D270-4A24-BB25-6D7A41578920}" srcId="{4AEE314D-109D-4CC4-91CE-F0773E7B44A1}" destId="{A7608E1B-87CB-483E-915D-E40116C7D726}" srcOrd="2" destOrd="0" parTransId="{9369F51D-1C47-4856-8608-A36CAB8C6A48}" sibTransId="{6E2F4C3B-12D3-469F-BF4E-098C2FFB96BD}"/>
    <dgm:cxn modelId="{A22A70C4-F14F-4DAD-B3AF-868ECFF3DE73}" type="presOf" srcId="{4AEE314D-109D-4CC4-91CE-F0773E7B44A1}" destId="{CD9C5385-CF99-4FBB-AD80-6158BE9AF7CF}" srcOrd="0" destOrd="0" presId="urn:microsoft.com/office/officeart/2005/8/layout/radial4"/>
    <dgm:cxn modelId="{7759BD4E-0FAD-4596-ADC8-9CED1296CEC2}" type="presOf" srcId="{5484810D-E520-46E7-A809-C148A94AFB91}" destId="{ABBCA98D-4836-4E47-918A-51E61EE74E1C}" srcOrd="0" destOrd="0" presId="urn:microsoft.com/office/officeart/2005/8/layout/radial4"/>
    <dgm:cxn modelId="{A51AD0B3-60E7-4530-A7D4-58DD1F18F474}" type="presOf" srcId="{A7608E1B-87CB-483E-915D-E40116C7D726}" destId="{84E2105F-4FAC-422F-8541-EC6860405FB3}" srcOrd="0" destOrd="0" presId="urn:microsoft.com/office/officeart/2005/8/layout/radial4"/>
    <dgm:cxn modelId="{3A013616-0723-435B-8549-90E92DDC67CC}" type="presOf" srcId="{E4FC8AC1-99F9-4D5B-A763-6DB5E55F9EDD}" destId="{994D6FB8-910C-43E7-942C-876F2FA76432}" srcOrd="0" destOrd="0" presId="urn:microsoft.com/office/officeart/2005/8/layout/radial4"/>
    <dgm:cxn modelId="{89289887-7CB0-42A0-966D-87A618DAE543}" type="presOf" srcId="{08E72385-BF6E-4FCE-9B93-FE74EEABC96B}" destId="{8F79F964-5359-49C7-9E3B-D1158D2825A6}" srcOrd="0" destOrd="0" presId="urn:microsoft.com/office/officeart/2005/8/layout/radial4"/>
    <dgm:cxn modelId="{8A2ACF75-0A8B-4625-A79D-21417267074B}" srcId="{4AEE314D-109D-4CC4-91CE-F0773E7B44A1}" destId="{C5529AC1-E2BD-437F-B2C1-825320483471}" srcOrd="0" destOrd="0" parTransId="{CDBC7267-6B2C-419B-8873-21E21A14F2FB}" sibTransId="{7CAB3ED4-3A0F-478B-A32D-2546C750B05E}"/>
    <dgm:cxn modelId="{F8ACD9C5-5A29-45AB-AA2F-FBFEC2064AB3}" srcId="{5484810D-E520-46E7-A809-C148A94AFB91}" destId="{4AEE314D-109D-4CC4-91CE-F0773E7B44A1}" srcOrd="0" destOrd="0" parTransId="{2B86E763-25CB-46E0-AD29-D32379169828}" sibTransId="{4F4B7035-7A75-47A5-B94E-C510EE6892AF}"/>
    <dgm:cxn modelId="{ABB9CB68-84AC-470E-AD57-0DEE0C3206B8}" type="presOf" srcId="{0BE184D3-3662-443E-B5E5-FBC123CFEBD9}" destId="{DB38647C-129D-4868-8F65-ECA9ED5A707A}" srcOrd="0" destOrd="0" presId="urn:microsoft.com/office/officeart/2005/8/layout/radial4"/>
    <dgm:cxn modelId="{1C1CB418-228D-4C64-8704-72939AB60371}" type="presOf" srcId="{C5529AC1-E2BD-437F-B2C1-825320483471}" destId="{C42EB1B0-0A85-4FA6-A2E0-6A1016AD869A}" srcOrd="0" destOrd="0" presId="urn:microsoft.com/office/officeart/2005/8/layout/radial4"/>
    <dgm:cxn modelId="{F53A52C9-7855-486C-8498-633B438529D6}" srcId="{4AEE314D-109D-4CC4-91CE-F0773E7B44A1}" destId="{08E72385-BF6E-4FCE-9B93-FE74EEABC96B}" srcOrd="3" destOrd="0" parTransId="{0BE184D3-3662-443E-B5E5-FBC123CFEBD9}" sibTransId="{96DD0352-2B26-4BC6-8640-457248603684}"/>
    <dgm:cxn modelId="{413506E0-962F-41C4-AE6E-91675CF7D9B4}" type="presOf" srcId="{BFED5E27-0299-45DA-880B-9B4674C739F9}" destId="{9CF0FAEA-C051-4ABC-AF37-58A1709CCE45}" srcOrd="0" destOrd="0" presId="urn:microsoft.com/office/officeart/2005/8/layout/radial4"/>
    <dgm:cxn modelId="{B8EEF8C3-DA0A-4EE8-A30A-10C85B80072A}" srcId="{4AEE314D-109D-4CC4-91CE-F0773E7B44A1}" destId="{BFED5E27-0299-45DA-880B-9B4674C739F9}" srcOrd="1" destOrd="0" parTransId="{32CD8953-16CB-46CA-9672-496612FE392A}" sibTransId="{85545203-86FC-4344-B550-7EA4F1D12F62}"/>
    <dgm:cxn modelId="{A955CCAA-0C45-4221-B01A-07ECDD8466F3}" type="presOf" srcId="{32CD8953-16CB-46CA-9672-496612FE392A}" destId="{0A4C0689-34CB-4F1A-A6C6-341FD9E0AC05}" srcOrd="0" destOrd="0" presId="urn:microsoft.com/office/officeart/2005/8/layout/radial4"/>
    <dgm:cxn modelId="{86834C8A-9E08-4003-A379-03AF1D660921}" srcId="{4AEE314D-109D-4CC4-91CE-F0773E7B44A1}" destId="{6269FD44-ED69-413D-B6DC-35497D4F6DC8}" srcOrd="4" destOrd="0" parTransId="{E4FC8AC1-99F9-4D5B-A763-6DB5E55F9EDD}" sibTransId="{E98A0657-CED3-48E2-B539-F3B96C39F639}"/>
    <dgm:cxn modelId="{201EEC3D-5421-47E7-BE45-E01D114FC42F}" type="presParOf" srcId="{ABBCA98D-4836-4E47-918A-51E61EE74E1C}" destId="{CD9C5385-CF99-4FBB-AD80-6158BE9AF7CF}" srcOrd="0" destOrd="0" presId="urn:microsoft.com/office/officeart/2005/8/layout/radial4"/>
    <dgm:cxn modelId="{82A52688-EA60-47D5-89E2-309A95AFFA58}" type="presParOf" srcId="{ABBCA98D-4836-4E47-918A-51E61EE74E1C}" destId="{9211FB8F-B191-434F-8159-C325A72696B5}" srcOrd="1" destOrd="0" presId="urn:microsoft.com/office/officeart/2005/8/layout/radial4"/>
    <dgm:cxn modelId="{EF198827-B6F5-4D47-B987-80C8EE27C838}" type="presParOf" srcId="{ABBCA98D-4836-4E47-918A-51E61EE74E1C}" destId="{C42EB1B0-0A85-4FA6-A2E0-6A1016AD869A}" srcOrd="2" destOrd="0" presId="urn:microsoft.com/office/officeart/2005/8/layout/radial4"/>
    <dgm:cxn modelId="{5BCEAE5F-615E-4B77-93FD-46D3E979B584}" type="presParOf" srcId="{ABBCA98D-4836-4E47-918A-51E61EE74E1C}" destId="{0A4C0689-34CB-4F1A-A6C6-341FD9E0AC05}" srcOrd="3" destOrd="0" presId="urn:microsoft.com/office/officeart/2005/8/layout/radial4"/>
    <dgm:cxn modelId="{FD2D4AF1-41C4-4E39-A4C0-3023E6A78EB2}" type="presParOf" srcId="{ABBCA98D-4836-4E47-918A-51E61EE74E1C}" destId="{9CF0FAEA-C051-4ABC-AF37-58A1709CCE45}" srcOrd="4" destOrd="0" presId="urn:microsoft.com/office/officeart/2005/8/layout/radial4"/>
    <dgm:cxn modelId="{A62DBDAA-F5E0-49B9-8E37-4C695E182ACC}" type="presParOf" srcId="{ABBCA98D-4836-4E47-918A-51E61EE74E1C}" destId="{D065A05C-A9AE-4B98-ADB4-90A5FFDE86F4}" srcOrd="5" destOrd="0" presId="urn:microsoft.com/office/officeart/2005/8/layout/radial4"/>
    <dgm:cxn modelId="{A420CB4A-FD49-4792-8DDB-C3EB9D2877A2}" type="presParOf" srcId="{ABBCA98D-4836-4E47-918A-51E61EE74E1C}" destId="{84E2105F-4FAC-422F-8541-EC6860405FB3}" srcOrd="6" destOrd="0" presId="urn:microsoft.com/office/officeart/2005/8/layout/radial4"/>
    <dgm:cxn modelId="{FA9C96AA-609E-41D4-8EC9-20B288C4A828}" type="presParOf" srcId="{ABBCA98D-4836-4E47-918A-51E61EE74E1C}" destId="{DB38647C-129D-4868-8F65-ECA9ED5A707A}" srcOrd="7" destOrd="0" presId="urn:microsoft.com/office/officeart/2005/8/layout/radial4"/>
    <dgm:cxn modelId="{8F7B22B2-AC02-45CC-9979-8070CEEDFEAB}" type="presParOf" srcId="{ABBCA98D-4836-4E47-918A-51E61EE74E1C}" destId="{8F79F964-5359-49C7-9E3B-D1158D2825A6}" srcOrd="8" destOrd="0" presId="urn:microsoft.com/office/officeart/2005/8/layout/radial4"/>
    <dgm:cxn modelId="{D1B61FBB-CBBD-4DEF-AA1C-FF6ABECCD034}" type="presParOf" srcId="{ABBCA98D-4836-4E47-918A-51E61EE74E1C}" destId="{994D6FB8-910C-43E7-942C-876F2FA76432}" srcOrd="9" destOrd="0" presId="urn:microsoft.com/office/officeart/2005/8/layout/radial4"/>
    <dgm:cxn modelId="{740EFEA3-C1EF-436C-906C-4121746BAD8F}" type="presParOf" srcId="{ABBCA98D-4836-4E47-918A-51E61EE74E1C}" destId="{A8E4B610-10C3-410A-84AF-AF443BE5DBBD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9C5385-CF99-4FBB-AD80-6158BE9AF7CF}">
      <dsp:nvSpPr>
        <dsp:cNvPr id="0" name=""/>
        <dsp:cNvSpPr/>
      </dsp:nvSpPr>
      <dsp:spPr>
        <a:xfrm>
          <a:off x="2887768" y="3300187"/>
          <a:ext cx="2001327" cy="2001327"/>
        </a:xfrm>
        <a:prstGeom prst="ellipse">
          <a:avLst/>
        </a:prstGeom>
        <a:solidFill>
          <a:srgbClr val="726056">
            <a:hueOff val="0"/>
            <a:satOff val="0"/>
            <a:lumOff val="0"/>
            <a:alphaOff val="0"/>
          </a:srgbClr>
        </a:solidFill>
        <a:ln>
          <a:noFill/>
        </a:ln>
        <a:effectLst/>
        <a:sp3d extrusionH="381000" contourW="38100" prstMaterial="matte">
          <a:contourClr>
            <a:sysClr val="window" lastClr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>
              <a:solidFill>
                <a:sysClr val="window" lastClr="FFFFFF"/>
              </a:solidFill>
              <a:latin typeface="Trebuchet MS"/>
              <a:ea typeface="+mn-ea"/>
              <a:cs typeface="+mn-cs"/>
            </a:rPr>
            <a:t>Стихія живої мови</a:t>
          </a:r>
          <a:endParaRPr lang="uk-UA" sz="3400" kern="1200" dirty="0">
            <a:solidFill>
              <a:sysClr val="window" lastClr="FFFFFF"/>
            </a:solidFill>
            <a:latin typeface="Trebuchet MS"/>
            <a:ea typeface="+mn-ea"/>
            <a:cs typeface="+mn-cs"/>
          </a:endParaRPr>
        </a:p>
      </dsp:txBody>
      <dsp:txXfrm>
        <a:off x="3180856" y="3593275"/>
        <a:ext cx="1415151" cy="1415151"/>
      </dsp:txXfrm>
    </dsp:sp>
    <dsp:sp modelId="{9211FB8F-B191-434F-8159-C325A72696B5}">
      <dsp:nvSpPr>
        <dsp:cNvPr id="0" name=""/>
        <dsp:cNvSpPr/>
      </dsp:nvSpPr>
      <dsp:spPr>
        <a:xfrm rot="10800000">
          <a:off x="951225" y="4015662"/>
          <a:ext cx="1830032" cy="570378"/>
        </a:xfrm>
        <a:prstGeom prst="leftArrow">
          <a:avLst>
            <a:gd name="adj1" fmla="val 60000"/>
            <a:gd name="adj2" fmla="val 50000"/>
          </a:avLst>
        </a:prstGeom>
        <a:solidFill>
          <a:srgbClr val="AC956E">
            <a:hueOff val="0"/>
            <a:satOff val="0"/>
            <a:lumOff val="0"/>
            <a:alphaOff val="0"/>
          </a:srgbClr>
        </a:solidFill>
        <a:ln>
          <a:noFill/>
        </a:ln>
        <a:effectLst/>
        <a:sp3d z="-381000" extrusionH="63500" contourW="12700" prstMaterial="matte">
          <a:contourClr>
            <a:sysClr val="windowText" lastClr="000000">
              <a:tint val="20000"/>
            </a:sys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2EB1B0-0A85-4FA6-A2E0-6A1016AD869A}">
      <dsp:nvSpPr>
        <dsp:cNvPr id="0" name=""/>
        <dsp:cNvSpPr/>
      </dsp:nvSpPr>
      <dsp:spPr>
        <a:xfrm>
          <a:off x="595" y="3540347"/>
          <a:ext cx="1901260" cy="1521008"/>
        </a:xfrm>
        <a:prstGeom prst="flowChartTerminator">
          <a:avLst/>
        </a:prstGeom>
        <a:solidFill>
          <a:srgbClr val="AC956E">
            <a:hueOff val="0"/>
            <a:satOff val="0"/>
            <a:lumOff val="0"/>
            <a:alphaOff val="0"/>
          </a:srgbClr>
        </a:solidFill>
        <a:ln>
          <a:noFill/>
        </a:ln>
        <a:effectLst/>
        <a:sp3d extrusionH="381000" contourW="38100" prstMaterial="matte">
          <a:contourClr>
            <a:sysClr val="window" lastClr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ysClr val="window" lastClr="FFFFFF"/>
              </a:solidFill>
              <a:latin typeface="Trebuchet MS"/>
              <a:ea typeface="+mn-ea"/>
              <a:cs typeface="+mn-cs"/>
            </a:rPr>
            <a:t>жаргони</a:t>
          </a:r>
          <a:endParaRPr lang="uk-UA" sz="2400" kern="1200" dirty="0">
            <a:solidFill>
              <a:sysClr val="window" lastClr="FFFFFF"/>
            </a:solidFill>
            <a:latin typeface="Trebuchet MS"/>
            <a:ea typeface="+mn-ea"/>
            <a:cs typeface="+mn-cs"/>
          </a:endParaRPr>
        </a:p>
      </dsp:txBody>
      <dsp:txXfrm>
        <a:off x="90201" y="3763076"/>
        <a:ext cx="1722048" cy="1075550"/>
      </dsp:txXfrm>
    </dsp:sp>
    <dsp:sp modelId="{0A4C0689-34CB-4F1A-A6C6-341FD9E0AC05}">
      <dsp:nvSpPr>
        <dsp:cNvPr id="0" name=""/>
        <dsp:cNvSpPr/>
      </dsp:nvSpPr>
      <dsp:spPr>
        <a:xfrm rot="13500000">
          <a:off x="1543511" y="2585758"/>
          <a:ext cx="1830032" cy="570378"/>
        </a:xfrm>
        <a:prstGeom prst="leftArrow">
          <a:avLst>
            <a:gd name="adj1" fmla="val 60000"/>
            <a:gd name="adj2" fmla="val 50000"/>
          </a:avLst>
        </a:prstGeom>
        <a:solidFill>
          <a:srgbClr val="AC956E">
            <a:hueOff val="2748500"/>
            <a:satOff val="-1986"/>
            <a:lumOff val="735"/>
            <a:alphaOff val="0"/>
          </a:srgbClr>
        </a:solidFill>
        <a:ln>
          <a:noFill/>
        </a:ln>
        <a:effectLst/>
        <a:sp3d z="-381000" extrusionH="63500" contourW="12700" prstMaterial="matte">
          <a:contourClr>
            <a:sysClr val="windowText" lastClr="000000">
              <a:tint val="20000"/>
            </a:sys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F0FAEA-C051-4ABC-AF37-58A1709CCE45}">
      <dsp:nvSpPr>
        <dsp:cNvPr id="0" name=""/>
        <dsp:cNvSpPr/>
      </dsp:nvSpPr>
      <dsp:spPr>
        <a:xfrm>
          <a:off x="860883" y="1463428"/>
          <a:ext cx="1901260" cy="1521008"/>
        </a:xfrm>
        <a:prstGeom prst="flowChartTerminator">
          <a:avLst/>
        </a:prstGeom>
        <a:solidFill>
          <a:srgbClr val="AC956E">
            <a:hueOff val="2748500"/>
            <a:satOff val="-1986"/>
            <a:lumOff val="735"/>
            <a:alphaOff val="0"/>
          </a:srgbClr>
        </a:solidFill>
        <a:ln>
          <a:noFill/>
        </a:ln>
        <a:effectLst/>
        <a:sp3d extrusionH="381000" contourW="38100" prstMaterial="matte">
          <a:contourClr>
            <a:sysClr val="window" lastClr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ysClr val="window" lastClr="FFFFFF"/>
              </a:solidFill>
              <a:latin typeface="Trebuchet MS"/>
              <a:ea typeface="+mn-ea"/>
              <a:cs typeface="+mn-cs"/>
            </a:rPr>
            <a:t>арго</a:t>
          </a:r>
          <a:endParaRPr lang="uk-UA" sz="2400" kern="1200" dirty="0">
            <a:solidFill>
              <a:sysClr val="window" lastClr="FFFFFF"/>
            </a:solidFill>
            <a:latin typeface="Trebuchet MS"/>
            <a:ea typeface="+mn-ea"/>
            <a:cs typeface="+mn-cs"/>
          </a:endParaRPr>
        </a:p>
      </dsp:txBody>
      <dsp:txXfrm>
        <a:off x="950489" y="1686157"/>
        <a:ext cx="1722048" cy="1075550"/>
      </dsp:txXfrm>
    </dsp:sp>
    <dsp:sp modelId="{D065A05C-A9AE-4B98-ADB4-90A5FFDE86F4}">
      <dsp:nvSpPr>
        <dsp:cNvPr id="0" name=""/>
        <dsp:cNvSpPr/>
      </dsp:nvSpPr>
      <dsp:spPr>
        <a:xfrm rot="16200000">
          <a:off x="2973415" y="1993472"/>
          <a:ext cx="1830032" cy="570378"/>
        </a:xfrm>
        <a:prstGeom prst="leftArrow">
          <a:avLst>
            <a:gd name="adj1" fmla="val 60000"/>
            <a:gd name="adj2" fmla="val 50000"/>
          </a:avLst>
        </a:prstGeom>
        <a:solidFill>
          <a:srgbClr val="AC956E">
            <a:hueOff val="5497000"/>
            <a:satOff val="-3971"/>
            <a:lumOff val="1471"/>
            <a:alphaOff val="0"/>
          </a:srgbClr>
        </a:solidFill>
        <a:ln>
          <a:noFill/>
        </a:ln>
        <a:effectLst/>
        <a:sp3d z="-381000" extrusionH="63500" contourW="12700" prstMaterial="matte">
          <a:contourClr>
            <a:sysClr val="windowText" lastClr="000000">
              <a:tint val="20000"/>
            </a:sys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E2105F-4FAC-422F-8541-EC6860405FB3}">
      <dsp:nvSpPr>
        <dsp:cNvPr id="0" name=""/>
        <dsp:cNvSpPr/>
      </dsp:nvSpPr>
      <dsp:spPr>
        <a:xfrm>
          <a:off x="2937801" y="603140"/>
          <a:ext cx="1901260" cy="1521008"/>
        </a:xfrm>
        <a:prstGeom prst="flowChartTerminator">
          <a:avLst/>
        </a:prstGeom>
        <a:solidFill>
          <a:srgbClr val="AC956E">
            <a:hueOff val="5497000"/>
            <a:satOff val="-3971"/>
            <a:lumOff val="1471"/>
            <a:alphaOff val="0"/>
          </a:srgbClr>
        </a:solidFill>
        <a:ln>
          <a:noFill/>
        </a:ln>
        <a:effectLst/>
        <a:sp3d extrusionH="381000" contourW="38100" prstMaterial="matte">
          <a:contourClr>
            <a:sysClr val="window" lastClr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ysClr val="window" lastClr="FFFFFF"/>
              </a:solidFill>
              <a:latin typeface="Trebuchet MS"/>
              <a:ea typeface="+mn-ea"/>
              <a:cs typeface="+mn-cs"/>
            </a:rPr>
            <a:t>суржик</a:t>
          </a:r>
          <a:endParaRPr lang="uk-UA" sz="2400" kern="1200" dirty="0">
            <a:solidFill>
              <a:sysClr val="window" lastClr="FFFFFF"/>
            </a:solidFill>
            <a:latin typeface="Trebuchet MS"/>
            <a:ea typeface="+mn-ea"/>
            <a:cs typeface="+mn-cs"/>
          </a:endParaRPr>
        </a:p>
      </dsp:txBody>
      <dsp:txXfrm>
        <a:off x="3027407" y="825869"/>
        <a:ext cx="1722048" cy="1075550"/>
      </dsp:txXfrm>
    </dsp:sp>
    <dsp:sp modelId="{DB38647C-129D-4868-8F65-ECA9ED5A707A}">
      <dsp:nvSpPr>
        <dsp:cNvPr id="0" name=""/>
        <dsp:cNvSpPr/>
      </dsp:nvSpPr>
      <dsp:spPr>
        <a:xfrm rot="18900000">
          <a:off x="4403319" y="2585758"/>
          <a:ext cx="1830032" cy="570378"/>
        </a:xfrm>
        <a:prstGeom prst="leftArrow">
          <a:avLst>
            <a:gd name="adj1" fmla="val 60000"/>
            <a:gd name="adj2" fmla="val 50000"/>
          </a:avLst>
        </a:prstGeom>
        <a:solidFill>
          <a:srgbClr val="AC956E">
            <a:hueOff val="8245499"/>
            <a:satOff val="-5957"/>
            <a:lumOff val="2206"/>
            <a:alphaOff val="0"/>
          </a:srgbClr>
        </a:solidFill>
        <a:ln>
          <a:noFill/>
        </a:ln>
        <a:effectLst/>
        <a:sp3d z="-381000" extrusionH="63500" contourW="12700" prstMaterial="matte">
          <a:contourClr>
            <a:sysClr val="windowText" lastClr="000000">
              <a:tint val="20000"/>
            </a:sys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79F964-5359-49C7-9E3B-D1158D2825A6}">
      <dsp:nvSpPr>
        <dsp:cNvPr id="0" name=""/>
        <dsp:cNvSpPr/>
      </dsp:nvSpPr>
      <dsp:spPr>
        <a:xfrm>
          <a:off x="5014719" y="1463428"/>
          <a:ext cx="1901260" cy="1521008"/>
        </a:xfrm>
        <a:prstGeom prst="flowChartTerminator">
          <a:avLst/>
        </a:prstGeom>
        <a:solidFill>
          <a:srgbClr val="AC956E">
            <a:hueOff val="8245499"/>
            <a:satOff val="-5957"/>
            <a:lumOff val="2206"/>
            <a:alphaOff val="0"/>
          </a:srgbClr>
        </a:solidFill>
        <a:ln>
          <a:noFill/>
        </a:ln>
        <a:effectLst/>
        <a:sp3d extrusionH="381000" contourW="38100" prstMaterial="matte">
          <a:contourClr>
            <a:sysClr val="window" lastClr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ysClr val="window" lastClr="FFFFFF"/>
              </a:solidFill>
              <a:latin typeface="Trebuchet MS"/>
              <a:ea typeface="+mn-ea"/>
              <a:cs typeface="+mn-cs"/>
            </a:rPr>
            <a:t>вульгаризм</a:t>
          </a:r>
          <a:endParaRPr lang="uk-UA" sz="2400" kern="1200" dirty="0">
            <a:solidFill>
              <a:sysClr val="window" lastClr="FFFFFF"/>
            </a:solidFill>
            <a:latin typeface="Trebuchet MS"/>
            <a:ea typeface="+mn-ea"/>
            <a:cs typeface="+mn-cs"/>
          </a:endParaRPr>
        </a:p>
      </dsp:txBody>
      <dsp:txXfrm>
        <a:off x="5104325" y="1686157"/>
        <a:ext cx="1722048" cy="1075550"/>
      </dsp:txXfrm>
    </dsp:sp>
    <dsp:sp modelId="{994D6FB8-910C-43E7-942C-876F2FA76432}">
      <dsp:nvSpPr>
        <dsp:cNvPr id="0" name=""/>
        <dsp:cNvSpPr/>
      </dsp:nvSpPr>
      <dsp:spPr>
        <a:xfrm>
          <a:off x="4995605" y="4015662"/>
          <a:ext cx="1830032" cy="570378"/>
        </a:xfrm>
        <a:prstGeom prst="leftArrow">
          <a:avLst>
            <a:gd name="adj1" fmla="val 60000"/>
            <a:gd name="adj2" fmla="val 50000"/>
          </a:avLst>
        </a:prstGeom>
        <a:solidFill>
          <a:srgbClr val="AC956E">
            <a:hueOff val="10993999"/>
            <a:satOff val="-7943"/>
            <a:lumOff val="2941"/>
            <a:alphaOff val="0"/>
          </a:srgbClr>
        </a:solidFill>
        <a:ln>
          <a:noFill/>
        </a:ln>
        <a:effectLst/>
        <a:sp3d z="-381000" extrusionH="63500" contourW="12700" prstMaterial="matte">
          <a:contourClr>
            <a:sysClr val="windowText" lastClr="000000">
              <a:tint val="20000"/>
            </a:sys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E4B610-10C3-410A-84AF-AF443BE5DBBD}">
      <dsp:nvSpPr>
        <dsp:cNvPr id="0" name=""/>
        <dsp:cNvSpPr/>
      </dsp:nvSpPr>
      <dsp:spPr>
        <a:xfrm>
          <a:off x="5875007" y="3540347"/>
          <a:ext cx="1901260" cy="1521008"/>
        </a:xfrm>
        <a:prstGeom prst="flowChartTerminator">
          <a:avLst/>
        </a:prstGeom>
        <a:solidFill>
          <a:srgbClr val="AC956E">
            <a:hueOff val="10993999"/>
            <a:satOff val="-7943"/>
            <a:lumOff val="2941"/>
            <a:alphaOff val="0"/>
          </a:srgbClr>
        </a:solidFill>
        <a:ln>
          <a:noFill/>
        </a:ln>
        <a:effectLst/>
        <a:sp3d extrusionH="381000" contourW="38100" prstMaterial="matte">
          <a:contourClr>
            <a:sysClr val="window" lastClr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ysClr val="window" lastClr="FFFFFF"/>
              </a:solidFill>
              <a:latin typeface="Trebuchet MS"/>
              <a:ea typeface="+mn-ea"/>
              <a:cs typeface="+mn-cs"/>
            </a:rPr>
            <a:t>сленг</a:t>
          </a:r>
          <a:endParaRPr lang="uk-UA" sz="2400" kern="1200" dirty="0">
            <a:solidFill>
              <a:sysClr val="window" lastClr="FFFFFF"/>
            </a:solidFill>
            <a:latin typeface="Trebuchet MS"/>
            <a:ea typeface="+mn-ea"/>
            <a:cs typeface="+mn-cs"/>
          </a:endParaRPr>
        </a:p>
      </dsp:txBody>
      <dsp:txXfrm>
        <a:off x="5964613" y="3763076"/>
        <a:ext cx="1722048" cy="10755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08.10.2017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08.10.2017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08.10.2017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08.10.2017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08.10.2017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980729"/>
            <a:ext cx="6552728" cy="1944215"/>
          </a:xfrm>
        </p:spPr>
        <p:txBody>
          <a:bodyPr>
            <a:noAutofit/>
          </a:bodyPr>
          <a:lstStyle/>
          <a:p>
            <a:pPr algn="ctr"/>
            <a:r>
              <a:rPr lang="ru-RU" sz="4000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Український</a:t>
            </a:r>
            <a:r>
              <a:rPr lang="ru-RU" sz="40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сленг як лексика </a:t>
            </a:r>
            <a:r>
              <a:rPr lang="ru-RU" sz="4000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обмеженого</a:t>
            </a:r>
            <a:r>
              <a:rPr lang="ru-RU" sz="40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вжитку</a:t>
            </a:r>
            <a:endParaRPr lang="ru-RU" sz="4000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214610" y="2071678"/>
            <a:ext cx="557194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pPr algn="ctr"/>
            <a:r>
              <a:rPr lang="uk-UA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Спеціальний сленг</a:t>
            </a:r>
            <a:endParaRPr lang="ru-RU" b="1" cap="none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28596" y="1643050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Спеціальний сленг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— це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специфічна лексика 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фразеологія соціальних жаргонів, професійних говорів 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арго (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кент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) злочинного світу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Спеціальний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сленг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включає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в себе: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арго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кент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римований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сленг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соціальні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жаргони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та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професійні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говори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бек сленг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тощо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22242" y="-231966"/>
            <a:ext cx="10388484" cy="73219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172" y="764704"/>
            <a:ext cx="6925656" cy="20882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56677" y="2967335"/>
            <a:ext cx="42306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 w="18000">
                  <a:solidFill>
                    <a:srgbClr val="730E00">
                      <a:lumMod val="50000"/>
                    </a:srgbClr>
                  </a:solidFill>
                  <a:prstDash val="solid"/>
                  <a:miter lim="800000"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у </a:t>
            </a:r>
            <a:r>
              <a:rPr kumimoji="0" lang="ru-RU" sz="5400" b="1" i="0" u="none" strike="noStrike" kern="0" cap="none" spc="0" normalizeH="0" baseline="0" noProof="0" dirty="0" err="1" smtClean="0">
                <a:ln w="18000">
                  <a:solidFill>
                    <a:srgbClr val="730E00">
                      <a:lumMod val="50000"/>
                    </a:srgbClr>
                  </a:solidFill>
                  <a:prstDash val="solid"/>
                  <a:miter lim="800000"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літературі</a:t>
            </a:r>
            <a:endParaRPr kumimoji="0" lang="ru-RU" sz="5400" b="1" i="0" u="none" strike="noStrike" kern="0" cap="none" spc="0" normalizeH="0" baseline="0" noProof="0" dirty="0">
              <a:ln w="18000">
                <a:solidFill>
                  <a:srgbClr val="730E00">
                    <a:lumMod val="50000"/>
                  </a:srgbClr>
                </a:solidFill>
                <a:prstDash val="solid"/>
                <a:miter lim="800000"/>
              </a:ln>
              <a:solidFill>
                <a:schemeClr val="bg1">
                  <a:lumMod val="8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09847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075419884"/>
              </p:ext>
            </p:extLst>
          </p:nvPr>
        </p:nvGraphicFramePr>
        <p:xfrm>
          <a:off x="467544" y="260648"/>
          <a:ext cx="7776864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505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623562"/>
          </a:xfrm>
        </p:spPr>
        <p:txBody>
          <a:bodyPr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</a:t>
            </a:r>
            <a:r>
              <a:rPr lang="uk-UA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Професійні сленги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57422" y="3244334"/>
            <a:ext cx="33689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259632" y="1339456"/>
            <a:ext cx="6527078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Комп'ю́терний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сленг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діалект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жаргон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, набір фраз та висловів, що мають вузьке (комп'ютерне) застосування та не є граматично правильними словами в мові. Більшість є словами та похідними від слів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англійської мови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Це викликано насамперед тим, що англійська є мовою комп’ютерних технологій. У процесі роботи з комп’ютерною технікою деякі слова перейшли до української розмовної лексики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Lenovo\Desktop\computer_pc_PNG77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2714620"/>
            <a:ext cx="3143240" cy="2461574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85720" y="487900"/>
            <a:ext cx="592935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   Так, у даній сфері можна почути слова: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апгрейд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(поліпшення, модернізація комп’ютера), батони (клавіші),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масдай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скрайній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ступінь невдоволення),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сидюк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(дисковод та диски CD-ROM),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юзер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(користувач).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ава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аватарка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 — головне фото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користувача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соціальних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мережах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різних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сайтах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глюк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 — 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помилка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збій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гуглити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 —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шукати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потрібну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інформацію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пошуковій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системі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Lenovo\Desktop\tehno3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5037" y="1214422"/>
            <a:ext cx="5668963" cy="30464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7870" y="214290"/>
            <a:ext cx="7467600" cy="1143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Автомобільний сленг 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39552" y="1357290"/>
            <a:ext cx="800105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Найпоширенішими лексемами цієї групи є назви різноманітних автомобільних деталей та іншого обладнання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000" dirty="0" smtClean="0"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000" dirty="0" smtClean="0"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бублик, баранка (кермо),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тачка (автомобіль),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резина, скати (шини)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Стріляти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рогатки –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швидко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набирати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швидкість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зі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старту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Зловити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вуха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–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перекинути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автомобіль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через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дах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Хрестить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–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розгойдує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на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повороті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задню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вісь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різні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боки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Гаситися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–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гальмувати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зменшувати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швидкість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Відкриватися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–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починати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розгін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після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виходу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повороту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Lenovo\Desktop\0_11a2fc_9b6dce5f_ori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4554"/>
            <a:ext cx="9144000" cy="526158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Музичний сленг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214414" y="1285860"/>
            <a:ext cx="707236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у середовищі підлітків, які захоплюються музикою, часто вживають такі слова: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 вертушка (CD-програвач),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саундтрек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(мелодія, що супроводжує відеофільм),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синґл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(CD з меншою, ніж на альбомі, кількістю пісень),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  солянка (збірний концерт).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88640"/>
            <a:ext cx="7467600" cy="576064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Молодіжний сленг 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8674" name="Picture 2" descr="C:\Users\Lenovo\Desktop\invat_si_pot.png"/>
          <p:cNvPicPr>
            <a:picLocks noChangeAspect="1" noChangeArrowheads="1"/>
          </p:cNvPicPr>
          <p:nvPr/>
        </p:nvPicPr>
        <p:blipFill>
          <a:blip r:embed="rId2">
            <a:lum bright="8000"/>
          </a:blip>
          <a:srcRect/>
          <a:stretch>
            <a:fillRect/>
          </a:stretch>
        </p:blipFill>
        <p:spPr bwMode="auto">
          <a:xfrm>
            <a:off x="0" y="2786058"/>
            <a:ext cx="9699630" cy="3714752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20000"/>
              </a:srgbClr>
            </a:outerShdw>
          </a:effectLst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467544" y="692696"/>
            <a:ext cx="828092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Наприклад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у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студентському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середовищі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побутують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такі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лексичні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одиниці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друшляти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прогулювати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пари),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гуртак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братська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могила 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гуртожиток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),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Степанида, Баба Степа,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стіпуха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стипендія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тощо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rebuchet MS" panose="020B0603020202020204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rebuchet MS" panose="020B0603020202020204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У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сленговому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мовленні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школярів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трапляються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слова,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відображають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шкільні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буденні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явища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проблеми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хвіст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заборгованість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),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шпора,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шпаргалка,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плавати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(погано знати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матеріал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),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йти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на шпорах 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списувати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),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врубитись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зрозуміти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),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засипатись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(не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скласти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іспити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67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r>
              <a:rPr lang="uk-UA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Висновок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39552" y="1087428"/>
            <a:ext cx="770485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Times New Roman" pitchFamily="18" charset="0"/>
              </a:rPr>
              <a:t>Отже, існують різні погляди на термін "сленг" і різне до нього ставлення. Але важко заперечити тому, що сленг, не зважаючи на його дещо фамільярну і часом навіть вульгарну форму, є найяскравішим, найемоційнішим і найжвавішим стилем мови, який реагує на будь-які зміни в житті людей і допомагає їм якнайглибше висловити свої думки та почуття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 </a:t>
            </a:r>
            <a:r>
              <a:rPr lang="ru-RU" sz="32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Відомі</a:t>
            </a: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люди про сленг:</a:t>
            </a:r>
            <a:b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327358" y="1957663"/>
            <a:ext cx="4990971" cy="147732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pPr lvl="0"/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«Сленг-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це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мовна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гра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допомагає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особистості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заявити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про себе у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власному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мікросоціумі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водночас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відокремитись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разом з ним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від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решти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суспільства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.»</a:t>
            </a:r>
            <a:endParaRPr lang="uk-UA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827584" y="1579313"/>
            <a:ext cx="1872208" cy="1855678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5875" cap="flat" cmpd="sng" algn="ctr">
            <a:solidFill>
              <a:sysClr val="window" lastClr="FFFFFF">
                <a:hueOff val="0"/>
                <a:satOff val="0"/>
                <a:lumOff val="0"/>
                <a:alphaOff val="0"/>
                <a:shade val="75000"/>
                <a:satMod val="125000"/>
                <a:lumMod val="75000"/>
              </a:sysClr>
            </a:solidFill>
            <a:prstDash val="solid"/>
          </a:ln>
          <a:effectLst/>
        </p:spPr>
      </p:sp>
      <p:sp>
        <p:nvSpPr>
          <p:cNvPr id="6" name="Овал 5"/>
          <p:cNvSpPr/>
          <p:nvPr/>
        </p:nvSpPr>
        <p:spPr>
          <a:xfrm>
            <a:off x="827584" y="4149080"/>
            <a:ext cx="1872208" cy="2016224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5875" cap="flat" cmpd="sng" algn="ctr">
            <a:solidFill>
              <a:sysClr val="window" lastClr="FFFFFF">
                <a:hueOff val="0"/>
                <a:satOff val="0"/>
                <a:lumOff val="0"/>
                <a:alphaOff val="0"/>
                <a:shade val="75000"/>
                <a:satMod val="125000"/>
                <a:lumMod val="75000"/>
              </a:sysClr>
            </a:solidFill>
            <a:prstDash val="solid"/>
          </a:ln>
          <a:effectLst/>
        </p:spPr>
      </p:sp>
      <p:sp>
        <p:nvSpPr>
          <p:cNvPr id="4" name="Прямоугольник 3"/>
          <p:cNvSpPr/>
          <p:nvPr/>
        </p:nvSpPr>
        <p:spPr>
          <a:xfrm>
            <a:off x="3327358" y="3717031"/>
            <a:ext cx="4597442" cy="286232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 wrap="square">
            <a:spAutoFit/>
          </a:bodyPr>
          <a:lstStyle/>
          <a:p>
            <a:pPr lvl="0"/>
            <a:r>
              <a:rPr lang="uk-UA" b="1" i="1" dirty="0"/>
              <a:t>«Усунути деформацію мови, очистити її від спотворень, повернути нашій мові справжню народну красу - це справа честі всіх нас, і старших, і молодших, це природний </a:t>
            </a:r>
            <a:r>
              <a:rPr lang="uk-UA" b="1" i="1" dirty="0">
                <a:latin typeface="Arial" panose="020B0604020202020204" pitchFamily="34" charset="0"/>
                <a:cs typeface="Arial" panose="020B0604020202020204" pitchFamily="34" charset="0"/>
              </a:rPr>
              <a:t>обов'язок</a:t>
            </a:r>
            <a:r>
              <a:rPr lang="uk-UA" b="1" i="1" dirty="0"/>
              <a:t> кожного перед незалежною, вільною Україною. Адже і мовою нації визначається моральне здоров'я народу, його розвиненість, культурність.»</a:t>
            </a:r>
            <a:endParaRPr lang="uk-UA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980728"/>
            <a:ext cx="705678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Мета -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проаналізувати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таке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явище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мови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як  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«сленг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дослідити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історію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походження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 </a:t>
            </a:r>
            <a:r>
              <a:rPr lang="ru-RU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класифікацію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вказати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місце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сленгової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лексики у </a:t>
            </a:r>
            <a:r>
              <a:rPr lang="ru-RU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молодіжному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мовленні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dirty="0"/>
              <a:t>•	</a:t>
            </a:r>
            <a:r>
              <a:rPr lang="uk-UA" b="1" dirty="0">
                <a:solidFill>
                  <a:schemeClr val="accent6"/>
                </a:solidFill>
              </a:rPr>
              <a:t>Сленг (</a:t>
            </a:r>
            <a:r>
              <a:rPr lang="uk-UA" b="1" dirty="0" err="1">
                <a:solidFill>
                  <a:schemeClr val="accent6"/>
                </a:solidFill>
              </a:rPr>
              <a:t>англ</a:t>
            </a:r>
            <a:r>
              <a:rPr lang="uk-UA" b="1" dirty="0">
                <a:solidFill>
                  <a:schemeClr val="accent6"/>
                </a:solidFill>
              </a:rPr>
              <a:t>.</a:t>
            </a:r>
            <a:r>
              <a:rPr lang="en-US" b="1" dirty="0">
                <a:solidFill>
                  <a:schemeClr val="accent6"/>
                </a:solidFill>
              </a:rPr>
              <a:t>slang)</a:t>
            </a:r>
            <a:r>
              <a:rPr lang="uk-UA" b="1" dirty="0" smtClean="0">
                <a:solidFill>
                  <a:schemeClr val="accent6"/>
                </a:solidFill>
              </a:rPr>
              <a:t/>
            </a:r>
            <a:br>
              <a:rPr lang="uk-UA" b="1" dirty="0" smtClean="0">
                <a:solidFill>
                  <a:schemeClr val="accent6"/>
                </a:solidFill>
              </a:rPr>
            </a:b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182880" lvl="0" indent="-182880">
              <a:spcBef>
                <a:spcPct val="20000"/>
              </a:spcBef>
              <a:spcAft>
                <a:spcPts val="300"/>
              </a:spcAft>
              <a:buClr>
                <a:srgbClr val="730E00">
                  <a:lumMod val="75000"/>
                </a:srgbClr>
              </a:buClr>
              <a:buSzPct val="130000"/>
              <a:buFont typeface="Arial" panose="020B0604020202020204" pitchFamily="34" charset="0"/>
              <a:buChar char="•"/>
            </a:pPr>
            <a:r>
              <a:rPr lang="uk-UA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Міський </a:t>
            </a:r>
            <a:r>
              <a:rPr lang="uk-UA" sz="18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соціолект</a:t>
            </a:r>
            <a:r>
              <a:rPr lang="uk-UA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який виник із арґо різних замкнених соціальних груп (правопорушників, крамарів, ремісників, в'язнів, бурсаків-учнів, вояків, інтернет-спільноти) як </a:t>
            </a:r>
            <a:r>
              <a:rPr lang="uk-UA" sz="18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емоційно</a:t>
            </a:r>
            <a:r>
              <a:rPr lang="uk-UA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забарвлена лексика низького й фамільярного стилю (зрідка й словотворів: випив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ó</a:t>
            </a:r>
            <a:r>
              <a:rPr lang="uk-UA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н — пиятика, </a:t>
            </a:r>
            <a:r>
              <a:rPr lang="uk-UA" sz="18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закус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ó</a:t>
            </a:r>
            <a:r>
              <a:rPr lang="uk-UA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н — закуска), поширена серед соціальних низів і певних вікових груп (ремісничої, шкільної молоді) міст.</a:t>
            </a:r>
            <a:endParaRPr lang="uk-UA" sz="18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267200" y="2132856"/>
            <a:ext cx="3657600" cy="26327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8" b="11998"/>
          <a:stretch>
            <a:fillRect/>
          </a:stretch>
        </p:blipFill>
        <p:spPr>
          <a:xfrm>
            <a:off x="3707904" y="1664837"/>
            <a:ext cx="4536504" cy="3295604"/>
          </a:xfrm>
          <a:prstGeom prst="roundRect">
            <a:avLst>
              <a:gd name="adj" fmla="val 4230"/>
            </a:avLst>
          </a:prstGeom>
          <a:solidFill>
            <a:srgbClr val="DEDEE0">
              <a:lumMod val="90000"/>
            </a:srgb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467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Історія </a:t>
            </a:r>
            <a:r>
              <a:rPr lang="uk-UA" b="1" cap="all" dirty="0" smtClean="0">
                <a:ln w="0"/>
                <a:solidFill>
                  <a:schemeClr val="accent6"/>
                </a:solidFill>
                <a:effectLst>
                  <a:reflection blurRad="12700" stA="50000" endPos="50000" dist="5000" dir="5400000" sy="-100000" rotWithShape="0"/>
                </a:effectLst>
              </a:rPr>
              <a:t>походження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83568" y="1402242"/>
            <a:ext cx="770485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Спочатку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століття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відмічені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три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бурхливі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хвилі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в 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розвитку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молодіжного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сленгу в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Європейських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країнах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1. Перша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датується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20-ми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роками, коли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революція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і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громадянська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війна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зруйнувавши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вщент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структуру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суспільства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породили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армію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безпритульних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і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мова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підлітків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вчаться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і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молоді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яка не 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була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відокремлена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від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безпритульних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непрохідними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перегородками</a:t>
            </a:r>
            <a:r>
              <a:rPr lang="uk-UA" sz="2400" dirty="0">
                <a:latin typeface="Trebuchet MS" panose="020B0603020202020204" pitchFamily="34" charset="0"/>
              </a:rPr>
              <a:t> , забарвилася безліччю «блатних» слівець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3501008"/>
            <a:ext cx="68831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2. Друга </a:t>
            </a:r>
            <a:r>
              <a:rPr lang="ru-RU" sz="2800" dirty="0" err="1" smtClean="0"/>
              <a:t>хвиля</a:t>
            </a:r>
            <a:r>
              <a:rPr lang="ru-RU" sz="2800" dirty="0" smtClean="0"/>
              <a:t> доводиться на 50-ті роки, коли на </a:t>
            </a:r>
            <a:r>
              <a:rPr lang="ru-RU" sz="2800" dirty="0" err="1" smtClean="0"/>
              <a:t>вулиці</a:t>
            </a:r>
            <a:r>
              <a:rPr lang="ru-RU" sz="2800" dirty="0" smtClean="0"/>
              <a:t> і </a:t>
            </a:r>
            <a:r>
              <a:rPr lang="ru-RU" sz="2800" dirty="0" err="1" smtClean="0"/>
              <a:t>танцмайданчики</a:t>
            </a:r>
            <a:r>
              <a:rPr lang="ru-RU" sz="2800" dirty="0" smtClean="0"/>
              <a:t> </a:t>
            </a:r>
            <a:r>
              <a:rPr lang="ru-RU" sz="2800" dirty="0" err="1" smtClean="0"/>
              <a:t>міст</a:t>
            </a:r>
            <a:r>
              <a:rPr lang="ru-RU" sz="2800" dirty="0" smtClean="0"/>
              <a:t> </a:t>
            </a:r>
            <a:r>
              <a:rPr lang="ru-RU" sz="2800" dirty="0" err="1" smtClean="0"/>
              <a:t>вийшли</a:t>
            </a:r>
            <a:r>
              <a:rPr lang="ru-RU" sz="2800" dirty="0" smtClean="0"/>
              <a:t> «стиляги</a:t>
            </a:r>
            <a:r>
              <a:rPr lang="ru-RU" sz="2800" dirty="0" smtClean="0"/>
              <a:t>» : стибрили </a:t>
            </a:r>
            <a:r>
              <a:rPr lang="ru-RU" sz="2800" dirty="0" smtClean="0"/>
              <a:t>(</a:t>
            </a:r>
            <a:r>
              <a:rPr lang="ru-RU" sz="2800" dirty="0" err="1" smtClean="0"/>
              <a:t>вкрали</a:t>
            </a:r>
            <a:r>
              <a:rPr lang="ru-RU" sz="2800" dirty="0" smtClean="0"/>
              <a:t>), лафа (</a:t>
            </a:r>
            <a:r>
              <a:rPr lang="ru-RU" sz="2800" dirty="0" err="1" smtClean="0"/>
              <a:t>везіння</a:t>
            </a:r>
            <a:r>
              <a:rPr lang="ru-RU" sz="2800" dirty="0" smtClean="0"/>
              <a:t>), лихач (везунчик).</a:t>
            </a:r>
            <a:endParaRPr lang="ru-RU" sz="2800" dirty="0"/>
          </a:p>
        </p:txBody>
      </p:sp>
      <p:pic>
        <p:nvPicPr>
          <p:cNvPr id="18434" name="Picture 2" descr="C:\Users\Lenovo\Desktop\prazdnik-obraz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8355013" cy="3403600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C:\Users\Lenovo\Desktop\Спсобность_костюма_Хиппи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1504" y="-642966"/>
            <a:ext cx="9615504" cy="714999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24004" y="1581136"/>
            <a:ext cx="571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71472" y="2285992"/>
            <a:ext cx="785814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Поява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третьої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хвилі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пов’язана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не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епохою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бурхливих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подій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а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періодом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застою, коли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задушлива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атмосфера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суспільного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життя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70−80-х породила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різні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неформальні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молодіжні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рухи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молоді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люди,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хіпують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», створили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свій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системний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» сленг як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язиковий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жест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протистояння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офіційній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ідеології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прайс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ціна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),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подфакнуть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стритовать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хавчать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итать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їсти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C:\Users\Lenovo\Desktop\book_PNG210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142984"/>
            <a:ext cx="2687630" cy="2198321"/>
          </a:xfrm>
          <a:prstGeom prst="rect">
            <a:avLst/>
          </a:prstGeom>
          <a:noFill/>
        </p:spPr>
      </p:pic>
      <p:pic>
        <p:nvPicPr>
          <p:cNvPr id="20482" name="Picture 2" descr="C:\Users\Lenovo\Desktop\team-conversation-icon-psd-456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4018363"/>
            <a:ext cx="3786182" cy="283963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Класифікація </a:t>
            </a:r>
            <a:r>
              <a:rPr lang="uk-UA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сленгової</a:t>
            </a:r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лексики 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28596" y="1274848"/>
            <a:ext cx="810384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err="1" smtClean="0">
                <a:solidFill>
                  <a:srgbClr val="222222"/>
                </a:solidFill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Літературна</a:t>
            </a:r>
            <a:r>
              <a:rPr lang="ru-RU" sz="2000" dirty="0" smtClean="0">
                <a:solidFill>
                  <a:srgbClr val="222222"/>
                </a:solidFill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лексика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книжкові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слова,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стандартні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розмовні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слова,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нейтральні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слова.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222222"/>
              </a:solidFill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Ця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лексика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вживається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або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літературі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або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усній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мові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офіційній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обстановці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Також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існує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не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літературна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лексика,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її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поділяють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на: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професіоналізми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  вульгаризми,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  жаргонізми,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  арго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  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сленг.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Ця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частина лексики відрізняється розмовним, неофіційним характером 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емоційною забарвленістю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7474024" cy="720080"/>
          </a:xfrm>
        </p:spPr>
        <p:txBody>
          <a:bodyPr>
            <a:normAutofit/>
          </a:bodyPr>
          <a:lstStyle/>
          <a:p>
            <a:pPr algn="ctr"/>
            <a:r>
              <a:rPr lang="uk-UA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Загальний сленг </a:t>
            </a:r>
            <a:endParaRPr lang="ru-RU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67544" y="981720"/>
            <a:ext cx="806489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загальний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сленг широко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розповсюджений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зрозумілий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для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всіх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соціальних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верств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населення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має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яскраво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виражений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емоційно-оцінковий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характер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домінуванням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експресивної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функції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над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номінативною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(проста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назва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предметів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та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явищ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);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загальний сленг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відносно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стійкий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для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визначеного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періоду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хоча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сленгізми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переходять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легко в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колоквіалізми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а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також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зникають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вжитку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загальний сленг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неоднорідний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по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своєму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генетичному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складу, будучи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створеним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з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різноманітних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джерел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жаргони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кент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професіоналізми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варваризми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тощо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);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неоднорідний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по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ступеню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наближення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до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фамільярно-розмовної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мови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хоча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цілому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він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протистоїть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їй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як компонент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просторіччя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загальний сленг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іноді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має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фонетичні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морфологічні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та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синтаксичні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особливості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відрізняється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генетично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та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функціонально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від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спеціального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сленгу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кента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, жаргону,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близьких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до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кенту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мовних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утворень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rebuchet MS" panose="020B0603020202020204" pitchFamily="34" charset="0"/>
                <a:ea typeface="Times New Roman" pitchFamily="18" charset="0"/>
                <a:cs typeface="Arial" pitchFamily="34" charset="0"/>
              </a:rPr>
              <a:t>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564</Words>
  <Application>Microsoft Office PowerPoint</Application>
  <PresentationFormat>Экран (4:3)</PresentationFormat>
  <Paragraphs>103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Times New Roman</vt:lpstr>
      <vt:lpstr>Trebuchet MS</vt:lpstr>
      <vt:lpstr>Wingdings</vt:lpstr>
      <vt:lpstr>Wingdings 2</vt:lpstr>
      <vt:lpstr>Эркер</vt:lpstr>
      <vt:lpstr>Український сленг як лексика обмеженого вжитку</vt:lpstr>
      <vt:lpstr> Відомі люди про сленг: </vt:lpstr>
      <vt:lpstr>Презентация PowerPoint</vt:lpstr>
      <vt:lpstr> • Сленг (англ.slang) </vt:lpstr>
      <vt:lpstr>Історія походження </vt:lpstr>
      <vt:lpstr>Презентация PowerPoint</vt:lpstr>
      <vt:lpstr>Презентация PowerPoint</vt:lpstr>
      <vt:lpstr>Класифікація сленгової лексики </vt:lpstr>
      <vt:lpstr>Загальний сленг </vt:lpstr>
      <vt:lpstr>Спеціальний сленг</vt:lpstr>
      <vt:lpstr>Презентация PowerPoint</vt:lpstr>
      <vt:lpstr>Презентация PowerPoint</vt:lpstr>
      <vt:lpstr> Професійні сленги </vt:lpstr>
      <vt:lpstr>Презентация PowerPoint</vt:lpstr>
      <vt:lpstr>Автомобільний сленг  </vt:lpstr>
      <vt:lpstr>Музичний сленг</vt:lpstr>
      <vt:lpstr>Молодіжний сленг </vt:lpstr>
      <vt:lpstr>Висновок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2017-10-08T11:55:41Z</dcterms:created>
  <dcterms:modified xsi:type="dcterms:W3CDTF">2017-10-08T11:59:17Z</dcterms:modified>
</cp:coreProperties>
</file>