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2" r:id="rId2"/>
    <p:sldMasterId id="2147483756" r:id="rId3"/>
  </p:sldMasterIdLst>
  <p:notesMasterIdLst>
    <p:notesMasterId r:id="rId15"/>
  </p:notesMasterIdLst>
  <p:sldIdLst>
    <p:sldId id="256" r:id="rId4"/>
    <p:sldId id="258" r:id="rId5"/>
    <p:sldId id="266" r:id="rId6"/>
    <p:sldId id="260" r:id="rId7"/>
    <p:sldId id="267" r:id="rId8"/>
    <p:sldId id="268" r:id="rId9"/>
    <p:sldId id="261" r:id="rId10"/>
    <p:sldId id="262" r:id="rId11"/>
    <p:sldId id="263" r:id="rId12"/>
    <p:sldId id="264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660"/>
  </p:normalViewPr>
  <p:slideViewPr>
    <p:cSldViewPr>
      <p:cViewPr>
        <p:scale>
          <a:sx n="75" d="100"/>
          <a:sy n="75" d="100"/>
        </p:scale>
        <p:origin x="1920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6ADCC-9ED9-49E4-A28C-9CF1265068B8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5481DF-7971-4AA8-8A1A-F6675AD8ED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81DF-7971-4AA8-8A1A-F6675AD8ED5A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25A7888-593F-4D30-B0CA-474CCD199382}" type="datetimeFigureOut">
              <a:rPr lang="ru-RU" smtClean="0"/>
              <a:pPr/>
              <a:t>27.07.2017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A598620-D098-40B2-B33F-254BBCE714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6.jpeg"/><Relationship Id="rId4" Type="http://schemas.openxmlformats.org/officeDocument/2006/relationships/image" Target="../media/image2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815290" cy="928694"/>
          </a:xfrm>
        </p:spPr>
        <p:txBody>
          <a:bodyPr>
            <a:noAutofit/>
          </a:bodyPr>
          <a:lstStyle/>
          <a:p>
            <a:r>
              <a:rPr lang="vi-VN" sz="2400" b="1" dirty="0">
                <a:solidFill>
                  <a:srgbClr val="FF0000"/>
                </a:solidFill>
              </a:rPr>
              <a:t>Святи́й Микола́й</a:t>
            </a:r>
            <a:r>
              <a:rPr lang="vi-VN" sz="2400" dirty="0">
                <a:solidFill>
                  <a:srgbClr val="FF0000"/>
                </a:solidFill>
              </a:rPr>
              <a:t> </a:t>
            </a:r>
            <a:r>
              <a:rPr lang="ru-RU" sz="2400" dirty="0" smtClean="0">
                <a:solidFill>
                  <a:srgbClr val="FF0000"/>
                </a:solidFill>
              </a:rPr>
              <a:t>(</a:t>
            </a:r>
            <a:r>
              <a:rPr lang="vi-VN" sz="2400" dirty="0" smtClean="0">
                <a:solidFill>
                  <a:srgbClr val="FF0000"/>
                </a:solidFill>
              </a:rPr>
              <a:t>або</a:t>
            </a:r>
            <a:r>
              <a:rPr lang="vi-VN" sz="2400" dirty="0">
                <a:solidFill>
                  <a:srgbClr val="FF0000"/>
                </a:solidFill>
              </a:rPr>
              <a:t> </a:t>
            </a:r>
            <a:r>
              <a:rPr lang="vi-VN" sz="2400" b="1" dirty="0">
                <a:solidFill>
                  <a:srgbClr val="FF0000"/>
                </a:solidFill>
              </a:rPr>
              <a:t>Мико́ла </a:t>
            </a:r>
            <a:r>
              <a:rPr lang="ru-RU" sz="2400" b="1" dirty="0" smtClean="0">
                <a:solidFill>
                  <a:srgbClr val="FF0000"/>
                </a:solidFill>
              </a:rPr>
              <a:t>) </a:t>
            </a:r>
            <a:r>
              <a:rPr lang="ru-RU" sz="2400" b="1" dirty="0" err="1" smtClean="0">
                <a:solidFill>
                  <a:srgbClr val="FF0000"/>
                </a:solidFill>
              </a:rPr>
              <a:t>Чудотворець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1340768"/>
            <a:ext cx="3571900" cy="4424378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solidFill>
                  <a:srgbClr val="0070C0"/>
                </a:solidFill>
              </a:rPr>
              <a:t>Народився</a:t>
            </a:r>
            <a:r>
              <a:rPr lang="ru-RU" sz="2400" dirty="0" smtClean="0">
                <a:solidFill>
                  <a:srgbClr val="0070C0"/>
                </a:solidFill>
              </a:rPr>
              <a:t> св. </a:t>
            </a:r>
            <a:r>
              <a:rPr lang="ru-RU" sz="2400" dirty="0" err="1" smtClean="0">
                <a:solidFill>
                  <a:srgbClr val="0070C0"/>
                </a:solidFill>
              </a:rPr>
              <a:t>Миколай</a:t>
            </a:r>
            <a:r>
              <a:rPr lang="ru-RU" sz="2400" dirty="0" smtClean="0">
                <a:solidFill>
                  <a:srgbClr val="0070C0"/>
                </a:solidFill>
              </a:rPr>
              <a:t> у 257 </a:t>
            </a:r>
            <a:r>
              <a:rPr lang="ru-RU" sz="2400" dirty="0" err="1" smtClean="0">
                <a:solidFill>
                  <a:srgbClr val="0070C0"/>
                </a:solidFill>
              </a:rPr>
              <a:t>році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err="1" smtClean="0">
                <a:solidFill>
                  <a:srgbClr val="0070C0"/>
                </a:solidFill>
              </a:rPr>
              <a:t>після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err="1" smtClean="0">
                <a:solidFill>
                  <a:srgbClr val="0070C0"/>
                </a:solidFill>
              </a:rPr>
              <a:t>Різдва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70C0"/>
                </a:solidFill>
              </a:rPr>
              <a:t>Христового </a:t>
            </a:r>
            <a:r>
              <a:rPr lang="ru-RU" sz="2400" dirty="0" smtClean="0">
                <a:solidFill>
                  <a:srgbClr val="0070C0"/>
                </a:solidFill>
              </a:rPr>
              <a:t>в </a:t>
            </a:r>
            <a:r>
              <a:rPr lang="ru-RU" sz="2400" dirty="0" err="1" smtClean="0">
                <a:solidFill>
                  <a:srgbClr val="0070C0"/>
                </a:solidFill>
              </a:rPr>
              <a:t>Малій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err="1" smtClean="0">
                <a:solidFill>
                  <a:srgbClr val="0070C0"/>
                </a:solidFill>
              </a:rPr>
              <a:t>Азії</a:t>
            </a:r>
            <a:r>
              <a:rPr lang="ru-RU" sz="2400" dirty="0" smtClean="0">
                <a:solidFill>
                  <a:srgbClr val="0070C0"/>
                </a:solidFill>
              </a:rPr>
              <a:t>, у </a:t>
            </a:r>
            <a:r>
              <a:rPr lang="ru-RU" sz="2400" dirty="0" err="1" smtClean="0">
                <a:solidFill>
                  <a:srgbClr val="0070C0"/>
                </a:solidFill>
              </a:rPr>
              <a:t>мирлікійському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err="1" smtClean="0">
                <a:solidFill>
                  <a:srgbClr val="0070C0"/>
                </a:solidFill>
              </a:rPr>
              <a:t>місті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err="1" smtClean="0">
                <a:solidFill>
                  <a:srgbClr val="0070C0"/>
                </a:solidFill>
              </a:rPr>
              <a:t>Патара</a:t>
            </a:r>
            <a:endParaRPr lang="ru-RU" sz="2400" dirty="0" smtClean="0">
              <a:solidFill>
                <a:srgbClr val="0070C0"/>
              </a:solidFill>
            </a:endParaRPr>
          </a:p>
          <a:p>
            <a:r>
              <a:rPr lang="ru-RU" sz="2400" dirty="0" err="1" smtClean="0">
                <a:solidFill>
                  <a:srgbClr val="0070C0"/>
                </a:solidFill>
              </a:rPr>
              <a:t>Його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0070C0"/>
                </a:solidFill>
              </a:rPr>
              <a:t>батьки Феофан </a:t>
            </a:r>
            <a:r>
              <a:rPr lang="ru-RU" sz="2400" dirty="0" err="1">
                <a:solidFill>
                  <a:srgbClr val="0070C0"/>
                </a:solidFill>
              </a:rPr>
              <a:t>і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Нонна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були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багатими</a:t>
            </a:r>
            <a:r>
              <a:rPr lang="ru-RU" sz="2400" dirty="0">
                <a:solidFill>
                  <a:srgbClr val="0070C0"/>
                </a:solidFill>
              </a:rPr>
              <a:t> та </a:t>
            </a:r>
            <a:r>
              <a:rPr lang="ru-RU" sz="2400" dirty="0" err="1">
                <a:solidFill>
                  <a:srgbClr val="0070C0"/>
                </a:solidFill>
              </a:rPr>
              <a:t>глибоко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віруючими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християнами</a:t>
            </a:r>
            <a:r>
              <a:rPr lang="ru-RU" sz="2400" dirty="0">
                <a:solidFill>
                  <a:srgbClr val="0070C0"/>
                </a:solidFill>
              </a:rPr>
              <a:t>, </a:t>
            </a:r>
            <a:r>
              <a:rPr lang="ru-RU" sz="2400" dirty="0" err="1">
                <a:solidFill>
                  <a:srgbClr val="0070C0"/>
                </a:solidFill>
              </a:rPr>
              <a:t>які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охрестили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сина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відразу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після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його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народження</a:t>
            </a:r>
            <a:r>
              <a:rPr lang="ru-RU" sz="2400" dirty="0">
                <a:solidFill>
                  <a:srgbClr val="0070C0"/>
                </a:solidFill>
              </a:rPr>
              <a:t>, </a:t>
            </a:r>
            <a:r>
              <a:rPr lang="ru-RU" sz="2400" dirty="0" err="1">
                <a:solidFill>
                  <a:srgbClr val="0070C0"/>
                </a:solidFill>
              </a:rPr>
              <a:t>що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було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400" dirty="0" err="1">
                <a:solidFill>
                  <a:srgbClr val="0070C0"/>
                </a:solidFill>
              </a:rPr>
              <a:t>рідкістю</a:t>
            </a:r>
            <a:r>
              <a:rPr lang="ru-RU" sz="2400" dirty="0">
                <a:solidFill>
                  <a:srgbClr val="0070C0"/>
                </a:solidFill>
              </a:rPr>
              <a:t> на той </a:t>
            </a:r>
            <a:r>
              <a:rPr lang="ru-RU" sz="2400" dirty="0" smtClean="0">
                <a:solidFill>
                  <a:srgbClr val="0070C0"/>
                </a:solidFill>
              </a:rPr>
              <a:t>час.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н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904875"/>
            <a:ext cx="4786346" cy="595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29520" cy="1643050"/>
          </a:xfrm>
        </p:spPr>
        <p:txBody>
          <a:bodyPr>
            <a:normAutofit fontScale="90000"/>
          </a:bodyPr>
          <a:lstStyle/>
          <a:p>
            <a:r>
              <a:rPr lang="uk-UA" sz="2200" dirty="0" smtClean="0">
                <a:solidFill>
                  <a:srgbClr val="C00000"/>
                </a:solidFill>
              </a:rPr>
              <a:t>Усюди Миколая знають по різному. В Англії і </a:t>
            </a:r>
            <a:r>
              <a:rPr lang="uk-UA" sz="2200" dirty="0" err="1" smtClean="0">
                <a:solidFill>
                  <a:srgbClr val="C00000"/>
                </a:solidFill>
              </a:rPr>
              <a:t>Америці-</a:t>
            </a:r>
            <a:r>
              <a:rPr lang="uk-UA" sz="2200" dirty="0" smtClean="0">
                <a:solidFill>
                  <a:srgbClr val="C00000"/>
                </a:solidFill>
              </a:rPr>
              <a:t> це</a:t>
            </a:r>
            <a:r>
              <a:rPr lang="ru-RU" sz="2200" dirty="0" smtClean="0">
                <a:solidFill>
                  <a:srgbClr val="C00000"/>
                </a:solidFill>
              </a:rPr>
              <a:t> Санта-Клаус, у </a:t>
            </a:r>
            <a:r>
              <a:rPr lang="ru-RU" sz="2200" dirty="0" err="1" smtClean="0">
                <a:solidFill>
                  <a:srgbClr val="C00000"/>
                </a:solidFill>
              </a:rPr>
              <a:t>Франції</a:t>
            </a:r>
            <a:r>
              <a:rPr lang="ru-RU" sz="2200" dirty="0" smtClean="0">
                <a:solidFill>
                  <a:srgbClr val="C00000"/>
                </a:solidFill>
              </a:rPr>
              <a:t> </a:t>
            </a:r>
            <a:r>
              <a:rPr lang="ru-RU" sz="2200" dirty="0" err="1" smtClean="0">
                <a:solidFill>
                  <a:srgbClr val="C00000"/>
                </a:solidFill>
              </a:rPr>
              <a:t>його</a:t>
            </a:r>
            <a:r>
              <a:rPr lang="ru-RU" sz="2200" dirty="0" smtClean="0">
                <a:solidFill>
                  <a:srgbClr val="C00000"/>
                </a:solidFill>
              </a:rPr>
              <a:t> </a:t>
            </a:r>
            <a:r>
              <a:rPr lang="ru-RU" sz="2200" dirty="0" err="1" smtClean="0">
                <a:solidFill>
                  <a:srgbClr val="C00000"/>
                </a:solidFill>
              </a:rPr>
              <a:t>кличуть</a:t>
            </a:r>
            <a:r>
              <a:rPr lang="ru-RU" sz="2200" dirty="0" smtClean="0">
                <a:solidFill>
                  <a:srgbClr val="C00000"/>
                </a:solidFill>
              </a:rPr>
              <a:t>  Пер </a:t>
            </a:r>
            <a:r>
              <a:rPr lang="ru-RU" sz="2200" dirty="0" err="1" smtClean="0">
                <a:solidFill>
                  <a:srgbClr val="C00000"/>
                </a:solidFill>
              </a:rPr>
              <a:t>Ноель</a:t>
            </a:r>
            <a:r>
              <a:rPr lang="ru-RU" sz="2200" dirty="0" smtClean="0">
                <a:solidFill>
                  <a:srgbClr val="C00000"/>
                </a:solidFill>
              </a:rPr>
              <a:t>, в </a:t>
            </a:r>
            <a:r>
              <a:rPr lang="ru-RU" sz="2200" dirty="0" err="1" smtClean="0">
                <a:solidFill>
                  <a:srgbClr val="C00000"/>
                </a:solidFill>
              </a:rPr>
              <a:t>Японії</a:t>
            </a:r>
            <a:r>
              <a:rPr lang="ru-RU" sz="2200" dirty="0" smtClean="0">
                <a:solidFill>
                  <a:srgbClr val="C00000"/>
                </a:solidFill>
              </a:rPr>
              <a:t> – </a:t>
            </a:r>
            <a:r>
              <a:rPr lang="ru-RU" sz="2200" dirty="0" err="1" smtClean="0">
                <a:solidFill>
                  <a:srgbClr val="C00000"/>
                </a:solidFill>
              </a:rPr>
              <a:t>Сегацу-сан</a:t>
            </a:r>
            <a:r>
              <a:rPr lang="ru-RU" sz="2200" dirty="0" smtClean="0">
                <a:solidFill>
                  <a:srgbClr val="C00000"/>
                </a:solidFill>
              </a:rPr>
              <a:t>.  а у нас - </a:t>
            </a:r>
            <a:r>
              <a:rPr lang="ru-RU" sz="2200" dirty="0" err="1" smtClean="0">
                <a:solidFill>
                  <a:srgbClr val="C00000"/>
                </a:solidFill>
              </a:rPr>
              <a:t>Дід</a:t>
            </a:r>
            <a:r>
              <a:rPr lang="ru-RU" sz="2200" dirty="0" smtClean="0">
                <a:solidFill>
                  <a:srgbClr val="C00000"/>
                </a:solidFill>
              </a:rPr>
              <a:t> Мороз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857364"/>
            <a:ext cx="5072066" cy="4222761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В </a:t>
            </a:r>
            <a:r>
              <a:rPr lang="ru-RU" sz="2400" dirty="0" err="1" smtClean="0"/>
              <a:t>Україні</a:t>
            </a:r>
            <a:r>
              <a:rPr lang="ru-RU" sz="2400" dirty="0" smtClean="0"/>
              <a:t> святого </a:t>
            </a:r>
            <a:r>
              <a:rPr lang="ru-RU" sz="2400" dirty="0" err="1" smtClean="0"/>
              <a:t>Миколая</a:t>
            </a:r>
            <a:r>
              <a:rPr lang="ru-RU" sz="2400" dirty="0" smtClean="0"/>
              <a:t> </a:t>
            </a:r>
            <a:r>
              <a:rPr lang="ru-RU" sz="2400" dirty="0" err="1" smtClean="0"/>
              <a:t>завжди</a:t>
            </a:r>
            <a:r>
              <a:rPr lang="ru-RU" sz="2400" dirty="0" smtClean="0"/>
              <a:t> </a:t>
            </a:r>
            <a:r>
              <a:rPr lang="ru-RU" sz="2400" dirty="0" err="1" smtClean="0"/>
              <a:t>вважали</a:t>
            </a:r>
            <a:r>
              <a:rPr lang="ru-RU" sz="2400" dirty="0" smtClean="0"/>
              <a:t> покровителем </a:t>
            </a:r>
            <a:r>
              <a:rPr lang="ru-RU" sz="2400" dirty="0" err="1" smtClean="0"/>
              <a:t>і</a:t>
            </a:r>
            <a:r>
              <a:rPr lang="ru-RU" sz="2400" dirty="0" smtClean="0"/>
              <a:t> заступником </a:t>
            </a:r>
            <a:r>
              <a:rPr lang="ru-RU" sz="2400" dirty="0" err="1" smtClean="0"/>
              <a:t>дітей</a:t>
            </a:r>
            <a:r>
              <a:rPr lang="ru-RU" sz="2400" dirty="0" smtClean="0"/>
              <a:t>  </a:t>
            </a:r>
            <a:r>
              <a:rPr lang="ru-RU" sz="2400" dirty="0" err="1" smtClean="0"/>
              <a:t>Адже</a:t>
            </a:r>
            <a:r>
              <a:rPr lang="ru-RU" sz="2400" dirty="0" smtClean="0"/>
              <a:t> вони </a:t>
            </a:r>
            <a:r>
              <a:rPr lang="ru-RU" sz="2400" dirty="0" err="1" smtClean="0"/>
              <a:t>знають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за </a:t>
            </a:r>
            <a:r>
              <a:rPr lang="ru-RU" sz="2400" dirty="0" err="1" smtClean="0"/>
              <a:t>їхню</a:t>
            </a:r>
            <a:r>
              <a:rPr lang="ru-RU" sz="2400" dirty="0" smtClean="0"/>
              <a:t> </a:t>
            </a:r>
            <a:r>
              <a:rPr lang="ru-RU" sz="2400" dirty="0" err="1" smtClean="0"/>
              <a:t>слухняність</a:t>
            </a:r>
            <a:r>
              <a:rPr lang="ru-RU" sz="2400" dirty="0" smtClean="0"/>
              <a:t>, </a:t>
            </a:r>
            <a:r>
              <a:rPr lang="ru-RU" sz="2400" dirty="0" err="1" smtClean="0"/>
              <a:t>старанність</a:t>
            </a:r>
            <a:r>
              <a:rPr lang="ru-RU" sz="2400" dirty="0" smtClean="0"/>
              <a:t>, </a:t>
            </a:r>
            <a:r>
              <a:rPr lang="ru-RU" sz="2400" dirty="0" err="1" smtClean="0"/>
              <a:t>працьовитість</a:t>
            </a:r>
            <a:r>
              <a:rPr lang="ru-RU" sz="2400" dirty="0" smtClean="0"/>
              <a:t> </a:t>
            </a:r>
            <a:r>
              <a:rPr lang="ru-RU" sz="2400" dirty="0" err="1" smtClean="0"/>
              <a:t>Святий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принесе</a:t>
            </a:r>
            <a:r>
              <a:rPr lang="ru-RU" sz="2400" dirty="0" smtClean="0"/>
              <a:t> </a:t>
            </a:r>
            <a:r>
              <a:rPr lang="ru-RU" sz="2400" dirty="0" err="1" smtClean="0"/>
              <a:t>їм</a:t>
            </a:r>
            <a:r>
              <a:rPr lang="ru-RU" sz="2400" dirty="0" smtClean="0"/>
              <a:t> </a:t>
            </a:r>
            <a:r>
              <a:rPr lang="ru-RU" sz="2400" dirty="0" err="1" smtClean="0"/>
              <a:t>безліч</a:t>
            </a:r>
            <a:r>
              <a:rPr lang="ru-RU" sz="2400" dirty="0" smtClean="0"/>
              <a:t> </a:t>
            </a:r>
            <a:r>
              <a:rPr lang="ru-RU" sz="2400" dirty="0" err="1" smtClean="0"/>
              <a:t>подарунків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покладе</a:t>
            </a:r>
            <a:r>
              <a:rPr lang="ru-RU" sz="2400" dirty="0" smtClean="0"/>
              <a:t> </a:t>
            </a:r>
            <a:r>
              <a:rPr lang="ru-RU" sz="2400" dirty="0" err="1" smtClean="0"/>
              <a:t>їх</a:t>
            </a:r>
            <a:r>
              <a:rPr lang="ru-RU" sz="2400" dirty="0" smtClean="0"/>
              <a:t> </a:t>
            </a:r>
            <a:r>
              <a:rPr lang="ru-RU" sz="2400" dirty="0" err="1" smtClean="0"/>
              <a:t>під</a:t>
            </a:r>
            <a:r>
              <a:rPr lang="ru-RU" sz="2400" dirty="0" smtClean="0"/>
              <a:t> подушку </a:t>
            </a:r>
            <a:r>
              <a:rPr lang="ru-RU" sz="2400" dirty="0" err="1" smtClean="0"/>
              <a:t>чи</a:t>
            </a:r>
            <a:r>
              <a:rPr lang="ru-RU" sz="2400" dirty="0" smtClean="0"/>
              <a:t> у </a:t>
            </a:r>
            <a:r>
              <a:rPr lang="ru-RU" sz="2400" dirty="0" err="1" smtClean="0"/>
              <a:t>чобіток</a:t>
            </a:r>
            <a:r>
              <a:rPr lang="ru-RU" sz="2400" dirty="0" smtClean="0"/>
              <a:t> </a:t>
            </a:r>
            <a:r>
              <a:rPr lang="ru-RU" sz="2400" dirty="0" err="1" smtClean="0"/>
              <a:t>біля</a:t>
            </a:r>
            <a:r>
              <a:rPr lang="ru-RU" sz="2400" dirty="0" smtClean="0"/>
              <a:t> порога. А </a:t>
            </a:r>
            <a:r>
              <a:rPr lang="ru-RU" sz="2400" dirty="0" err="1" smtClean="0"/>
              <a:t>неслухняним</a:t>
            </a:r>
            <a:r>
              <a:rPr lang="ru-RU" sz="2400" dirty="0" smtClean="0"/>
              <a:t> </a:t>
            </a:r>
            <a:r>
              <a:rPr lang="ru-RU" sz="2400" dirty="0" err="1" smtClean="0"/>
              <a:t>дітлахам</a:t>
            </a:r>
            <a:r>
              <a:rPr lang="ru-RU" sz="2400" dirty="0" smtClean="0"/>
              <a:t> </a:t>
            </a:r>
            <a:r>
              <a:rPr lang="ru-RU" sz="2400" dirty="0" err="1" smtClean="0"/>
              <a:t>Святий</a:t>
            </a:r>
            <a:r>
              <a:rPr lang="ru-RU" sz="2400" dirty="0" smtClean="0"/>
              <a:t> приносить </a:t>
            </a:r>
            <a:r>
              <a:rPr lang="ru-RU" sz="2400" dirty="0" err="1" smtClean="0"/>
              <a:t>різочки</a:t>
            </a:r>
            <a:r>
              <a:rPr lang="ru-RU" sz="2400" dirty="0" smtClean="0"/>
              <a:t> </a:t>
            </a:r>
            <a:r>
              <a:rPr lang="ru-RU" sz="2400" dirty="0" err="1" smtClean="0"/>
              <a:t>й</a:t>
            </a:r>
            <a:r>
              <a:rPr lang="ru-RU" sz="2400" dirty="0" smtClean="0"/>
              <a:t> </a:t>
            </a:r>
            <a:r>
              <a:rPr lang="ru-RU" sz="2400" dirty="0" err="1" smtClean="0"/>
              <a:t>лишає</a:t>
            </a:r>
            <a:r>
              <a:rPr lang="ru-RU" sz="2400" dirty="0" smtClean="0"/>
              <a:t> </a:t>
            </a:r>
            <a:r>
              <a:rPr lang="ru-RU" sz="2400" dirty="0" err="1" smtClean="0"/>
              <a:t>їх</a:t>
            </a:r>
            <a:r>
              <a:rPr lang="ru-RU" sz="2400" dirty="0" smtClean="0"/>
              <a:t> у </a:t>
            </a:r>
            <a:r>
              <a:rPr lang="ru-RU" sz="2400" dirty="0" err="1" smtClean="0"/>
              <a:t>куточку</a:t>
            </a:r>
            <a:r>
              <a:rPr lang="ru-RU" sz="2400" dirty="0" smtClean="0"/>
              <a:t>.</a:t>
            </a:r>
          </a:p>
          <a:p>
            <a:pPr lvl="5"/>
            <a:r>
              <a:rPr lang="uk-UA" sz="1000" dirty="0" smtClean="0"/>
              <a:t> </a:t>
            </a:r>
            <a:endParaRPr lang="ru-RU" sz="1000" dirty="0" smtClean="0"/>
          </a:p>
          <a:p>
            <a:endParaRPr lang="ru-RU" sz="2400" dirty="0" smtClean="0"/>
          </a:p>
          <a:p>
            <a:r>
              <a:rPr lang="ru-RU" sz="2400" dirty="0" smtClean="0"/>
              <a:t> .</a:t>
            </a:r>
            <a:endParaRPr lang="ru-RU" sz="2400" dirty="0"/>
          </a:p>
        </p:txBody>
      </p:sp>
      <p:pic>
        <p:nvPicPr>
          <p:cNvPr id="5" name="Рисунок 4" descr="З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4981575"/>
            <a:ext cx="1562100" cy="1876425"/>
          </a:xfrm>
          <a:prstGeom prst="rect">
            <a:avLst/>
          </a:prstGeom>
        </p:spPr>
      </p:pic>
      <p:pic>
        <p:nvPicPr>
          <p:cNvPr id="6" name="Рисунок 5" descr="З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-142900"/>
            <a:ext cx="3333750" cy="2724150"/>
          </a:xfrm>
          <a:prstGeom prst="rect">
            <a:avLst/>
          </a:prstGeom>
        </p:spPr>
      </p:pic>
      <p:pic>
        <p:nvPicPr>
          <p:cNvPr id="11" name="Содержимое 3" descr="ЗИМА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4422"/>
            <a:ext cx="4071934" cy="3500462"/>
          </a:xfrm>
          <a:prstGeom prst="rect">
            <a:avLst/>
          </a:prstGeom>
        </p:spPr>
      </p:pic>
      <p:pic>
        <p:nvPicPr>
          <p:cNvPr id="12" name="Рисунок 11" descr="ч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2198" y="4643446"/>
            <a:ext cx="2786082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5273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Боже, спаси нас молитвами </a:t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smtClean="0">
                <a:solidFill>
                  <a:srgbClr val="C00000"/>
                </a:solidFill>
              </a:rPr>
              <a:t>Святого Миколая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2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912" y="2571750"/>
            <a:ext cx="4786306" cy="4286250"/>
          </a:xfrm>
          <a:prstGeom prst="rect">
            <a:avLst/>
          </a:prstGeom>
        </p:spPr>
      </p:pic>
      <p:pic>
        <p:nvPicPr>
          <p:cNvPr id="9" name="Рисунок 8" descr="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" y="908720"/>
            <a:ext cx="4211960" cy="4513703"/>
          </a:xfrm>
          <a:prstGeom prst="rect">
            <a:avLst/>
          </a:prstGeom>
        </p:spPr>
      </p:pic>
      <p:pic>
        <p:nvPicPr>
          <p:cNvPr id="11" name="Содержимое 10" descr="З2.gif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205550" y="357196"/>
            <a:ext cx="2786050" cy="221455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5743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 </a:t>
            </a:r>
            <a:r>
              <a:rPr lang="ru-RU" sz="2700" dirty="0" smtClean="0">
                <a:solidFill>
                  <a:srgbClr val="0070C0"/>
                </a:solidFill>
              </a:rPr>
              <a:t>У час </a:t>
            </a:r>
            <a:r>
              <a:rPr lang="ru-RU" sz="2700" dirty="0" err="1" smtClean="0">
                <a:solidFill>
                  <a:srgbClr val="0070C0"/>
                </a:solidFill>
              </a:rPr>
              <a:t>гоніння</a:t>
            </a:r>
            <a:r>
              <a:rPr lang="ru-RU" sz="2700" dirty="0" smtClean="0">
                <a:solidFill>
                  <a:srgbClr val="0070C0"/>
                </a:solidFill>
              </a:rPr>
              <a:t> на </a:t>
            </a:r>
            <a:r>
              <a:rPr lang="ru-RU" sz="2700" dirty="0" err="1" smtClean="0">
                <a:solidFill>
                  <a:srgbClr val="0070C0"/>
                </a:solidFill>
              </a:rPr>
              <a:t>християн</a:t>
            </a:r>
            <a:r>
              <a:rPr lang="ru-RU" sz="2700" dirty="0" smtClean="0">
                <a:solidFill>
                  <a:srgbClr val="0070C0"/>
                </a:solidFill>
              </a:rPr>
              <a:t> св. </a:t>
            </a:r>
            <a:r>
              <a:rPr lang="ru-RU" sz="2700" dirty="0" err="1" smtClean="0">
                <a:solidFill>
                  <a:srgbClr val="0070C0"/>
                </a:solidFill>
              </a:rPr>
              <a:t>Миколай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сміливо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зміцнював</a:t>
            </a:r>
            <a:r>
              <a:rPr lang="ru-RU" sz="2700" dirty="0" smtClean="0">
                <a:solidFill>
                  <a:srgbClr val="0070C0"/>
                </a:solidFill>
              </a:rPr>
              <a:t> у </a:t>
            </a:r>
            <a:r>
              <a:rPr lang="ru-RU" sz="2700" dirty="0" err="1" smtClean="0">
                <a:solidFill>
                  <a:srgbClr val="0070C0"/>
                </a:solidFill>
              </a:rPr>
              <a:t>Лікії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християнську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віру</a:t>
            </a:r>
            <a:r>
              <a:rPr lang="ru-RU" sz="2700" dirty="0" smtClean="0">
                <a:solidFill>
                  <a:srgbClr val="0070C0"/>
                </a:solidFill>
              </a:rPr>
              <a:t>, за </a:t>
            </a:r>
            <a:r>
              <a:rPr lang="ru-RU" sz="2700" dirty="0" err="1" smtClean="0">
                <a:solidFill>
                  <a:srgbClr val="0070C0"/>
                </a:solidFill>
              </a:rPr>
              <a:t>що</a:t>
            </a:r>
            <a:r>
              <a:rPr lang="ru-RU" sz="2700" dirty="0" smtClean="0">
                <a:solidFill>
                  <a:srgbClr val="0070C0"/>
                </a:solidFill>
              </a:rPr>
              <a:t> разом з </a:t>
            </a:r>
            <a:r>
              <a:rPr lang="ru-RU" sz="2700" dirty="0" err="1" smtClean="0">
                <a:solidFill>
                  <a:srgbClr val="0070C0"/>
                </a:solidFill>
              </a:rPr>
              <a:t>іншими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був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кинутий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smtClean="0">
                <a:solidFill>
                  <a:srgbClr val="0070C0"/>
                </a:solidFill>
              </a:rPr>
              <a:t>до </a:t>
            </a:r>
            <a:r>
              <a:rPr lang="ru-RU" sz="2700" dirty="0" err="1" smtClean="0">
                <a:solidFill>
                  <a:srgbClr val="0070C0"/>
                </a:solidFill>
              </a:rPr>
              <a:t>в'язниці</a:t>
            </a:r>
            <a:r>
              <a:rPr lang="ru-RU" sz="2700" dirty="0" smtClean="0">
                <a:solidFill>
                  <a:srgbClr val="0070C0"/>
                </a:solidFill>
              </a:rPr>
              <a:t>. Там </a:t>
            </a:r>
            <a:r>
              <a:rPr lang="ru-RU" sz="2700" dirty="0" err="1" smtClean="0">
                <a:solidFill>
                  <a:srgbClr val="0070C0"/>
                </a:solidFill>
              </a:rPr>
              <a:t>терпів</a:t>
            </a:r>
            <a:r>
              <a:rPr lang="ru-RU" sz="2700" dirty="0" smtClean="0">
                <a:solidFill>
                  <a:srgbClr val="0070C0"/>
                </a:solidFill>
              </a:rPr>
              <a:t> голод, </a:t>
            </a:r>
            <a:r>
              <a:rPr lang="ru-RU" sz="2700" dirty="0" err="1" smtClean="0">
                <a:solidFill>
                  <a:srgbClr val="0070C0"/>
                </a:solidFill>
              </a:rPr>
              <a:t>спрагу</a:t>
            </a:r>
            <a:r>
              <a:rPr lang="ru-RU" sz="2700" dirty="0" smtClean="0">
                <a:solidFill>
                  <a:srgbClr val="0070C0"/>
                </a:solidFill>
              </a:rPr>
              <a:t>, </a:t>
            </a:r>
            <a:r>
              <a:rPr lang="ru-RU" sz="2700" dirty="0" err="1" smtClean="0">
                <a:solidFill>
                  <a:srgbClr val="0070C0"/>
                </a:solidFill>
              </a:rPr>
              <a:t>образи</a:t>
            </a:r>
            <a:r>
              <a:rPr lang="ru-RU" sz="2700" dirty="0" smtClean="0">
                <a:solidFill>
                  <a:srgbClr val="0070C0"/>
                </a:solidFill>
              </a:rPr>
              <a:t>, </a:t>
            </a:r>
            <a:r>
              <a:rPr lang="ru-RU" sz="2700" dirty="0" err="1" smtClean="0">
                <a:solidFill>
                  <a:srgbClr val="0070C0"/>
                </a:solidFill>
              </a:rPr>
              <a:t>знущання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і</a:t>
            </a:r>
            <a:r>
              <a:rPr lang="ru-RU" sz="2700" dirty="0" smtClean="0">
                <a:solidFill>
                  <a:srgbClr val="0070C0"/>
                </a:solidFill>
              </a:rPr>
              <a:t> страх </a:t>
            </a:r>
            <a:r>
              <a:rPr lang="ru-RU" sz="2700" dirty="0" err="1" smtClean="0">
                <a:solidFill>
                  <a:srgbClr val="0070C0"/>
                </a:solidFill>
              </a:rPr>
              <a:t>смерті</a:t>
            </a:r>
            <a:r>
              <a:rPr lang="ru-RU" sz="2700" dirty="0" smtClean="0">
                <a:solidFill>
                  <a:srgbClr val="0070C0"/>
                </a:solidFill>
              </a:rPr>
              <a:t>. </a:t>
            </a:r>
            <a:r>
              <a:rPr lang="ru-RU" sz="2700" dirty="0" err="1" smtClean="0">
                <a:solidFill>
                  <a:srgbClr val="0070C0"/>
                </a:solidFill>
              </a:rPr>
              <a:t>Однак</a:t>
            </a:r>
            <a:r>
              <a:rPr lang="ru-RU" sz="2700" dirty="0" smtClean="0">
                <a:solidFill>
                  <a:srgbClr val="0070C0"/>
                </a:solidFill>
              </a:rPr>
              <a:t> словом </a:t>
            </a:r>
            <a:r>
              <a:rPr lang="ru-RU" sz="2700" dirty="0" err="1" smtClean="0">
                <a:solidFill>
                  <a:srgbClr val="0070C0"/>
                </a:solidFill>
              </a:rPr>
              <a:t>і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власним</a:t>
            </a:r>
            <a:r>
              <a:rPr lang="ru-RU" sz="2700" dirty="0" smtClean="0">
                <a:solidFill>
                  <a:srgbClr val="0070C0"/>
                </a:solidFill>
              </a:rPr>
              <a:t> прикладом </a:t>
            </a:r>
            <a:r>
              <a:rPr lang="ru-RU" sz="2700" dirty="0" err="1" smtClean="0">
                <a:solidFill>
                  <a:srgbClr val="0070C0"/>
                </a:solidFill>
              </a:rPr>
              <a:t>він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підбадьорював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і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зміцнював</a:t>
            </a:r>
            <a:r>
              <a:rPr lang="ru-RU" sz="2700" dirty="0" smtClean="0">
                <a:solidFill>
                  <a:srgbClr val="0070C0"/>
                </a:solidFill>
              </a:rPr>
              <a:t> тих, </a:t>
            </a:r>
            <a:r>
              <a:rPr lang="ru-RU" sz="2700" dirty="0" err="1" smtClean="0">
                <a:solidFill>
                  <a:srgbClr val="0070C0"/>
                </a:solidFill>
              </a:rPr>
              <a:t>хто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був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sz="2700" dirty="0" err="1" smtClean="0">
                <a:solidFill>
                  <a:srgbClr val="0070C0"/>
                </a:solidFill>
              </a:rPr>
              <a:t>поруч</a:t>
            </a:r>
            <a:r>
              <a:rPr lang="ru-RU" sz="2400" dirty="0" smtClean="0">
                <a:solidFill>
                  <a:srgbClr val="0070C0"/>
                </a:solidFill>
              </a:rPr>
              <a:t>.</a:t>
            </a:r>
            <a:r>
              <a:rPr lang="ru-RU" sz="2700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sz="2700" dirty="0" smtClean="0">
                <a:solidFill>
                  <a:srgbClr val="0070C0"/>
                </a:solidFill>
              </a:rPr>
              <a:t> 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-500090"/>
            <a:ext cx="8229600" cy="142876"/>
          </a:xfrm>
        </p:spPr>
        <p:txBody>
          <a:bodyPr>
            <a:normAutofit fontScale="25000" lnSpcReduction="20000"/>
          </a:bodyPr>
          <a:lstStyle/>
          <a:p>
            <a:pPr algn="r">
              <a:buNone/>
            </a:pPr>
            <a:r>
              <a:rPr lang="ru-RU" sz="2400" dirty="0" smtClean="0"/>
              <a:t> </a:t>
            </a:r>
            <a:endParaRPr lang="ru-RU" sz="2400" dirty="0"/>
          </a:p>
          <a:p>
            <a:pPr algn="r"/>
            <a:r>
              <a:rPr lang="ru-RU" sz="2400" b="1" dirty="0" smtClean="0"/>
              <a:t>  </a:t>
            </a:r>
            <a:endParaRPr lang="ru-RU" sz="2400" b="1" dirty="0"/>
          </a:p>
        </p:txBody>
      </p:sp>
      <p:pic>
        <p:nvPicPr>
          <p:cNvPr id="5" name="Picture 2" descr="https://encrypted-tbn3.gstatic.com/images?q=tbn:ANd9GcRWE6WRfP0E_PR9qvagHVNc4wdlTeWpLVaRi5g4sL6Jd-yM7vC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3929090" cy="300039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44" y="5286388"/>
            <a:ext cx="364333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 smtClean="0">
                <a:solidFill>
                  <a:srgbClr val="0070C0"/>
                </a:solidFill>
              </a:rPr>
              <a:t>Лікія</a:t>
            </a:r>
            <a:r>
              <a:rPr lang="ru-RU" sz="1600" dirty="0" smtClean="0">
                <a:solidFill>
                  <a:srgbClr val="0070C0"/>
                </a:solidFill>
              </a:rPr>
              <a:t> . </a:t>
            </a:r>
            <a:r>
              <a:rPr lang="ru-RU" sz="1600" dirty="0" err="1" smtClean="0">
                <a:solidFill>
                  <a:srgbClr val="0070C0"/>
                </a:solidFill>
              </a:rPr>
              <a:t>Населення</a:t>
            </a:r>
            <a:r>
              <a:rPr lang="ru-RU" sz="1600" dirty="0" smtClean="0">
                <a:solidFill>
                  <a:srgbClr val="0070C0"/>
                </a:solidFill>
              </a:rPr>
              <a:t> тут </a:t>
            </a:r>
            <a:r>
              <a:rPr lang="ru-RU" sz="1600" dirty="0" err="1" smtClean="0">
                <a:solidFill>
                  <a:srgbClr val="0070C0"/>
                </a:solidFill>
              </a:rPr>
              <a:t>всього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близько</a:t>
            </a:r>
            <a:r>
              <a:rPr lang="ru-RU" sz="1600" dirty="0" smtClean="0">
                <a:solidFill>
                  <a:srgbClr val="0070C0"/>
                </a:solidFill>
              </a:rPr>
              <a:t> 15 000 </a:t>
            </a:r>
            <a:r>
              <a:rPr lang="ru-RU" sz="1600" dirty="0" err="1" smtClean="0">
                <a:solidFill>
                  <a:srgbClr val="0070C0"/>
                </a:solidFill>
              </a:rPr>
              <a:t>чоловік</a:t>
            </a:r>
            <a:r>
              <a:rPr lang="ru-RU" sz="1600" dirty="0" smtClean="0">
                <a:solidFill>
                  <a:srgbClr val="0070C0"/>
                </a:solidFill>
              </a:rPr>
              <a:t> а до </a:t>
            </a:r>
            <a:r>
              <a:rPr lang="ru-RU" sz="1600" dirty="0" err="1" smtClean="0">
                <a:solidFill>
                  <a:srgbClr val="0070C0"/>
                </a:solidFill>
              </a:rPr>
              <a:t>Анталії</a:t>
            </a:r>
            <a:r>
              <a:rPr lang="ru-RU" sz="1600" dirty="0" smtClean="0">
                <a:solidFill>
                  <a:srgbClr val="0070C0"/>
                </a:solidFill>
              </a:rPr>
              <a:t>( </a:t>
            </a:r>
            <a:r>
              <a:rPr lang="ru-RU" sz="1600" dirty="0" err="1" smtClean="0">
                <a:solidFill>
                  <a:srgbClr val="0070C0"/>
                </a:solidFill>
              </a:rPr>
              <a:t>Турція</a:t>
            </a:r>
            <a:r>
              <a:rPr lang="ru-RU" sz="1600" dirty="0" smtClean="0">
                <a:solidFill>
                  <a:srgbClr val="0070C0"/>
                </a:solidFill>
              </a:rPr>
              <a:t>) - 145 км </a:t>
            </a:r>
            <a:br>
              <a:rPr lang="ru-RU" sz="1600" dirty="0" smtClean="0">
                <a:solidFill>
                  <a:srgbClr val="0070C0"/>
                </a:solidFill>
              </a:rPr>
            </a:br>
            <a:r>
              <a:rPr lang="ru-RU" sz="1600" dirty="0" smtClean="0">
                <a:solidFill>
                  <a:srgbClr val="0070C0"/>
                </a:solidFill>
              </a:rPr>
              <a:t>Уже в ІІІ ст. до н.е. в </a:t>
            </a:r>
            <a:r>
              <a:rPr lang="ru-RU" sz="1600" dirty="0" err="1" smtClean="0">
                <a:solidFill>
                  <a:srgbClr val="0070C0"/>
                </a:solidFill>
              </a:rPr>
              <a:t>Мірах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карбували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власні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монети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2" name="Содержимое 3" descr="250px-Grab_Nikola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2214554"/>
            <a:ext cx="4500594" cy="350046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402723" y="324433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р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29124" y="5781160"/>
            <a:ext cx="4357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Саркофаг,. Де було </a:t>
            </a:r>
            <a:r>
              <a:rPr lang="uk-UA" cap="all" dirty="0" err="1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похоронено</a:t>
            </a:r>
            <a:r>
              <a:rPr lang="uk-UA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 Миколая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H="1" flipV="1">
            <a:off x="4741274" y="3613666"/>
            <a:ext cx="26168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4633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традиція</a:t>
            </a:r>
            <a:r>
              <a:rPr lang="ru-RU" sz="3600" dirty="0" smtClean="0">
                <a:solidFill>
                  <a:srgbClr val="FF0000"/>
                </a:solidFill>
              </a:rPr>
              <a:t>, яка </a:t>
            </a:r>
            <a:r>
              <a:rPr lang="ru-RU" sz="3600" dirty="0" err="1" smtClean="0">
                <a:solidFill>
                  <a:srgbClr val="FF0000"/>
                </a:solidFill>
              </a:rPr>
              <a:t>сягає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XII </a:t>
            </a:r>
            <a:r>
              <a:rPr lang="ru-RU" sz="3600" dirty="0" err="1" smtClean="0">
                <a:solidFill>
                  <a:srgbClr val="FF0000"/>
                </a:solidFill>
              </a:rPr>
              <a:t>століття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642918"/>
            <a:ext cx="3571868" cy="600079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</a:t>
            </a:r>
            <a:r>
              <a:rPr lang="ru-RU" sz="2400" dirty="0" err="1" smtClean="0"/>
              <a:t>Близько</a:t>
            </a:r>
            <a:r>
              <a:rPr lang="ru-RU" sz="2400" dirty="0" smtClean="0"/>
              <a:t> 300 р. в </a:t>
            </a:r>
            <a:r>
              <a:rPr lang="ru-RU" sz="2400" dirty="0" err="1" smtClean="0"/>
              <a:t>Мірах</a:t>
            </a:r>
            <a:r>
              <a:rPr lang="ru-RU" sz="2400" dirty="0" smtClean="0"/>
              <a:t> </a:t>
            </a:r>
            <a:r>
              <a:rPr lang="ru-RU" sz="2400" dirty="0" err="1" smtClean="0"/>
              <a:t>вибухла</a:t>
            </a:r>
            <a:r>
              <a:rPr lang="ru-RU" sz="2400" dirty="0" smtClean="0"/>
              <a:t> велика </a:t>
            </a:r>
            <a:r>
              <a:rPr lang="ru-RU" sz="2400" dirty="0" err="1" smtClean="0"/>
              <a:t>епідемія</a:t>
            </a:r>
            <a:r>
              <a:rPr lang="ru-RU" sz="2400" dirty="0" smtClean="0"/>
              <a:t>. </a:t>
            </a:r>
            <a:r>
              <a:rPr lang="ru-RU" sz="2400" dirty="0" err="1" smtClean="0"/>
              <a:t>Миколай</a:t>
            </a:r>
            <a:r>
              <a:rPr lang="ru-RU" sz="2400" dirty="0" smtClean="0"/>
              <a:t>, </a:t>
            </a:r>
            <a:r>
              <a:rPr lang="ru-RU" sz="2400" dirty="0" err="1" smtClean="0"/>
              <a:t>незважаючи</a:t>
            </a:r>
            <a:r>
              <a:rPr lang="ru-RU" sz="2400" dirty="0" smtClean="0"/>
              <a:t> на </a:t>
            </a:r>
            <a:r>
              <a:rPr lang="ru-RU" sz="2400" dirty="0" err="1" smtClean="0"/>
              <a:t>небезпеку</a:t>
            </a:r>
            <a:r>
              <a:rPr lang="ru-RU" sz="2400" dirty="0" smtClean="0"/>
              <a:t>, </a:t>
            </a:r>
            <a:r>
              <a:rPr lang="ru-RU" sz="2400" dirty="0" err="1" smtClean="0"/>
              <a:t>допомагав</a:t>
            </a:r>
            <a:r>
              <a:rPr lang="ru-RU" sz="2400" dirty="0" smtClean="0"/>
              <a:t> </a:t>
            </a:r>
            <a:r>
              <a:rPr lang="ru-RU" sz="2400" dirty="0" err="1" smtClean="0"/>
              <a:t>хворим</a:t>
            </a:r>
            <a:r>
              <a:rPr lang="ru-RU" sz="2400" dirty="0" smtClean="0"/>
              <a:t>, </a:t>
            </a:r>
            <a:r>
              <a:rPr lang="ru-RU" sz="2400" dirty="0" err="1" smtClean="0"/>
              <a:t>утішав</a:t>
            </a:r>
            <a:r>
              <a:rPr lang="ru-RU" sz="2400" dirty="0" smtClean="0"/>
              <a:t> </a:t>
            </a:r>
            <a:r>
              <a:rPr lang="ru-RU" sz="2400" dirty="0" err="1" smtClean="0"/>
              <a:t>їх</a:t>
            </a:r>
            <a:r>
              <a:rPr lang="ru-RU" sz="2400" dirty="0" smtClean="0"/>
              <a:t>. </a:t>
            </a:r>
            <a:r>
              <a:rPr lang="ru-RU" sz="2400" dirty="0" err="1" smtClean="0"/>
              <a:t>Під</a:t>
            </a:r>
            <a:r>
              <a:rPr lang="ru-RU" sz="2400" dirty="0" smtClean="0"/>
              <a:t> час </a:t>
            </a:r>
            <a:r>
              <a:rPr lang="ru-RU" sz="2400" dirty="0" err="1" smtClean="0"/>
              <a:t>цієї</a:t>
            </a:r>
            <a:r>
              <a:rPr lang="ru-RU" sz="2400" dirty="0" smtClean="0"/>
              <a:t> </a:t>
            </a:r>
            <a:r>
              <a:rPr lang="ru-RU" sz="2400" dirty="0" err="1" smtClean="0"/>
              <a:t>епідемії</a:t>
            </a:r>
            <a:r>
              <a:rPr lang="ru-RU" sz="2400" dirty="0" smtClean="0"/>
              <a:t> померли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батьки. </a:t>
            </a:r>
            <a:r>
              <a:rPr lang="ru-RU" sz="2400" dirty="0" err="1" smtClean="0"/>
              <a:t>Миколай</a:t>
            </a:r>
            <a:r>
              <a:rPr lang="ru-RU" sz="2400" dirty="0" smtClean="0"/>
              <a:t> </a:t>
            </a:r>
            <a:r>
              <a:rPr lang="ru-RU" sz="2400" dirty="0" err="1" smtClean="0"/>
              <a:t>успадкував</a:t>
            </a:r>
            <a:r>
              <a:rPr lang="ru-RU" sz="2400" dirty="0" smtClean="0"/>
              <a:t> </a:t>
            </a:r>
            <a:r>
              <a:rPr lang="ru-RU" sz="2400" dirty="0" err="1" smtClean="0"/>
              <a:t>велике</a:t>
            </a:r>
            <a:r>
              <a:rPr lang="ru-RU" sz="2400" dirty="0" smtClean="0"/>
              <a:t> </a:t>
            </a:r>
            <a:r>
              <a:rPr lang="ru-RU" sz="2400" dirty="0" err="1" smtClean="0"/>
              <a:t>багатство</a:t>
            </a:r>
            <a:r>
              <a:rPr lang="ru-RU" sz="2400" dirty="0" smtClean="0"/>
              <a:t>, яке </a:t>
            </a:r>
            <a:r>
              <a:rPr lang="ru-RU" sz="2400" dirty="0" err="1" smtClean="0"/>
              <a:t>роздав</a:t>
            </a:r>
            <a:r>
              <a:rPr lang="ru-RU" sz="2400" dirty="0" smtClean="0"/>
              <a:t> </a:t>
            </a:r>
            <a:r>
              <a:rPr lang="ru-RU" sz="2400" dirty="0" err="1" smtClean="0"/>
              <a:t>бідним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нужденним</a:t>
            </a:r>
            <a:r>
              <a:rPr lang="ru-RU" sz="2400" dirty="0" smtClean="0"/>
              <a:t>. Не </a:t>
            </a:r>
            <a:r>
              <a:rPr lang="ru-RU" sz="2400" dirty="0" err="1" smtClean="0"/>
              <a:t>чекав</a:t>
            </a:r>
            <a:r>
              <a:rPr lang="ru-RU" sz="2400" dirty="0" smtClean="0"/>
              <a:t>, </a:t>
            </a:r>
            <a:r>
              <a:rPr lang="ru-RU" sz="2400" dirty="0" err="1" smtClean="0"/>
              <a:t>щоб</a:t>
            </a:r>
            <a:r>
              <a:rPr lang="ru-RU" sz="2400" dirty="0" smtClean="0"/>
              <a:t> у </a:t>
            </a:r>
            <a:r>
              <a:rPr lang="ru-RU" sz="2400" dirty="0" err="1" smtClean="0"/>
              <a:t>нього</a:t>
            </a:r>
            <a:r>
              <a:rPr lang="ru-RU" sz="2400" dirty="0" smtClean="0"/>
              <a:t> просили </a:t>
            </a:r>
            <a:r>
              <a:rPr lang="ru-RU" sz="2400" dirty="0" err="1" smtClean="0"/>
              <a:t>допомоги</a:t>
            </a:r>
            <a:r>
              <a:rPr lang="ru-RU" sz="2400" dirty="0" smtClean="0"/>
              <a:t>, а сам </a:t>
            </a:r>
            <a:r>
              <a:rPr lang="ru-RU" sz="2400" dirty="0" err="1" smtClean="0"/>
              <a:t>шукав</a:t>
            </a:r>
            <a:r>
              <a:rPr lang="ru-RU" sz="2400" dirty="0" smtClean="0"/>
              <a:t> </a:t>
            </a:r>
            <a:r>
              <a:rPr lang="ru-RU" sz="2400" dirty="0" err="1" smtClean="0"/>
              <a:t>бідних</a:t>
            </a:r>
            <a:r>
              <a:rPr lang="ru-RU" sz="2400" dirty="0" smtClean="0"/>
              <a:t>, </a:t>
            </a:r>
            <a:r>
              <a:rPr lang="ru-RU" sz="2400" dirty="0" err="1" smtClean="0"/>
              <a:t>щоб</a:t>
            </a:r>
            <a:r>
              <a:rPr lang="ru-RU" sz="2400" dirty="0" smtClean="0"/>
              <a:t> </a:t>
            </a:r>
            <a:r>
              <a:rPr lang="ru-RU" sz="2400" dirty="0" err="1" smtClean="0"/>
              <a:t>їм</a:t>
            </a:r>
            <a:r>
              <a:rPr lang="ru-RU" sz="2400" dirty="0" smtClean="0"/>
              <a:t> </a:t>
            </a:r>
            <a:r>
              <a:rPr lang="ru-RU" sz="2400" dirty="0" err="1" smtClean="0"/>
              <a:t>допомогти</a:t>
            </a:r>
            <a:r>
              <a:rPr lang="ru-RU" sz="2400" dirty="0" smtClean="0"/>
              <a:t>. Не дивно,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ім'ям</a:t>
            </a:r>
            <a:r>
              <a:rPr lang="ru-RU" sz="2400" dirty="0" smtClean="0"/>
              <a:t> </a:t>
            </a:r>
            <a:r>
              <a:rPr lang="ru-RU" sz="2400" dirty="0" err="1" smtClean="0"/>
              <a:t>пов'язана</a:t>
            </a:r>
            <a:r>
              <a:rPr lang="ru-RU" sz="2400" dirty="0" smtClean="0"/>
              <a:t> </a:t>
            </a:r>
            <a:r>
              <a:rPr lang="ru-RU" sz="2400" dirty="0" err="1" smtClean="0"/>
              <a:t>традиція</a:t>
            </a:r>
            <a:r>
              <a:rPr lang="ru-RU" sz="2400" dirty="0" smtClean="0"/>
              <a:t>, яка </a:t>
            </a:r>
            <a:r>
              <a:rPr lang="ru-RU" sz="2400" dirty="0" err="1" smtClean="0"/>
              <a:t>сягає</a:t>
            </a:r>
            <a:r>
              <a:rPr lang="ru-RU" sz="2400" dirty="0" smtClean="0"/>
              <a:t> </a:t>
            </a:r>
            <a:r>
              <a:rPr lang="en-US" sz="2400" dirty="0" smtClean="0"/>
              <a:t>XII </a:t>
            </a:r>
            <a:r>
              <a:rPr lang="ru-RU" sz="2400" dirty="0" err="1" smtClean="0"/>
              <a:t>століття</a:t>
            </a:r>
            <a:r>
              <a:rPr lang="ru-RU" sz="2400" dirty="0" smtClean="0"/>
              <a:t> – </a:t>
            </a:r>
            <a:r>
              <a:rPr lang="ru-RU" sz="2400" dirty="0" err="1" smtClean="0"/>
              <a:t>давати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допомогу</a:t>
            </a:r>
            <a:r>
              <a:rPr lang="ru-RU" sz="2400" dirty="0" smtClean="0"/>
              <a:t> та </a:t>
            </a:r>
            <a:r>
              <a:rPr lang="ru-RU" sz="2400" dirty="0" err="1" smtClean="0"/>
              <a:t>стипендії</a:t>
            </a:r>
            <a:r>
              <a:rPr lang="ru-RU" sz="2400" dirty="0" smtClean="0"/>
              <a:t> в школах. </a:t>
            </a:r>
            <a:r>
              <a:rPr lang="ru-RU" sz="2400" dirty="0" err="1" smtClean="0"/>
              <a:t>Пізніше</a:t>
            </a:r>
            <a:r>
              <a:rPr lang="ru-RU" sz="2400" dirty="0" smtClean="0"/>
              <a:t> </a:t>
            </a:r>
            <a:r>
              <a:rPr lang="ru-RU" sz="2400" dirty="0" err="1" smtClean="0"/>
              <a:t>цей</a:t>
            </a:r>
            <a:r>
              <a:rPr lang="ru-RU" sz="2400" dirty="0" smtClean="0"/>
              <a:t> </a:t>
            </a:r>
            <a:r>
              <a:rPr lang="ru-RU" sz="2400" dirty="0" err="1" smtClean="0"/>
              <a:t>звичай</a:t>
            </a:r>
            <a:r>
              <a:rPr lang="ru-RU" sz="2400" dirty="0" smtClean="0"/>
              <a:t> </a:t>
            </a:r>
            <a:r>
              <a:rPr lang="ru-RU" sz="2400" dirty="0" err="1" smtClean="0"/>
              <a:t>перетворився</a:t>
            </a:r>
            <a:r>
              <a:rPr lang="ru-RU" sz="2400" dirty="0" smtClean="0"/>
              <a:t> в </a:t>
            </a:r>
            <a:r>
              <a:rPr lang="ru-RU" sz="2400" dirty="0" err="1" smtClean="0"/>
              <a:t>дарування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подарунків</a:t>
            </a:r>
            <a:r>
              <a:rPr lang="ru-RU" sz="2000" dirty="0" smtClean="0"/>
              <a:t>,</a:t>
            </a:r>
          </a:p>
          <a:p>
            <a:r>
              <a:rPr lang="ru-RU" sz="2400" dirty="0" smtClean="0"/>
              <a:t> особливо </a:t>
            </a:r>
            <a:r>
              <a:rPr lang="ru-RU" sz="2400" dirty="0" err="1" smtClean="0"/>
              <a:t>дітям</a:t>
            </a:r>
            <a:r>
              <a:rPr lang="ru-RU" sz="2400" dirty="0" smtClean="0"/>
              <a:t>, у </a:t>
            </a:r>
            <a:r>
              <a:rPr lang="ru-RU" sz="2400" dirty="0" err="1" smtClean="0"/>
              <a:t>надвечір’я</a:t>
            </a:r>
            <a:r>
              <a:rPr lang="ru-RU" sz="2400" dirty="0" smtClean="0"/>
              <a:t> </a:t>
            </a:r>
            <a:r>
              <a:rPr lang="ru-RU" sz="2400" dirty="0" err="1" smtClean="0"/>
              <a:t>Миколая</a:t>
            </a:r>
            <a:r>
              <a:rPr lang="ru-RU" sz="2400" dirty="0" smtClean="0"/>
              <a:t> 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2918"/>
            <a:ext cx="5857884" cy="6215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00B050"/>
                </a:solidFill>
              </a:rPr>
              <a:t>22 травня</a:t>
            </a:r>
            <a:r>
              <a:rPr lang="uk-UA" sz="2000" dirty="0" smtClean="0">
                <a:solidFill>
                  <a:srgbClr val="FF0000"/>
                </a:solidFill>
              </a:rPr>
              <a:t>-день </a:t>
            </a:r>
            <a:r>
              <a:rPr lang="uk-UA" sz="2000" dirty="0" err="1" smtClean="0">
                <a:solidFill>
                  <a:srgbClr val="FF0000"/>
                </a:solidFill>
              </a:rPr>
              <a:t>памяти</a:t>
            </a:r>
            <a:r>
              <a:rPr lang="uk-UA" sz="2000" dirty="0" smtClean="0">
                <a:solidFill>
                  <a:srgbClr val="FF0000"/>
                </a:solidFill>
              </a:rPr>
              <a:t> перенесення мощів із </a:t>
            </a:r>
            <a:r>
              <a:rPr lang="uk-UA" sz="2000" dirty="0" err="1" smtClean="0">
                <a:solidFill>
                  <a:srgbClr val="FF0000"/>
                </a:solidFill>
              </a:rPr>
              <a:t>Лікії</a:t>
            </a:r>
            <a:r>
              <a:rPr lang="uk-UA" sz="2000" dirty="0" smtClean="0">
                <a:solidFill>
                  <a:srgbClr val="FF0000"/>
                </a:solidFill>
              </a:rPr>
              <a:t> в Барі (Італія)   (</a:t>
            </a:r>
            <a:r>
              <a:rPr lang="uk-UA" sz="2000" dirty="0" smtClean="0">
                <a:solidFill>
                  <a:srgbClr val="00B050"/>
                </a:solidFill>
              </a:rPr>
              <a:t>літній Миколай)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0726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1400" dirty="0"/>
          </a:p>
          <a:p>
            <a:r>
              <a:rPr lang="ru-RU" sz="1400" dirty="0" smtClean="0"/>
              <a:t>В </a:t>
            </a:r>
            <a:r>
              <a:rPr lang="en-US" sz="1400" dirty="0"/>
              <a:t>XI </a:t>
            </a:r>
            <a:r>
              <a:rPr lang="ru-RU" sz="1400" dirty="0" err="1"/>
              <a:t>столітті</a:t>
            </a:r>
            <a:r>
              <a:rPr lang="ru-RU" sz="1400" dirty="0"/>
              <a:t> </a:t>
            </a:r>
            <a:r>
              <a:rPr lang="ru-RU" sz="1400" dirty="0" err="1"/>
              <a:t>грецька</a:t>
            </a:r>
            <a:r>
              <a:rPr lang="ru-RU" sz="1400" dirty="0"/>
              <a:t> (</a:t>
            </a:r>
            <a:r>
              <a:rPr lang="ru-RU" sz="1400" dirty="0" err="1"/>
              <a:t>візантійська</a:t>
            </a:r>
            <a:r>
              <a:rPr lang="ru-RU" sz="1400" dirty="0"/>
              <a:t>) </a:t>
            </a:r>
            <a:r>
              <a:rPr lang="ru-RU" sz="1400" dirty="0" err="1"/>
              <a:t>імперія</a:t>
            </a:r>
            <a:r>
              <a:rPr lang="ru-RU" sz="1400" dirty="0"/>
              <a:t> переживала </a:t>
            </a:r>
            <a:endParaRPr lang="ru-RU" sz="1400" dirty="0" smtClean="0"/>
          </a:p>
          <a:p>
            <a:r>
              <a:rPr lang="ru-RU" sz="1400" dirty="0" err="1" smtClean="0"/>
              <a:t>важкий</a:t>
            </a:r>
            <a:r>
              <a:rPr lang="ru-RU" sz="1400" dirty="0" smtClean="0"/>
              <a:t> </a:t>
            </a:r>
            <a:r>
              <a:rPr lang="ru-RU" sz="1400" dirty="0" err="1"/>
              <a:t>період</a:t>
            </a:r>
            <a:r>
              <a:rPr lang="ru-RU" sz="1400" dirty="0"/>
              <a:t> </a:t>
            </a:r>
            <a:r>
              <a:rPr lang="ru-RU" sz="1400" dirty="0" err="1"/>
              <a:t>власної</a:t>
            </a:r>
            <a:r>
              <a:rPr lang="ru-RU" sz="1400" dirty="0"/>
              <a:t> </a:t>
            </a:r>
            <a:r>
              <a:rPr lang="ru-RU" sz="1400" dirty="0" err="1"/>
              <a:t>історії</a:t>
            </a:r>
            <a:r>
              <a:rPr lang="ru-RU" sz="1400" dirty="0"/>
              <a:t>. Турки </a:t>
            </a:r>
            <a:r>
              <a:rPr lang="ru-RU" sz="1400" dirty="0" err="1"/>
              <a:t>спустошували</a:t>
            </a:r>
            <a:r>
              <a:rPr lang="ru-RU" sz="1400" dirty="0"/>
              <a:t> </a:t>
            </a:r>
            <a:r>
              <a:rPr lang="ru-RU" sz="1400" dirty="0" err="1"/>
              <a:t>її</a:t>
            </a:r>
            <a:r>
              <a:rPr lang="ru-RU" sz="1400" dirty="0"/>
              <a:t> </a:t>
            </a:r>
            <a:endParaRPr lang="ru-RU" sz="1400" dirty="0" smtClean="0"/>
          </a:p>
          <a:p>
            <a:r>
              <a:rPr lang="ru-RU" sz="1400" dirty="0" err="1" smtClean="0"/>
              <a:t>володіння</a:t>
            </a:r>
            <a:r>
              <a:rPr lang="ru-RU" sz="1400" dirty="0" smtClean="0"/>
              <a:t> </a:t>
            </a:r>
            <a:r>
              <a:rPr lang="ru-RU" sz="1400" dirty="0"/>
              <a:t>в </a:t>
            </a:r>
            <a:r>
              <a:rPr lang="ru-RU" sz="1400" dirty="0" err="1"/>
              <a:t>Малій</a:t>
            </a:r>
            <a:r>
              <a:rPr lang="ru-RU" sz="1400" dirty="0"/>
              <a:t> </a:t>
            </a:r>
            <a:r>
              <a:rPr lang="ru-RU" sz="1400" dirty="0" err="1"/>
              <a:t>Азії</a:t>
            </a:r>
            <a:r>
              <a:rPr lang="ru-RU" sz="1400" dirty="0"/>
              <a:t>, </a:t>
            </a:r>
            <a:r>
              <a:rPr lang="ru-RU" sz="1400" dirty="0" err="1"/>
              <a:t>розоряли</a:t>
            </a:r>
            <a:r>
              <a:rPr lang="ru-RU" sz="1400" dirty="0"/>
              <a:t> </a:t>
            </a:r>
            <a:r>
              <a:rPr lang="ru-RU" sz="1400" dirty="0" err="1"/>
              <a:t>міста</a:t>
            </a:r>
            <a:r>
              <a:rPr lang="ru-RU" sz="1400" dirty="0"/>
              <a:t> </a:t>
            </a:r>
            <a:r>
              <a:rPr lang="ru-RU" sz="1400" dirty="0" err="1"/>
              <a:t>і</a:t>
            </a:r>
            <a:r>
              <a:rPr lang="ru-RU" sz="1400" dirty="0"/>
              <a:t> села, </a:t>
            </a:r>
            <a:endParaRPr lang="ru-RU" sz="1400" dirty="0" smtClean="0"/>
          </a:p>
          <a:p>
            <a:r>
              <a:rPr lang="ru-RU" sz="1400" dirty="0" err="1" smtClean="0"/>
              <a:t>вбиваючи</a:t>
            </a:r>
            <a:r>
              <a:rPr lang="ru-RU" sz="1400" dirty="0" smtClean="0"/>
              <a:t> </a:t>
            </a:r>
            <a:r>
              <a:rPr lang="ru-RU" sz="1400" dirty="0" err="1"/>
              <a:t>їх</a:t>
            </a:r>
            <a:r>
              <a:rPr lang="ru-RU" sz="1400" dirty="0"/>
              <a:t> </a:t>
            </a:r>
            <a:r>
              <a:rPr lang="ru-RU" sz="1400" dirty="0" err="1"/>
              <a:t>мешканців</a:t>
            </a:r>
            <a:r>
              <a:rPr lang="ru-RU" sz="1400" dirty="0"/>
              <a:t>, та </a:t>
            </a:r>
            <a:r>
              <a:rPr lang="ru-RU" sz="1400" dirty="0" err="1"/>
              <a:t>супроводжували</a:t>
            </a:r>
            <a:r>
              <a:rPr lang="ru-RU" sz="1400" dirty="0"/>
              <a:t> </a:t>
            </a:r>
            <a:r>
              <a:rPr lang="ru-RU" sz="1400" dirty="0" err="1"/>
              <a:t>свої</a:t>
            </a:r>
            <a:r>
              <a:rPr lang="ru-RU" sz="1400" dirty="0"/>
              <a:t> </a:t>
            </a:r>
            <a:endParaRPr lang="ru-RU" sz="1400" dirty="0" smtClean="0"/>
          </a:p>
          <a:p>
            <a:r>
              <a:rPr lang="ru-RU" sz="1400" dirty="0" err="1" smtClean="0"/>
              <a:t>жорстокості</a:t>
            </a:r>
            <a:r>
              <a:rPr lang="ru-RU" sz="1400" dirty="0" smtClean="0"/>
              <a:t> </a:t>
            </a:r>
            <a:r>
              <a:rPr lang="ru-RU" sz="1400" dirty="0" err="1"/>
              <a:t>паплюженням</a:t>
            </a:r>
            <a:r>
              <a:rPr lang="ru-RU" sz="1400" dirty="0"/>
              <a:t> </a:t>
            </a:r>
            <a:r>
              <a:rPr lang="ru-RU" sz="1400" dirty="0" err="1"/>
              <a:t>святих</a:t>
            </a:r>
            <a:r>
              <a:rPr lang="ru-RU" sz="1400" dirty="0"/>
              <a:t> </a:t>
            </a:r>
            <a:r>
              <a:rPr lang="ru-RU" sz="1400" dirty="0" err="1"/>
              <a:t>храмів</a:t>
            </a:r>
            <a:r>
              <a:rPr lang="ru-RU" sz="1400" dirty="0"/>
              <a:t>, </a:t>
            </a:r>
            <a:r>
              <a:rPr lang="ru-RU" sz="1400" dirty="0" err="1"/>
              <a:t>мощів</a:t>
            </a:r>
            <a:r>
              <a:rPr lang="ru-RU" sz="1400" dirty="0" smtClean="0"/>
              <a:t>,</a:t>
            </a:r>
          </a:p>
          <a:p>
            <a:r>
              <a:rPr lang="ru-RU" sz="1400" dirty="0" smtClean="0"/>
              <a:t> </a:t>
            </a:r>
            <a:r>
              <a:rPr lang="ru-RU" sz="1400" dirty="0" err="1"/>
              <a:t>ікон</a:t>
            </a:r>
            <a:r>
              <a:rPr lang="ru-RU" sz="1400" dirty="0"/>
              <a:t> </a:t>
            </a:r>
            <a:r>
              <a:rPr lang="ru-RU" sz="1400" dirty="0" err="1"/>
              <a:t>і</a:t>
            </a:r>
            <a:r>
              <a:rPr lang="ru-RU" sz="1400" dirty="0"/>
              <a:t> </a:t>
            </a:r>
            <a:r>
              <a:rPr lang="ru-RU" sz="1400" dirty="0" smtClean="0"/>
              <a:t>книг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 </a:t>
            </a:r>
            <a:r>
              <a:rPr lang="ru-RU" sz="1400" dirty="0" smtClean="0"/>
              <a:t>   47 </a:t>
            </a:r>
            <a:r>
              <a:rPr lang="ru-RU" sz="1400" dirty="0" err="1" smtClean="0"/>
              <a:t>чоловік</a:t>
            </a:r>
            <a:r>
              <a:rPr lang="ru-RU" sz="1400" dirty="0" smtClean="0"/>
              <a:t> </a:t>
            </a:r>
            <a:r>
              <a:rPr lang="ru-RU" sz="1400" dirty="0" err="1" smtClean="0"/>
              <a:t>італійського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міста</a:t>
            </a:r>
            <a:r>
              <a:rPr lang="ru-RU" sz="1400" dirty="0" smtClean="0"/>
              <a:t> </a:t>
            </a:r>
            <a:r>
              <a:rPr lang="ru-RU" sz="1400" dirty="0" err="1" smtClean="0"/>
              <a:t>Барі</a:t>
            </a:r>
            <a:r>
              <a:rPr lang="ru-RU" sz="1400" dirty="0" smtClean="0"/>
              <a:t>, </a:t>
            </a:r>
            <a:r>
              <a:rPr lang="ru-RU" sz="1400" dirty="0" err="1" smtClean="0"/>
              <a:t>озброївшись</a:t>
            </a:r>
            <a:r>
              <a:rPr lang="ru-RU" sz="1400" dirty="0" smtClean="0"/>
              <a:t>,</a:t>
            </a:r>
          </a:p>
          <a:p>
            <a:r>
              <a:rPr lang="ru-RU" sz="1400" dirty="0" smtClean="0"/>
              <a:t> </a:t>
            </a:r>
            <a:r>
              <a:rPr lang="ru-RU" sz="1400" dirty="0" err="1"/>
              <a:t>прибули</a:t>
            </a:r>
            <a:r>
              <a:rPr lang="ru-RU" sz="1400" dirty="0"/>
              <a:t> в храм святителя </a:t>
            </a:r>
            <a:r>
              <a:rPr lang="ru-RU" sz="1400" dirty="0" err="1"/>
              <a:t>Миколая</a:t>
            </a:r>
            <a:r>
              <a:rPr lang="ru-RU" sz="1400" dirty="0" smtClean="0"/>
              <a:t>,</a:t>
            </a:r>
          </a:p>
          <a:p>
            <a:r>
              <a:rPr lang="ru-RU" sz="1400" dirty="0" smtClean="0"/>
              <a:t>  </a:t>
            </a:r>
            <a:r>
              <a:rPr lang="ru-RU" sz="1400" dirty="0" err="1" smtClean="0"/>
              <a:t>Чернець</a:t>
            </a:r>
            <a:r>
              <a:rPr lang="ru-RU" sz="1400" dirty="0" smtClean="0"/>
              <a:t> </a:t>
            </a:r>
            <a:r>
              <a:rPr lang="ru-RU" sz="1400" dirty="0" err="1"/>
              <a:t>розповів</a:t>
            </a:r>
            <a:r>
              <a:rPr lang="ru-RU" sz="1400" dirty="0"/>
              <a:t> при </a:t>
            </a:r>
            <a:r>
              <a:rPr lang="ru-RU" sz="1400" dirty="0" err="1"/>
              <a:t>цьому</a:t>
            </a:r>
            <a:r>
              <a:rPr lang="ru-RU" sz="1400" dirty="0"/>
              <a:t> про </a:t>
            </a:r>
            <a:r>
              <a:rPr lang="ru-RU" sz="1400" dirty="0" err="1"/>
              <a:t>з'явлення</a:t>
            </a:r>
            <a:r>
              <a:rPr lang="ru-RU" sz="1400" dirty="0"/>
              <a:t> </a:t>
            </a:r>
            <a:endParaRPr lang="ru-RU" sz="1400" dirty="0" smtClean="0"/>
          </a:p>
          <a:p>
            <a:r>
              <a:rPr lang="ru-RU" sz="1400" dirty="0" err="1" smtClean="0"/>
              <a:t>напередодні</a:t>
            </a:r>
            <a:r>
              <a:rPr lang="ru-RU" sz="1400" dirty="0" smtClean="0"/>
              <a:t> </a:t>
            </a:r>
            <a:r>
              <a:rPr lang="ru-RU" sz="1400" dirty="0"/>
              <a:t>святителя </a:t>
            </a:r>
            <a:r>
              <a:rPr lang="ru-RU" sz="1400" dirty="0" err="1"/>
              <a:t>Миколая</a:t>
            </a:r>
            <a:r>
              <a:rPr lang="ru-RU" sz="1400" dirty="0"/>
              <a:t> </a:t>
            </a:r>
            <a:r>
              <a:rPr lang="ru-RU" sz="1400" dirty="0" smtClean="0"/>
              <a:t>одному</a:t>
            </a:r>
          </a:p>
          <a:p>
            <a:r>
              <a:rPr lang="ru-RU" sz="1400" dirty="0" smtClean="0"/>
              <a:t> </a:t>
            </a:r>
            <a:r>
              <a:rPr lang="ru-RU" sz="1400" dirty="0" err="1"/>
              <a:t>старцеві</a:t>
            </a:r>
            <a:r>
              <a:rPr lang="ru-RU" sz="1400" dirty="0"/>
              <a:t>.</a:t>
            </a:r>
            <a:br>
              <a:rPr lang="ru-RU" sz="1400" dirty="0"/>
            </a:br>
            <a:r>
              <a:rPr lang="ru-RU" sz="1400" dirty="0" smtClean="0"/>
              <a:t> . </a:t>
            </a:r>
            <a:r>
              <a:rPr lang="ru-RU" sz="1400" dirty="0"/>
              <a:t>Юнак Матфей у </a:t>
            </a:r>
            <a:r>
              <a:rPr lang="ru-RU" sz="1400" dirty="0" err="1"/>
              <a:t>нетерпінні</a:t>
            </a:r>
            <a:r>
              <a:rPr lang="ru-RU" sz="1400" dirty="0"/>
              <a:t> </a:t>
            </a:r>
            <a:r>
              <a:rPr lang="ru-RU" sz="1400" dirty="0" err="1"/>
              <a:t>розбив</a:t>
            </a:r>
            <a:r>
              <a:rPr lang="ru-RU" sz="1400" dirty="0"/>
              <a:t> </a:t>
            </a:r>
            <a:r>
              <a:rPr lang="ru-RU" sz="1400" dirty="0" err="1" smtClean="0"/>
              <a:t>кришку</a:t>
            </a:r>
            <a:endParaRPr lang="ru-RU" sz="1400" dirty="0" smtClean="0"/>
          </a:p>
          <a:p>
            <a:r>
              <a:rPr lang="ru-RU" sz="1400" dirty="0" smtClean="0"/>
              <a:t> </a:t>
            </a:r>
            <a:r>
              <a:rPr lang="ru-RU" sz="1400" dirty="0" err="1"/>
              <a:t>і</a:t>
            </a:r>
            <a:r>
              <a:rPr lang="ru-RU" sz="1400" dirty="0"/>
              <a:t> </a:t>
            </a:r>
            <a:r>
              <a:rPr lang="ru-RU" sz="1400" dirty="0" err="1"/>
              <a:t>італійці</a:t>
            </a:r>
            <a:r>
              <a:rPr lang="ru-RU" sz="1400" dirty="0"/>
              <a:t> </a:t>
            </a:r>
            <a:r>
              <a:rPr lang="ru-RU" sz="1400" dirty="0" err="1"/>
              <a:t>побачили</a:t>
            </a:r>
            <a:r>
              <a:rPr lang="ru-RU" sz="1400" dirty="0"/>
              <a:t>, </a:t>
            </a:r>
            <a:r>
              <a:rPr lang="ru-RU" sz="1400" dirty="0" err="1"/>
              <a:t>що</a:t>
            </a:r>
            <a:r>
              <a:rPr lang="ru-RU" sz="1400" dirty="0"/>
              <a:t> саркофаг </a:t>
            </a:r>
            <a:r>
              <a:rPr lang="ru-RU" sz="1400" dirty="0" err="1" smtClean="0"/>
              <a:t>наповнений</a:t>
            </a:r>
            <a:endParaRPr lang="ru-RU" sz="1400" dirty="0" smtClean="0"/>
          </a:p>
          <a:p>
            <a:r>
              <a:rPr lang="ru-RU" sz="1400" dirty="0" smtClean="0"/>
              <a:t> </a:t>
            </a:r>
            <a:r>
              <a:rPr lang="ru-RU" sz="1400" dirty="0" err="1" smtClean="0"/>
              <a:t>запашним</a:t>
            </a:r>
            <a:r>
              <a:rPr lang="ru-RU" sz="1400" dirty="0" smtClean="0"/>
              <a:t> святим миром. </a:t>
            </a:r>
          </a:p>
          <a:p>
            <a:r>
              <a:rPr lang="uk-UA" sz="1400" dirty="0" smtClean="0"/>
              <a:t> </a:t>
            </a:r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  <a:p>
            <a:pPr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Вони </a:t>
            </a:r>
            <a:r>
              <a:rPr lang="ru-RU" sz="1400" b="1" i="1" dirty="0" err="1">
                <a:solidFill>
                  <a:srgbClr val="FF0000"/>
                </a:solidFill>
              </a:rPr>
              <a:t>звершили</a:t>
            </a:r>
            <a:r>
              <a:rPr lang="ru-RU" sz="1400" b="1" i="1" dirty="0">
                <a:solidFill>
                  <a:srgbClr val="FF0000"/>
                </a:solidFill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</a:rPr>
              <a:t>літію</a:t>
            </a:r>
            <a:r>
              <a:rPr lang="ru-RU" sz="1400" b="1" i="1" dirty="0">
                <a:solidFill>
                  <a:srgbClr val="FF0000"/>
                </a:solidFill>
              </a:rPr>
              <a:t>, </a:t>
            </a:r>
            <a:r>
              <a:rPr lang="ru-RU" sz="1400" b="1" i="1" dirty="0" err="1">
                <a:solidFill>
                  <a:srgbClr val="FF0000"/>
                </a:solidFill>
              </a:rPr>
              <a:t>після</a:t>
            </a:r>
            <a:r>
              <a:rPr lang="ru-RU" sz="1400" b="1" i="1" dirty="0">
                <a:solidFill>
                  <a:srgbClr val="FF0000"/>
                </a:solidFill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</a:rPr>
              <a:t>якої</a:t>
            </a:r>
            <a:r>
              <a:rPr lang="ru-RU" sz="1400" b="1" i="1" dirty="0">
                <a:solidFill>
                  <a:srgbClr val="FF0000"/>
                </a:solidFill>
              </a:rPr>
              <a:t> той </a:t>
            </a:r>
            <a:r>
              <a:rPr lang="ru-RU" sz="1400" b="1" i="1" dirty="0" err="1">
                <a:solidFill>
                  <a:srgbClr val="FF0000"/>
                </a:solidFill>
              </a:rPr>
              <a:t>самий</a:t>
            </a:r>
            <a:r>
              <a:rPr lang="ru-RU" sz="1400" b="1" i="1" dirty="0">
                <a:solidFill>
                  <a:srgbClr val="FF0000"/>
                </a:solidFill>
              </a:rPr>
              <a:t> Матфей </a:t>
            </a:r>
            <a:r>
              <a:rPr lang="ru-RU" sz="1400" b="1" i="1" dirty="0" smtClean="0">
                <a:solidFill>
                  <a:srgbClr val="FF0000"/>
                </a:solidFill>
              </a:rPr>
              <a:t>почав</a:t>
            </a:r>
          </a:p>
          <a:p>
            <a:pPr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</a:rPr>
              <a:t>виймати</a:t>
            </a:r>
            <a:r>
              <a:rPr lang="ru-RU" sz="1400" b="1" i="1" dirty="0">
                <a:solidFill>
                  <a:srgbClr val="FF0000"/>
                </a:solidFill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</a:rPr>
              <a:t>з</a:t>
            </a:r>
            <a:r>
              <a:rPr lang="ru-RU" sz="1400" b="1" i="1" dirty="0">
                <a:solidFill>
                  <a:srgbClr val="FF0000"/>
                </a:solidFill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</a:rPr>
              <a:t>переповненого</a:t>
            </a:r>
            <a:r>
              <a:rPr lang="ru-RU" sz="1400" b="1" i="1" dirty="0">
                <a:solidFill>
                  <a:srgbClr val="FF0000"/>
                </a:solidFill>
              </a:rPr>
              <a:t> миром саркофагу </a:t>
            </a:r>
            <a:r>
              <a:rPr lang="ru-RU" sz="1400" b="1" i="1" dirty="0" err="1">
                <a:solidFill>
                  <a:srgbClr val="FF0000"/>
                </a:solidFill>
              </a:rPr>
              <a:t>мощі</a:t>
            </a:r>
            <a:r>
              <a:rPr lang="ru-RU" sz="1400" b="1" i="1" dirty="0">
                <a:solidFill>
                  <a:srgbClr val="FF0000"/>
                </a:solidFill>
              </a:rPr>
              <a:t> </a:t>
            </a:r>
            <a:endParaRPr lang="ru-RU" sz="14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Святителя</a:t>
            </a:r>
            <a:r>
              <a:rPr lang="ru-RU" sz="1400" b="1" i="1" dirty="0">
                <a:solidFill>
                  <a:srgbClr val="FF0000"/>
                </a:solidFill>
              </a:rPr>
              <a:t>. </a:t>
            </a:r>
            <a:r>
              <a:rPr lang="ru-RU" sz="1400" b="1" i="1" dirty="0" err="1">
                <a:solidFill>
                  <a:srgbClr val="FF0000"/>
                </a:solidFill>
              </a:rPr>
              <a:t>Це</a:t>
            </a:r>
            <a:r>
              <a:rPr lang="ru-RU" sz="1400" b="1" i="1" dirty="0">
                <a:solidFill>
                  <a:srgbClr val="FF0000"/>
                </a:solidFill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</a:rPr>
              <a:t>сталося</a:t>
            </a:r>
            <a:r>
              <a:rPr lang="ru-RU" sz="1400" b="1" i="1" dirty="0">
                <a:solidFill>
                  <a:srgbClr val="FF0000"/>
                </a:solidFill>
              </a:rPr>
              <a:t> 20 </a:t>
            </a:r>
            <a:r>
              <a:rPr lang="ru-RU" sz="1400" b="1" i="1" dirty="0" err="1">
                <a:solidFill>
                  <a:srgbClr val="FF0000"/>
                </a:solidFill>
              </a:rPr>
              <a:t>квітня</a:t>
            </a:r>
            <a:r>
              <a:rPr lang="ru-RU" sz="1400" b="1" i="1" dirty="0">
                <a:solidFill>
                  <a:srgbClr val="FF0000"/>
                </a:solidFill>
              </a:rPr>
              <a:t> 1087 року.</a:t>
            </a:r>
            <a:br>
              <a:rPr lang="ru-RU" sz="1400" b="1" i="1" dirty="0">
                <a:solidFill>
                  <a:srgbClr val="FF0000"/>
                </a:solidFill>
              </a:rPr>
            </a:br>
            <a:r>
              <a:rPr lang="ru-RU" sz="1400" b="1" i="1" dirty="0" smtClean="0">
                <a:solidFill>
                  <a:srgbClr val="FF0000"/>
                </a:solidFill>
              </a:rPr>
              <a:t/>
            </a:r>
            <a:br>
              <a:rPr lang="ru-RU" sz="1400" b="1" i="1" dirty="0" smtClean="0">
                <a:solidFill>
                  <a:srgbClr val="FF0000"/>
                </a:solidFill>
              </a:rPr>
            </a:br>
            <a:r>
              <a:rPr lang="ru-RU" sz="1400" b="1" i="1" dirty="0" smtClean="0">
                <a:solidFill>
                  <a:srgbClr val="FF0000"/>
                </a:solidFill>
              </a:rPr>
              <a:t>  </a:t>
            </a:r>
            <a:r>
              <a:rPr lang="uk-UA" sz="1400" b="1" i="1" dirty="0" smtClean="0">
                <a:solidFill>
                  <a:srgbClr val="FF0000"/>
                </a:solidFill>
              </a:rPr>
              <a:t> </a:t>
            </a:r>
            <a:endParaRPr lang="ru-RU" sz="1400" b="1" i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User\Desktop\николай Чудотворец\надгробие бар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929066"/>
            <a:ext cx="3714776" cy="2643206"/>
          </a:xfrm>
          <a:prstGeom prst="rect">
            <a:avLst/>
          </a:prstGeom>
          <a:noFill/>
        </p:spPr>
      </p:pic>
      <p:pic>
        <p:nvPicPr>
          <p:cNvPr id="10" name="Рисунок 9" descr="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785794"/>
            <a:ext cx="3357586" cy="3143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i="1" dirty="0" smtClean="0"/>
              <a:t>"</a:t>
            </a:r>
            <a:r>
              <a:rPr lang="ru-RU" sz="2200" b="1" i="1" dirty="0" smtClean="0">
                <a:solidFill>
                  <a:srgbClr val="FF0000"/>
                </a:solidFill>
              </a:rPr>
              <a:t>Не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показуйте</a:t>
            </a:r>
            <a:r>
              <a:rPr lang="ru-RU" sz="2200" b="1" i="1" dirty="0" smtClean="0">
                <a:solidFill>
                  <a:srgbClr val="FF0000"/>
                </a:solidFill>
              </a:rPr>
              <a:t>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своєї</a:t>
            </a:r>
            <a:r>
              <a:rPr lang="ru-RU" sz="2200" b="1" i="1" dirty="0" smtClean="0">
                <a:solidFill>
                  <a:srgbClr val="FF0000"/>
                </a:solidFill>
              </a:rPr>
              <a:t>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праведності</a:t>
            </a:r>
            <a:r>
              <a:rPr lang="ru-RU" sz="2200" b="1" i="1" dirty="0" smtClean="0">
                <a:solidFill>
                  <a:srgbClr val="FF0000"/>
                </a:solidFill>
              </a:rPr>
              <a:t> перед людьми,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щоб</a:t>
            </a:r>
            <a:r>
              <a:rPr lang="ru-RU" sz="2200" b="1" i="1" dirty="0" smtClean="0">
                <a:solidFill>
                  <a:srgbClr val="FF0000"/>
                </a:solidFill>
              </a:rPr>
              <a:t> вони вас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бачили</a:t>
            </a:r>
            <a:r>
              <a:rPr lang="ru-RU" sz="2200" b="1" i="1" dirty="0" smtClean="0">
                <a:solidFill>
                  <a:srgbClr val="FF0000"/>
                </a:solidFill>
              </a:rPr>
              <a:t>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і</a:t>
            </a:r>
            <a:r>
              <a:rPr lang="ru-RU" sz="2200" b="1" i="1" dirty="0" smtClean="0">
                <a:solidFill>
                  <a:srgbClr val="FF0000"/>
                </a:solidFill>
              </a:rPr>
              <a:t> хвалили за те; нехай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знає</a:t>
            </a:r>
            <a:r>
              <a:rPr lang="ru-RU" sz="2200" b="1" i="1" dirty="0" smtClean="0">
                <a:solidFill>
                  <a:srgbClr val="FF0000"/>
                </a:solidFill>
              </a:rPr>
              <a:t> про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ваші</a:t>
            </a:r>
            <a:r>
              <a:rPr lang="ru-RU" sz="2200" b="1" i="1" dirty="0" smtClean="0">
                <a:solidFill>
                  <a:srgbClr val="FF0000"/>
                </a:solidFill>
              </a:rPr>
              <a:t>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добрі</a:t>
            </a:r>
            <a:r>
              <a:rPr lang="ru-RU" sz="2200" b="1" i="1" dirty="0" smtClean="0">
                <a:solidFill>
                  <a:srgbClr val="FF0000"/>
                </a:solidFill>
              </a:rPr>
              <a:t>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діла</a:t>
            </a:r>
            <a:r>
              <a:rPr lang="ru-RU" sz="2200" b="1" i="1" dirty="0" smtClean="0">
                <a:solidFill>
                  <a:srgbClr val="FF0000"/>
                </a:solidFill>
              </a:rPr>
              <a:t>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лише</a:t>
            </a:r>
            <a:r>
              <a:rPr lang="ru-RU" sz="2200" b="1" i="1" dirty="0" smtClean="0">
                <a:solidFill>
                  <a:srgbClr val="FF0000"/>
                </a:solidFill>
              </a:rPr>
              <a:t>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Отець</a:t>
            </a:r>
            <a:r>
              <a:rPr lang="ru-RU" sz="2200" b="1" i="1" dirty="0" smtClean="0">
                <a:solidFill>
                  <a:srgbClr val="FF0000"/>
                </a:solidFill>
              </a:rPr>
              <a:t> 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Небесний</a:t>
            </a:r>
            <a:r>
              <a:rPr lang="ru-RU" sz="2200" b="1" i="1" dirty="0" smtClean="0">
                <a:solidFill>
                  <a:srgbClr val="FF0000"/>
                </a:solidFill>
              </a:rPr>
              <a:t>"(пор. Мт 6, 1-4). </a:t>
            </a:r>
            <a:endParaRPr lang="ru-RU" sz="2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3829048" cy="3781436"/>
          </a:xfrm>
        </p:spPr>
        <p:txBody>
          <a:bodyPr>
            <a:normAutofit fontScale="92500" lnSpcReduction="20000"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Один  </a:t>
            </a:r>
            <a:r>
              <a:rPr lang="ru-RU" sz="2000" dirty="0" err="1" smtClean="0"/>
              <a:t>чоловік</a:t>
            </a:r>
            <a:r>
              <a:rPr lang="ru-RU" sz="2000" dirty="0" smtClean="0"/>
              <a:t> </a:t>
            </a:r>
            <a:r>
              <a:rPr lang="ru-RU" sz="2000" dirty="0" err="1" smtClean="0"/>
              <a:t>втратив</a:t>
            </a:r>
            <a:r>
              <a:rPr lang="ru-RU" sz="2000" dirty="0" smtClean="0"/>
              <a:t> </a:t>
            </a:r>
            <a:r>
              <a:rPr lang="ru-RU" sz="2000" dirty="0" err="1" smtClean="0"/>
              <a:t>всі</a:t>
            </a:r>
            <a:r>
              <a:rPr lang="ru-RU" sz="2000" dirty="0" smtClean="0"/>
              <a:t> </a:t>
            </a:r>
            <a:r>
              <a:rPr lang="ru-RU" sz="2000" dirty="0" err="1" smtClean="0"/>
              <a:t>свої</a:t>
            </a:r>
            <a:r>
              <a:rPr lang="ru-RU" sz="2000" dirty="0" smtClean="0"/>
              <a:t> </a:t>
            </a:r>
            <a:r>
              <a:rPr lang="ru-RU" sz="2000" dirty="0" err="1" smtClean="0"/>
              <a:t>гроші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хотів</a:t>
            </a:r>
            <a:r>
              <a:rPr lang="ru-RU" sz="2000" dirty="0" smtClean="0"/>
              <a:t> </a:t>
            </a:r>
            <a:r>
              <a:rPr lang="ru-RU" sz="2000" dirty="0" err="1" smtClean="0"/>
              <a:t>пустити</a:t>
            </a:r>
            <a:r>
              <a:rPr lang="ru-RU" sz="2000" dirty="0" smtClean="0"/>
              <a:t> </a:t>
            </a:r>
            <a:r>
              <a:rPr lang="ru-RU" sz="2000" dirty="0" err="1" smtClean="0"/>
              <a:t>своїх</a:t>
            </a:r>
            <a:r>
              <a:rPr lang="ru-RU" sz="2000" dirty="0" smtClean="0"/>
              <a:t> </a:t>
            </a:r>
            <a:r>
              <a:rPr lang="ru-RU" sz="2000" dirty="0" err="1" smtClean="0"/>
              <a:t>дочок</a:t>
            </a:r>
            <a:r>
              <a:rPr lang="ru-RU" sz="2000" dirty="0" smtClean="0"/>
              <a:t> на злу дорогу. </a:t>
            </a:r>
            <a:r>
              <a:rPr lang="ru-RU" sz="2000" dirty="0" err="1" smtClean="0"/>
              <a:t>Щоб</a:t>
            </a:r>
            <a:r>
              <a:rPr lang="ru-RU" sz="2000" dirty="0" smtClean="0"/>
              <a:t> </a:t>
            </a:r>
            <a:r>
              <a:rPr lang="ru-RU" sz="2000" dirty="0" err="1" smtClean="0"/>
              <a:t>допомогти</a:t>
            </a:r>
            <a:r>
              <a:rPr lang="ru-RU" sz="2000" dirty="0" smtClean="0"/>
              <a:t> </a:t>
            </a:r>
            <a:r>
              <a:rPr lang="ru-RU" sz="2000" dirty="0" err="1" smtClean="0"/>
              <a:t>цій</a:t>
            </a:r>
            <a:r>
              <a:rPr lang="ru-RU" sz="2000" dirty="0" smtClean="0"/>
              <a:t> </a:t>
            </a:r>
            <a:r>
              <a:rPr lang="ru-RU" sz="2000" dirty="0" err="1" smtClean="0"/>
              <a:t>родині</a:t>
            </a:r>
            <a:r>
              <a:rPr lang="ru-RU" sz="2000" dirty="0" smtClean="0"/>
              <a:t>, </a:t>
            </a:r>
            <a:r>
              <a:rPr lang="ru-RU" sz="2000" dirty="0" err="1" smtClean="0"/>
              <a:t>святий</a:t>
            </a:r>
            <a:r>
              <a:rPr lang="ru-RU" sz="2000" dirty="0" smtClean="0"/>
              <a:t> </a:t>
            </a:r>
            <a:r>
              <a:rPr lang="ru-RU" sz="2000" dirty="0" err="1" smtClean="0"/>
              <a:t>Миколай</a:t>
            </a:r>
            <a:r>
              <a:rPr lang="ru-RU" sz="2000" dirty="0" smtClean="0"/>
              <a:t> </a:t>
            </a:r>
            <a:r>
              <a:rPr lang="ru-RU" sz="2000" dirty="0" err="1" smtClean="0"/>
              <a:t>потайки</a:t>
            </a:r>
            <a:r>
              <a:rPr lang="ru-RU" sz="2000" dirty="0" smtClean="0"/>
              <a:t> </a:t>
            </a:r>
            <a:r>
              <a:rPr lang="ru-RU" sz="2000" dirty="0" err="1" smtClean="0"/>
              <a:t>підкинув</a:t>
            </a:r>
            <a:r>
              <a:rPr lang="ru-RU" sz="2000" dirty="0" smtClean="0"/>
              <a:t> до </a:t>
            </a:r>
            <a:r>
              <a:rPr lang="ru-RU" sz="2000" dirty="0" err="1" smtClean="0"/>
              <a:t>їхньої</a:t>
            </a:r>
            <a:r>
              <a:rPr lang="ru-RU" sz="2000" dirty="0" smtClean="0"/>
              <a:t> </a:t>
            </a:r>
            <a:r>
              <a:rPr lang="ru-RU" sz="2000" dirty="0" err="1" smtClean="0"/>
              <a:t>хати</a:t>
            </a:r>
            <a:r>
              <a:rPr lang="ru-RU" sz="2000" dirty="0" smtClean="0"/>
              <a:t> </a:t>
            </a:r>
            <a:r>
              <a:rPr lang="ru-RU" sz="2000" dirty="0" err="1" smtClean="0"/>
              <a:t>мішечок</a:t>
            </a:r>
            <a:r>
              <a:rPr lang="ru-RU" sz="2000" dirty="0" smtClean="0"/>
              <a:t> золота. Так </a:t>
            </a:r>
            <a:r>
              <a:rPr lang="ru-RU" sz="2000" dirty="0" err="1" smtClean="0"/>
              <a:t>він</a:t>
            </a:r>
            <a:r>
              <a:rPr lang="ru-RU" sz="2000" dirty="0" smtClean="0"/>
              <a:t> </a:t>
            </a:r>
            <a:r>
              <a:rPr lang="ru-RU" sz="2000" dirty="0" err="1" smtClean="0"/>
              <a:t>робив</a:t>
            </a:r>
            <a:r>
              <a:rPr lang="ru-RU" sz="2000" dirty="0" smtClean="0"/>
              <a:t> </a:t>
            </a:r>
            <a:r>
              <a:rPr lang="ru-RU" sz="2000" dirty="0" err="1" smtClean="0"/>
              <a:t>тричі</a:t>
            </a:r>
            <a:r>
              <a:rPr lang="ru-RU" sz="2000" dirty="0" smtClean="0"/>
              <a:t>. </a:t>
            </a:r>
            <a:r>
              <a:rPr lang="ru-RU" sz="2000" dirty="0" err="1" smtClean="0"/>
              <a:t>Дівчата</a:t>
            </a:r>
            <a:r>
              <a:rPr lang="ru-RU" sz="2000" dirty="0" smtClean="0"/>
              <a:t> </a:t>
            </a:r>
            <a:r>
              <a:rPr lang="ru-RU" sz="2000" dirty="0" err="1" smtClean="0"/>
              <a:t>скористалися</a:t>
            </a:r>
            <a:r>
              <a:rPr lang="ru-RU" sz="2000" dirty="0" smtClean="0"/>
              <a:t> </a:t>
            </a:r>
            <a:r>
              <a:rPr lang="ru-RU" sz="2000" dirty="0" err="1" smtClean="0"/>
              <a:t>цією</a:t>
            </a:r>
            <a:r>
              <a:rPr lang="ru-RU" sz="2000" dirty="0" smtClean="0"/>
              <a:t> </a:t>
            </a:r>
            <a:r>
              <a:rPr lang="ru-RU" sz="2000" dirty="0" err="1" smtClean="0"/>
              <a:t>допомогою</a:t>
            </a:r>
            <a:r>
              <a:rPr lang="ru-RU" sz="2000" dirty="0" smtClean="0"/>
              <a:t>,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всі</a:t>
            </a:r>
            <a:r>
              <a:rPr lang="ru-RU" sz="2000" dirty="0" smtClean="0"/>
              <a:t> три </a:t>
            </a:r>
            <a:r>
              <a:rPr lang="ru-RU" sz="2000" dirty="0" err="1" smtClean="0"/>
              <a:t>чесно</a:t>
            </a:r>
            <a:r>
              <a:rPr lang="ru-RU" sz="2000" dirty="0" smtClean="0"/>
              <a:t> </a:t>
            </a:r>
            <a:r>
              <a:rPr lang="ru-RU" sz="2000" dirty="0" err="1" smtClean="0"/>
              <a:t>вийшли</a:t>
            </a:r>
            <a:r>
              <a:rPr lang="ru-RU" sz="2000" dirty="0" smtClean="0"/>
              <a:t> </a:t>
            </a:r>
            <a:r>
              <a:rPr lang="ru-RU" sz="2000" dirty="0" err="1" smtClean="0"/>
              <a:t>заміж</a:t>
            </a:r>
            <a:r>
              <a:rPr lang="ru-RU" sz="2000" dirty="0" smtClean="0"/>
              <a:t>. Тому часто на </a:t>
            </a:r>
            <a:r>
              <a:rPr lang="ru-RU" sz="2000" dirty="0" err="1" smtClean="0"/>
              <a:t>іконах</a:t>
            </a:r>
            <a:r>
              <a:rPr lang="ru-RU" sz="2000" dirty="0" smtClean="0"/>
              <a:t> </a:t>
            </a:r>
            <a:r>
              <a:rPr lang="ru-RU" sz="2000" dirty="0" err="1" smtClean="0"/>
              <a:t>святий</a:t>
            </a:r>
            <a:r>
              <a:rPr lang="ru-RU" sz="2000" dirty="0" smtClean="0"/>
              <a:t> </a:t>
            </a:r>
            <a:r>
              <a:rPr lang="ru-RU" sz="2000" dirty="0" err="1" smtClean="0"/>
              <a:t>Миколай</a:t>
            </a:r>
            <a:r>
              <a:rPr lang="ru-RU" sz="2000" dirty="0" smtClean="0"/>
              <a:t> </a:t>
            </a:r>
            <a:r>
              <a:rPr lang="ru-RU" sz="2000" dirty="0" err="1" smtClean="0"/>
              <a:t>зображений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трьома</a:t>
            </a:r>
            <a:r>
              <a:rPr lang="ru-RU" sz="2000" dirty="0" smtClean="0"/>
              <a:t> </a:t>
            </a:r>
            <a:r>
              <a:rPr lang="ru-RU" sz="2000" dirty="0" err="1" smtClean="0"/>
              <a:t>мішечками</a:t>
            </a:r>
            <a:r>
              <a:rPr lang="ru-RU" sz="2000" dirty="0" smtClean="0"/>
              <a:t> золота. </a:t>
            </a:r>
            <a:endParaRPr lang="ru-RU" sz="2000" dirty="0"/>
          </a:p>
        </p:txBody>
      </p:sp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1071546"/>
            <a:ext cx="4643438" cy="57864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04822" y="2967335"/>
            <a:ext cx="22814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" y="5072074"/>
            <a:ext cx="4857752" cy="13542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28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Миколай</a:t>
            </a:r>
            <a:r>
              <a:rPr lang="ru-RU" sz="28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2800" b="1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я</a:t>
            </a:r>
            <a:r>
              <a:rPr lang="ru-RU" sz="28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вився</a:t>
            </a:r>
            <a:r>
              <a:rPr lang="ru-RU" sz="28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28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купцю</a:t>
            </a:r>
            <a:r>
              <a:rPr lang="ru-RU" sz="28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28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і</a:t>
            </a:r>
            <a:r>
              <a:rPr lang="ru-RU" sz="28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наказав </a:t>
            </a:r>
            <a:r>
              <a:rPr lang="ru-RU" sz="28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їхати</a:t>
            </a:r>
            <a:r>
              <a:rPr lang="ru-RU" sz="28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в </a:t>
            </a:r>
            <a:r>
              <a:rPr lang="ru-RU" sz="2800" b="1" cap="none" spc="0" dirty="0" err="1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Лікію</a:t>
            </a:r>
            <a:endParaRPr lang="ru-RU" sz="20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415102">
            <a:off x="307644" y="5607678"/>
            <a:ext cx="40046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rgbClr val="FADA7A">
                        <a:tint val="70000"/>
                        <a:satMod val="200000"/>
                      </a:srgbClr>
                    </a:gs>
                    <a:gs pos="40000">
                      <a:srgbClr val="FADA7A">
                        <a:tint val="90000"/>
                        <a:satMod val="130000"/>
                      </a:srgbClr>
                    </a:gs>
                    <a:gs pos="50000">
                      <a:srgbClr val="FADA7A">
                        <a:tint val="90000"/>
                        <a:satMod val="130000"/>
                      </a:srgbClr>
                    </a:gs>
                    <a:gs pos="68000">
                      <a:srgbClr val="FADA7A">
                        <a:tint val="90000"/>
                        <a:satMod val="130000"/>
                      </a:srgbClr>
                    </a:gs>
                    <a:gs pos="100000">
                      <a:srgbClr val="FADA7A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FADA7A">
                      <a:tint val="80000"/>
                      <a:satMod val="250000"/>
                      <a:alpha val="45000"/>
                    </a:srgbClr>
                  </a:outerShdw>
                </a:effectLst>
              </a:rPr>
              <a:t> </a:t>
            </a:r>
            <a:endParaRPr lang="ru-RU" sz="2000" b="1" dirty="0">
              <a:ln>
                <a:prstDash val="solid"/>
              </a:ln>
              <a:gradFill rotWithShape="1">
                <a:gsLst>
                  <a:gs pos="0">
                    <a:srgbClr val="FADA7A">
                      <a:tint val="70000"/>
                      <a:satMod val="200000"/>
                    </a:srgbClr>
                  </a:gs>
                  <a:gs pos="40000">
                    <a:srgbClr val="FADA7A">
                      <a:tint val="90000"/>
                      <a:satMod val="130000"/>
                    </a:srgbClr>
                  </a:gs>
                  <a:gs pos="50000">
                    <a:srgbClr val="FADA7A">
                      <a:tint val="90000"/>
                      <a:satMod val="130000"/>
                    </a:srgbClr>
                  </a:gs>
                  <a:gs pos="68000">
                    <a:srgbClr val="FADA7A">
                      <a:tint val="90000"/>
                      <a:satMod val="130000"/>
                    </a:srgbClr>
                  </a:gs>
                  <a:gs pos="100000">
                    <a:srgbClr val="FADA7A">
                      <a:tint val="70000"/>
                      <a:satMod val="200000"/>
                    </a:srgbClr>
                  </a:gs>
                </a:gsLst>
                <a:lin ang="5400000"/>
              </a:gradFill>
              <a:effectLst>
                <a:outerShdw blurRad="88000" dist="50800" dir="5040000" algn="tl">
                  <a:srgbClr val="FADA7A">
                    <a:tint val="80000"/>
                    <a:satMod val="250000"/>
                    <a:alpha val="4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92867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600200"/>
            <a:ext cx="4714908" cy="4525963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rgbClr val="FF0000"/>
                </a:solidFill>
              </a:rPr>
              <a:t>Святий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Миколай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врятував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своєю</a:t>
            </a:r>
            <a:r>
              <a:rPr lang="ru-RU" sz="2800" dirty="0" smtClean="0">
                <a:solidFill>
                  <a:srgbClr val="FF0000"/>
                </a:solidFill>
              </a:rPr>
              <a:t> молитвою </a:t>
            </a:r>
            <a:r>
              <a:rPr lang="ru-RU" sz="2800" dirty="0" err="1" smtClean="0">
                <a:solidFill>
                  <a:srgbClr val="FF0000"/>
                </a:solidFill>
              </a:rPr>
              <a:t>рибалок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під</a:t>
            </a:r>
            <a:r>
              <a:rPr lang="ru-RU" sz="2800" dirty="0" smtClean="0">
                <a:solidFill>
                  <a:srgbClr val="FF0000"/>
                </a:solidFill>
              </a:rPr>
              <a:t> час </a:t>
            </a:r>
            <a:r>
              <a:rPr lang="ru-RU" sz="2800" dirty="0" err="1" smtClean="0">
                <a:solidFill>
                  <a:srgbClr val="FF0000"/>
                </a:solidFill>
              </a:rPr>
              <a:t>бурі</a:t>
            </a:r>
            <a:r>
              <a:rPr lang="ru-RU" sz="2800" dirty="0" smtClean="0">
                <a:solidFill>
                  <a:srgbClr val="FF0000"/>
                </a:solidFill>
              </a:rPr>
              <a:t> на </a:t>
            </a:r>
            <a:r>
              <a:rPr lang="ru-RU" sz="2800" dirty="0" err="1" smtClean="0">
                <a:solidFill>
                  <a:srgbClr val="FF0000"/>
                </a:solidFill>
              </a:rPr>
              <a:t>морі</a:t>
            </a:r>
            <a:r>
              <a:rPr lang="ru-RU" sz="2800" dirty="0" smtClean="0">
                <a:solidFill>
                  <a:srgbClr val="FF0000"/>
                </a:solidFill>
              </a:rPr>
              <a:t>. Господь </a:t>
            </a:r>
            <a:r>
              <a:rPr lang="ru-RU" sz="2800" dirty="0" err="1" smtClean="0">
                <a:solidFill>
                  <a:srgbClr val="FF0000"/>
                </a:solidFill>
              </a:rPr>
              <a:t>почув</a:t>
            </a:r>
            <a:r>
              <a:rPr lang="ru-RU" sz="2800" dirty="0" smtClean="0">
                <a:solidFill>
                  <a:srgbClr val="FF0000"/>
                </a:solidFill>
              </a:rPr>
              <a:t> молитву Святого, </a:t>
            </a:r>
            <a:r>
              <a:rPr lang="ru-RU" sz="2800" dirty="0" err="1" smtClean="0">
                <a:solidFill>
                  <a:srgbClr val="FF0000"/>
                </a:solidFill>
              </a:rPr>
              <a:t>і</a:t>
            </a:r>
            <a:r>
              <a:rPr lang="ru-RU" sz="2800" dirty="0" smtClean="0">
                <a:solidFill>
                  <a:srgbClr val="FF0000"/>
                </a:solidFill>
              </a:rPr>
              <a:t> буря затихла.  а в </a:t>
            </a:r>
            <a:r>
              <a:rPr lang="ru-RU" sz="2800" dirty="0" err="1" smtClean="0">
                <a:solidFill>
                  <a:srgbClr val="FF0000"/>
                </a:solidFill>
              </a:rPr>
              <a:t>багатьох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краінах</a:t>
            </a:r>
            <a:r>
              <a:rPr lang="ru-RU" sz="2800" dirty="0" smtClean="0">
                <a:solidFill>
                  <a:srgbClr val="FF0000"/>
                </a:solidFill>
              </a:rPr>
              <a:t> на </a:t>
            </a:r>
            <a:r>
              <a:rPr lang="ru-RU" sz="2800" dirty="0" err="1" smtClean="0">
                <a:solidFill>
                  <a:srgbClr val="FF0000"/>
                </a:solidFill>
              </a:rPr>
              <a:t>березі</a:t>
            </a:r>
            <a:r>
              <a:rPr lang="ru-RU" sz="2800" dirty="0" smtClean="0">
                <a:solidFill>
                  <a:srgbClr val="FF0000"/>
                </a:solidFill>
              </a:rPr>
              <a:t> моря </a:t>
            </a:r>
            <a:r>
              <a:rPr lang="ru-RU" sz="2800" dirty="0" err="1" smtClean="0">
                <a:solidFill>
                  <a:srgbClr val="FF0000"/>
                </a:solidFill>
              </a:rPr>
              <a:t>побудовані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храми</a:t>
            </a:r>
            <a:r>
              <a:rPr lang="ru-RU" sz="2800" dirty="0" smtClean="0">
                <a:solidFill>
                  <a:srgbClr val="FF0000"/>
                </a:solidFill>
              </a:rPr>
              <a:t> на </a:t>
            </a:r>
            <a:r>
              <a:rPr lang="ru-RU" sz="2800" dirty="0" err="1" smtClean="0">
                <a:solidFill>
                  <a:srgbClr val="FF0000"/>
                </a:solidFill>
              </a:rPr>
              <a:t>його</a:t>
            </a:r>
            <a:r>
              <a:rPr lang="ru-RU" sz="2800" dirty="0" smtClean="0">
                <a:solidFill>
                  <a:srgbClr val="FF0000"/>
                </a:solidFill>
              </a:rPr>
              <a:t> честь. 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125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4619625" cy="6096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596" y="0"/>
            <a:ext cx="82153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Святий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Миколвй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 заступник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моряків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2357422" cy="164307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err="1" smtClean="0"/>
              <a:t>Ця</a:t>
            </a:r>
            <a:r>
              <a:rPr lang="ru-RU" sz="2000" dirty="0" smtClean="0"/>
              <a:t> </a:t>
            </a:r>
            <a:r>
              <a:rPr lang="ru-RU" sz="2000" dirty="0" err="1" smtClean="0"/>
              <a:t>історія</a:t>
            </a:r>
            <a:r>
              <a:rPr lang="ru-RU" sz="2000" dirty="0" smtClean="0"/>
              <a:t> </a:t>
            </a:r>
            <a:r>
              <a:rPr lang="ru-RU" sz="2000" dirty="0" err="1" smtClean="0"/>
              <a:t>трапилась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у </a:t>
            </a:r>
            <a:r>
              <a:rPr lang="ru-RU" sz="2000" dirty="0" err="1" smtClean="0"/>
              <a:t>місті</a:t>
            </a:r>
            <a:r>
              <a:rPr lang="ru-RU" sz="2000" dirty="0" smtClean="0"/>
              <a:t> </a:t>
            </a:r>
            <a:r>
              <a:rPr lang="ru-RU" sz="2000" dirty="0" err="1" smtClean="0"/>
              <a:t>Куйбишеві</a:t>
            </a:r>
            <a:r>
              <a:rPr lang="ru-RU" sz="2000" dirty="0" smtClean="0"/>
              <a:t>,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 err="1" smtClean="0"/>
              <a:t>нині</a:t>
            </a:r>
            <a:r>
              <a:rPr lang="ru-RU" sz="2000" dirty="0" smtClean="0"/>
              <a:t> Самара, </a:t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1956 </a:t>
            </a:r>
            <a:r>
              <a:rPr lang="ru-RU" sz="2000" dirty="0" err="1" smtClean="0"/>
              <a:t>роціі</a:t>
            </a:r>
            <a:endParaRPr lang="ru-RU" dirty="0"/>
          </a:p>
        </p:txBody>
      </p:sp>
      <p:pic>
        <p:nvPicPr>
          <p:cNvPr id="4" name="Содержимое 3" descr="зо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3000372"/>
            <a:ext cx="4000528" cy="3357586"/>
          </a:xfrm>
        </p:spPr>
      </p:pic>
      <p:pic>
        <p:nvPicPr>
          <p:cNvPr id="5" name="Рисунок 4" descr="фильм-чудо-или-стояние-Зо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0"/>
            <a:ext cx="3786182" cy="42862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29124" y="4572008"/>
            <a:ext cx="47148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</a:rPr>
              <a:t>Зоя простояла 4 </a:t>
            </a:r>
            <a:r>
              <a:rPr lang="ru-RU" sz="1600" dirty="0" err="1" smtClean="0">
                <a:solidFill>
                  <a:srgbClr val="0070C0"/>
                </a:solidFill>
              </a:rPr>
              <a:t>месяці</a:t>
            </a:r>
            <a:r>
              <a:rPr lang="ru-RU" sz="1600" dirty="0" smtClean="0">
                <a:solidFill>
                  <a:srgbClr val="0070C0"/>
                </a:solidFill>
              </a:rPr>
              <a:t>(128 </a:t>
            </a:r>
            <a:r>
              <a:rPr lang="ru-RU" sz="1600" dirty="0" err="1" smtClean="0">
                <a:solidFill>
                  <a:srgbClr val="0070C0"/>
                </a:solidFill>
              </a:rPr>
              <a:t>днів</a:t>
            </a:r>
            <a:r>
              <a:rPr lang="ru-RU" sz="1600" dirty="0" smtClean="0">
                <a:solidFill>
                  <a:srgbClr val="0070C0"/>
                </a:solidFill>
              </a:rPr>
              <a:t>), </a:t>
            </a:r>
            <a:r>
              <a:rPr lang="ru-RU" sz="1600" dirty="0">
                <a:solidFill>
                  <a:srgbClr val="0070C0"/>
                </a:solidFill>
              </a:rPr>
              <a:t>до </a:t>
            </a:r>
            <a:r>
              <a:rPr lang="ru-RU" sz="1600" dirty="0" err="1" smtClean="0">
                <a:solidFill>
                  <a:srgbClr val="0070C0"/>
                </a:solidFill>
              </a:rPr>
              <a:t>самої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>
                <a:solidFill>
                  <a:srgbClr val="0070C0"/>
                </a:solidFill>
              </a:rPr>
              <a:t>Пасхи, </a:t>
            </a:r>
            <a:endParaRPr lang="ru-RU" sz="1600" dirty="0" smtClean="0">
              <a:solidFill>
                <a:srgbClr val="0070C0"/>
              </a:solidFill>
            </a:endParaRPr>
          </a:p>
          <a:p>
            <a:r>
              <a:rPr lang="ru-RU" sz="1600" dirty="0">
                <a:solidFill>
                  <a:srgbClr val="0070C0"/>
                </a:solidFill>
              </a:rPr>
              <a:t>я</a:t>
            </a:r>
            <a:r>
              <a:rPr lang="ru-RU" sz="1600" dirty="0" smtClean="0">
                <a:solidFill>
                  <a:srgbClr val="0070C0"/>
                </a:solidFill>
              </a:rPr>
              <a:t>ка у тому </a:t>
            </a:r>
            <a:r>
              <a:rPr lang="ru-RU" sz="1600" dirty="0" err="1" smtClean="0">
                <a:solidFill>
                  <a:srgbClr val="0070C0"/>
                </a:solidFill>
              </a:rPr>
              <a:t>році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була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>
                <a:solidFill>
                  <a:srgbClr val="0070C0"/>
                </a:solidFill>
              </a:rPr>
              <a:t>23 </a:t>
            </a:r>
            <a:r>
              <a:rPr lang="ru-RU" sz="1600" dirty="0" err="1" smtClean="0">
                <a:solidFill>
                  <a:srgbClr val="0070C0"/>
                </a:solidFill>
              </a:rPr>
              <a:t>квітня</a:t>
            </a:r>
            <a:r>
              <a:rPr lang="ru-RU" sz="1600" dirty="0" smtClean="0">
                <a:solidFill>
                  <a:srgbClr val="0070C0"/>
                </a:solidFill>
              </a:rPr>
              <a:t>(6 </a:t>
            </a:r>
            <a:r>
              <a:rPr lang="ru-RU" sz="1600" dirty="0" err="1" smtClean="0">
                <a:solidFill>
                  <a:srgbClr val="0070C0"/>
                </a:solidFill>
              </a:rPr>
              <a:t>травня</a:t>
            </a:r>
            <a:r>
              <a:rPr lang="ru-RU" sz="1600" dirty="0" smtClean="0">
                <a:solidFill>
                  <a:srgbClr val="0070C0"/>
                </a:solidFill>
              </a:rPr>
              <a:t> по </a:t>
            </a:r>
            <a:r>
              <a:rPr lang="ru-RU" sz="1600" dirty="0">
                <a:solidFill>
                  <a:srgbClr val="0070C0"/>
                </a:solidFill>
              </a:rPr>
              <a:t>новому стилю).</a:t>
            </a:r>
            <a:r>
              <a:rPr lang="ru-RU" sz="1600" dirty="0" smtClean="0">
                <a:solidFill>
                  <a:srgbClr val="0070C0"/>
                </a:solidFill>
              </a:rPr>
              <a:t/>
            </a:r>
            <a:br>
              <a:rPr lang="ru-RU" sz="1600" dirty="0" smtClean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В </a:t>
            </a:r>
            <a:r>
              <a:rPr lang="ru-RU" sz="1600" dirty="0" err="1" smtClean="0">
                <a:solidFill>
                  <a:srgbClr val="0070C0"/>
                </a:solidFill>
              </a:rPr>
              <a:t>ніч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>
                <a:solidFill>
                  <a:srgbClr val="0070C0"/>
                </a:solidFill>
              </a:rPr>
              <a:t>на </a:t>
            </a:r>
            <a:r>
              <a:rPr lang="ru-RU" sz="1600" dirty="0" err="1" smtClean="0">
                <a:solidFill>
                  <a:srgbClr val="0070C0"/>
                </a:solidFill>
              </a:rPr>
              <a:t>Світле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>
                <a:solidFill>
                  <a:srgbClr val="0070C0"/>
                </a:solidFill>
              </a:rPr>
              <a:t>Христово </a:t>
            </a:r>
            <a:r>
              <a:rPr lang="ru-RU" sz="1600" dirty="0" err="1" smtClean="0">
                <a:solidFill>
                  <a:srgbClr val="0070C0"/>
                </a:solidFill>
              </a:rPr>
              <a:t>Воскресіння</a:t>
            </a:r>
            <a:r>
              <a:rPr lang="ru-RU" sz="1600" dirty="0" smtClean="0">
                <a:solidFill>
                  <a:srgbClr val="0070C0"/>
                </a:solidFill>
              </a:rPr>
              <a:t> Зоя </a:t>
            </a:r>
            <a:r>
              <a:rPr lang="ru-RU" sz="1600" dirty="0">
                <a:solidFill>
                  <a:srgbClr val="0070C0"/>
                </a:solidFill>
              </a:rPr>
              <a:t>стала </a:t>
            </a:r>
            <a:r>
              <a:rPr lang="ru-RU" sz="1600" dirty="0" smtClean="0">
                <a:solidFill>
                  <a:srgbClr val="0070C0"/>
                </a:solidFill>
              </a:rPr>
              <a:t>особливо </a:t>
            </a:r>
            <a:r>
              <a:rPr lang="ru-RU" sz="1600" dirty="0" err="1" smtClean="0">
                <a:solidFill>
                  <a:srgbClr val="0070C0"/>
                </a:solidFill>
              </a:rPr>
              <a:t>голосно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взивать</a:t>
            </a:r>
            <a:r>
              <a:rPr lang="ru-RU" sz="1600" dirty="0">
                <a:solidFill>
                  <a:srgbClr val="0070C0"/>
                </a:solidFill>
              </a:rPr>
              <a:t>: "</a:t>
            </a:r>
            <a:r>
              <a:rPr lang="ru-RU" sz="1600" dirty="0" err="1" smtClean="0">
                <a:solidFill>
                  <a:srgbClr val="0070C0"/>
                </a:solidFill>
              </a:rPr>
              <a:t>Моліться</a:t>
            </a:r>
            <a:r>
              <a:rPr lang="ru-RU" sz="1600" dirty="0" smtClean="0">
                <a:solidFill>
                  <a:srgbClr val="0070C0"/>
                </a:solidFill>
              </a:rPr>
              <a:t>!</a:t>
            </a:r>
            <a:br>
              <a:rPr lang="ru-RU" sz="1600" dirty="0" smtClean="0">
                <a:solidFill>
                  <a:srgbClr val="0070C0"/>
                </a:solidFill>
              </a:rPr>
            </a:br>
            <a:r>
              <a:rPr lang="ru-RU" sz="1600" dirty="0" smtClean="0">
                <a:solidFill>
                  <a:srgbClr val="0070C0"/>
                </a:solidFill>
              </a:rPr>
              <a:t> Увесь </a:t>
            </a:r>
            <a:r>
              <a:rPr lang="ru-RU" sz="1600" dirty="0" err="1" smtClean="0">
                <a:solidFill>
                  <a:srgbClr val="0070C0"/>
                </a:solidFill>
              </a:rPr>
              <a:t>світ</a:t>
            </a:r>
            <a:r>
              <a:rPr lang="ru-RU" sz="1600" dirty="0" smtClean="0">
                <a:solidFill>
                  <a:srgbClr val="0070C0"/>
                </a:solidFill>
              </a:rPr>
              <a:t> в </a:t>
            </a:r>
            <a:r>
              <a:rPr lang="ru-RU" sz="1600" dirty="0" err="1" smtClean="0">
                <a:solidFill>
                  <a:srgbClr val="0070C0"/>
                </a:solidFill>
              </a:rPr>
              <a:t>гріхах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гине</a:t>
            </a:r>
            <a:r>
              <a:rPr lang="ru-RU" sz="1600" dirty="0" smtClean="0">
                <a:solidFill>
                  <a:srgbClr val="0070C0"/>
                </a:solidFill>
              </a:rPr>
              <a:t>, </a:t>
            </a:r>
            <a:r>
              <a:rPr lang="ru-RU" sz="1600" dirty="0" err="1" smtClean="0">
                <a:solidFill>
                  <a:srgbClr val="0070C0"/>
                </a:solidFill>
              </a:rPr>
              <a:t>молітесь</a:t>
            </a:r>
            <a:r>
              <a:rPr lang="ru-RU" sz="1600" dirty="0">
                <a:solidFill>
                  <a:srgbClr val="0070C0"/>
                </a:solidFill>
              </a:rPr>
              <a:t>!"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158" y="5715016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/>
          </a:p>
          <a:p>
            <a:r>
              <a:rPr lang="uk-UA" dirty="0" smtClean="0"/>
              <a:t>Будинок  Зої </a:t>
            </a:r>
            <a:r>
              <a:rPr lang="ru-RU" dirty="0" smtClean="0"/>
              <a:t>(ул</a:t>
            </a:r>
            <a:r>
              <a:rPr lang="ru-RU" dirty="0"/>
              <a:t>. Чкалова,86),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Рисунок 8" descr="з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0"/>
            <a:ext cx="3214710" cy="33575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2071678"/>
            <a:ext cx="2786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70C0"/>
                </a:solidFill>
              </a:rPr>
              <a:t>  </a:t>
            </a:r>
            <a:r>
              <a:rPr lang="uk-UA" dirty="0" smtClean="0">
                <a:solidFill>
                  <a:srgbClr val="0070C0"/>
                </a:solidFill>
              </a:rPr>
              <a:t>танцює з іконою </a:t>
            </a:r>
            <a:r>
              <a:rPr lang="uk-UA" dirty="0" smtClean="0">
                <a:solidFill>
                  <a:srgbClr val="0070C0"/>
                </a:solidFill>
              </a:rPr>
              <a:t>Миколи </a:t>
            </a:r>
            <a:r>
              <a:rPr lang="uk-UA" dirty="0" smtClean="0">
                <a:solidFill>
                  <a:srgbClr val="0070C0"/>
                </a:solidFill>
              </a:rPr>
              <a:t>Чудотворця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274638"/>
            <a:ext cx="5572164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Чудеса </a:t>
            </a:r>
            <a:r>
              <a:rPr lang="ru-RU" sz="2800" b="1" dirty="0" err="1" smtClean="0">
                <a:solidFill>
                  <a:srgbClr val="FF0000"/>
                </a:solidFill>
              </a:rPr>
              <a:t>миколая</a:t>
            </a:r>
            <a:r>
              <a:rPr lang="ru-RU" sz="2800" b="1" dirty="0" smtClean="0">
                <a:solidFill>
                  <a:srgbClr val="FF0000"/>
                </a:solidFill>
              </a:rPr>
              <a:t> у наш час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/>
              <a:t>                             </a:t>
            </a:r>
            <a:r>
              <a:rPr lang="ru-RU" sz="1600" dirty="0" smtClean="0"/>
              <a:t>                                     </a:t>
            </a:r>
            <a:r>
              <a:rPr lang="ru-RU" sz="1600" i="1" dirty="0" smtClean="0">
                <a:solidFill>
                  <a:srgbClr val="00B050"/>
                </a:solidFill>
              </a:rPr>
              <a:t>Коли </a:t>
            </a:r>
            <a:r>
              <a:rPr lang="ru-RU" sz="1600" i="1" dirty="0" err="1" smtClean="0">
                <a:solidFill>
                  <a:srgbClr val="00B050"/>
                </a:solidFill>
              </a:rPr>
              <a:t>підлітки</a:t>
            </a:r>
            <a:r>
              <a:rPr lang="ru-RU" sz="1600" i="1" dirty="0" smtClean="0">
                <a:solidFill>
                  <a:srgbClr val="00B050"/>
                </a:solidFill>
              </a:rPr>
              <a:t> принесли </a:t>
            </a:r>
            <a:r>
              <a:rPr lang="ru-RU" sz="1600" i="1" dirty="0" err="1" smtClean="0">
                <a:solidFill>
                  <a:srgbClr val="00B050"/>
                </a:solidFill>
              </a:rPr>
              <a:t>ікону</a:t>
            </a:r>
            <a:r>
              <a:rPr lang="ru-RU" sz="1600" i="1" dirty="0" smtClean="0">
                <a:solidFill>
                  <a:srgbClr val="00B050"/>
                </a:solidFill>
              </a:rPr>
              <a:t> </a:t>
            </a:r>
            <a:r>
              <a:rPr lang="ru-RU" sz="1600" i="1" dirty="0" err="1" smtClean="0">
                <a:solidFill>
                  <a:srgbClr val="00B050"/>
                </a:solidFill>
              </a:rPr>
              <a:t>додому</a:t>
            </a:r>
            <a:r>
              <a:rPr lang="ru-RU" sz="1600" i="1" dirty="0" smtClean="0">
                <a:solidFill>
                  <a:srgbClr val="00B050"/>
                </a:solidFill>
              </a:rPr>
              <a:t> </a:t>
            </a:r>
            <a:r>
              <a:rPr lang="ru-RU" sz="1600" i="1" dirty="0" err="1" smtClean="0">
                <a:solidFill>
                  <a:srgbClr val="00B050"/>
                </a:solidFill>
              </a:rPr>
              <a:t>і</a:t>
            </a:r>
            <a:r>
              <a:rPr lang="ru-RU" sz="1600" i="1" dirty="0" smtClean="0">
                <a:solidFill>
                  <a:srgbClr val="00B050"/>
                </a:solidFill>
              </a:rPr>
              <a:t> </a:t>
            </a:r>
            <a:r>
              <a:rPr lang="ru-RU" sz="1600" i="1" dirty="0" err="1" smtClean="0">
                <a:solidFill>
                  <a:srgbClr val="00B050"/>
                </a:solidFill>
              </a:rPr>
              <a:t>побачили,що</a:t>
            </a:r>
            <a:r>
              <a:rPr lang="ru-RU" sz="1600" i="1" dirty="0" smtClean="0">
                <a:solidFill>
                  <a:srgbClr val="00B050"/>
                </a:solidFill>
              </a:rPr>
              <a:t> вона проста, </a:t>
            </a:r>
            <a:r>
              <a:rPr lang="ru-RU" sz="1600" i="1" dirty="0" err="1" smtClean="0">
                <a:solidFill>
                  <a:srgbClr val="00B050"/>
                </a:solidFill>
              </a:rPr>
              <a:t>від</a:t>
            </a:r>
            <a:r>
              <a:rPr lang="ru-RU" sz="1600" i="1" dirty="0" smtClean="0">
                <a:solidFill>
                  <a:srgbClr val="00B050"/>
                </a:solidFill>
              </a:rPr>
              <a:t> </a:t>
            </a:r>
            <a:r>
              <a:rPr lang="ru-RU" sz="1600" i="1" dirty="0" err="1" smtClean="0">
                <a:solidFill>
                  <a:srgbClr val="00B050"/>
                </a:solidFill>
              </a:rPr>
              <a:t>злості</a:t>
            </a:r>
            <a:r>
              <a:rPr lang="ru-RU" sz="1600" i="1" dirty="0" smtClean="0">
                <a:solidFill>
                  <a:srgbClr val="00B050"/>
                </a:solidFill>
              </a:rPr>
              <a:t> один </a:t>
            </a:r>
            <a:r>
              <a:rPr lang="ru-RU" sz="1600" i="1" dirty="0" err="1" smtClean="0">
                <a:solidFill>
                  <a:srgbClr val="00B050"/>
                </a:solidFill>
              </a:rPr>
              <a:t>з</a:t>
            </a:r>
            <a:r>
              <a:rPr lang="ru-RU" sz="1600" i="1" dirty="0" smtClean="0">
                <a:solidFill>
                  <a:srgbClr val="00B050"/>
                </a:solidFill>
              </a:rPr>
              <a:t> них </a:t>
            </a:r>
            <a:r>
              <a:rPr lang="ru-RU" sz="1600" i="1" dirty="0" err="1" smtClean="0">
                <a:solidFill>
                  <a:srgbClr val="00B050"/>
                </a:solidFill>
              </a:rPr>
              <a:t>виколов</a:t>
            </a:r>
            <a:r>
              <a:rPr lang="ru-RU" sz="1600" i="1" dirty="0" smtClean="0">
                <a:solidFill>
                  <a:srgbClr val="00B050"/>
                </a:solidFill>
              </a:rPr>
              <a:t> святому </a:t>
            </a:r>
            <a:r>
              <a:rPr lang="ru-RU" sz="1600" i="1" dirty="0" err="1" smtClean="0">
                <a:solidFill>
                  <a:srgbClr val="00B050"/>
                </a:solidFill>
              </a:rPr>
              <a:t>очі</a:t>
            </a:r>
            <a:r>
              <a:rPr lang="ru-RU" sz="1600" i="1" dirty="0" smtClean="0">
                <a:solidFill>
                  <a:srgbClr val="00B050"/>
                </a:solidFill>
              </a:rPr>
              <a:t>..  Через </a:t>
            </a:r>
            <a:r>
              <a:rPr lang="ru-RU" sz="1600" i="1" dirty="0" err="1" smtClean="0">
                <a:solidFill>
                  <a:srgbClr val="00B050"/>
                </a:solidFill>
              </a:rPr>
              <a:t>місяць</a:t>
            </a:r>
            <a:r>
              <a:rPr lang="ru-RU" sz="1600" i="1" dirty="0" smtClean="0">
                <a:solidFill>
                  <a:srgbClr val="00B050"/>
                </a:solidFill>
              </a:rPr>
              <a:t> </a:t>
            </a:r>
            <a:r>
              <a:rPr lang="ru-RU" sz="1600" i="1" dirty="0" err="1" smtClean="0">
                <a:solidFill>
                  <a:srgbClr val="00B050"/>
                </a:solidFill>
              </a:rPr>
              <a:t>хлопцю</a:t>
            </a:r>
            <a:r>
              <a:rPr lang="ru-RU" sz="1600" i="1" dirty="0" smtClean="0">
                <a:solidFill>
                  <a:srgbClr val="00B050"/>
                </a:solidFill>
              </a:rPr>
              <a:t> на </a:t>
            </a:r>
            <a:r>
              <a:rPr lang="ru-RU" sz="1600" i="1" dirty="0" err="1" smtClean="0">
                <a:solidFill>
                  <a:srgbClr val="00B050"/>
                </a:solidFill>
              </a:rPr>
              <a:t>заводі</a:t>
            </a:r>
            <a:r>
              <a:rPr lang="ru-RU" sz="1600" i="1" dirty="0" smtClean="0">
                <a:solidFill>
                  <a:srgbClr val="00B050"/>
                </a:solidFill>
              </a:rPr>
              <a:t> </a:t>
            </a:r>
            <a:r>
              <a:rPr lang="ru-RU" sz="1600" i="1" dirty="0" err="1" smtClean="0">
                <a:solidFill>
                  <a:srgbClr val="00B050"/>
                </a:solidFill>
              </a:rPr>
              <a:t>вибило</a:t>
            </a:r>
            <a:r>
              <a:rPr lang="ru-RU" sz="1600" i="1" dirty="0" smtClean="0">
                <a:solidFill>
                  <a:srgbClr val="00B050"/>
                </a:solidFill>
              </a:rPr>
              <a:t> </a:t>
            </a:r>
            <a:r>
              <a:rPr lang="ru-RU" sz="1600" i="1" dirty="0" err="1" smtClean="0">
                <a:solidFill>
                  <a:srgbClr val="00B050"/>
                </a:solidFill>
              </a:rPr>
              <a:t>обидва</a:t>
            </a:r>
            <a:r>
              <a:rPr lang="ru-RU" sz="1600" i="1" dirty="0" smtClean="0">
                <a:solidFill>
                  <a:srgbClr val="00B050"/>
                </a:solidFill>
              </a:rPr>
              <a:t> ока. 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Ми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були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дуже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здивовані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. И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тоді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батько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зізнався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, 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що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просив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Миколу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Чудотворця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</a:p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щоб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песик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одужав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4" name="Рисунок 3" descr="ikona_N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2214554"/>
            <a:ext cx="4000496" cy="390526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4348" y="5643578"/>
            <a:ext cx="45720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КОЛИ  БАЧУ  ПОСТ ДАИ, ПРОШУ МИКОЛАЯ ЧУДОТВОРЦЯ ЗАКРИТИ НАС РУКАМИ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500438"/>
            <a:ext cx="46434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«</a:t>
            </a:r>
            <a:r>
              <a:rPr lang="ru-RU" sz="1600" dirty="0" err="1" smtClean="0">
                <a:solidFill>
                  <a:srgbClr val="C00000"/>
                </a:solidFill>
              </a:rPr>
              <a:t>Якщо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ти</a:t>
            </a:r>
            <a:r>
              <a:rPr lang="ru-RU" sz="1600" dirty="0" smtClean="0">
                <a:solidFill>
                  <a:srgbClr val="C00000"/>
                </a:solidFill>
              </a:rPr>
              <a:t> мене </a:t>
            </a:r>
            <a:r>
              <a:rPr lang="ru-RU" sz="1600" dirty="0" err="1" smtClean="0">
                <a:solidFill>
                  <a:srgbClr val="C00000"/>
                </a:solidFill>
              </a:rPr>
              <a:t>чуєш</a:t>
            </a:r>
            <a:r>
              <a:rPr lang="ru-RU" sz="1600" dirty="0" smtClean="0">
                <a:solidFill>
                  <a:srgbClr val="C00000"/>
                </a:solidFill>
              </a:rPr>
              <a:t>,, подай </a:t>
            </a:r>
            <a:r>
              <a:rPr lang="ru-RU" sz="1600" dirty="0" err="1" smtClean="0">
                <a:solidFill>
                  <a:srgbClr val="C00000"/>
                </a:solidFill>
              </a:rPr>
              <a:t>якийсь</a:t>
            </a:r>
            <a:r>
              <a:rPr lang="ru-RU" sz="1600" dirty="0" smtClean="0">
                <a:solidFill>
                  <a:srgbClr val="C00000"/>
                </a:solidFill>
              </a:rPr>
              <a:t> знак». </a:t>
            </a:r>
            <a:r>
              <a:rPr lang="ru-RU" sz="1600" dirty="0" err="1" smtClean="0">
                <a:solidFill>
                  <a:srgbClr val="C00000"/>
                </a:solidFill>
              </a:rPr>
              <a:t>Раптом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вітром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розкрило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вікно</a:t>
            </a:r>
            <a:r>
              <a:rPr lang="ru-RU" sz="1600" dirty="0" smtClean="0">
                <a:solidFill>
                  <a:srgbClr val="C00000"/>
                </a:solidFill>
              </a:rPr>
              <a:t> и задуло </a:t>
            </a:r>
            <a:r>
              <a:rPr lang="ru-RU" sz="1600" dirty="0" err="1" smtClean="0">
                <a:solidFill>
                  <a:srgbClr val="C00000"/>
                </a:solidFill>
              </a:rPr>
              <a:t>усі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свічки</a:t>
            </a:r>
            <a:r>
              <a:rPr lang="ru-RU" sz="1600" dirty="0" smtClean="0">
                <a:solidFill>
                  <a:srgbClr val="C00000"/>
                </a:solidFill>
              </a:rPr>
              <a:t>, </a:t>
            </a:r>
            <a:r>
              <a:rPr lang="ru-RU" sz="1600" dirty="0" err="1" smtClean="0">
                <a:solidFill>
                  <a:srgbClr val="C00000"/>
                </a:solidFill>
              </a:rPr>
              <a:t>залишилась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тільки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свічка</a:t>
            </a:r>
            <a:r>
              <a:rPr lang="ru-RU" sz="1600" dirty="0" smtClean="0">
                <a:solidFill>
                  <a:srgbClr val="C00000"/>
                </a:solidFill>
              </a:rPr>
              <a:t> у руках у </a:t>
            </a:r>
            <a:r>
              <a:rPr lang="ru-RU" sz="1600" dirty="0" err="1" smtClean="0">
                <a:solidFill>
                  <a:srgbClr val="C00000"/>
                </a:solidFill>
              </a:rPr>
              <a:t>доньки.У</a:t>
            </a:r>
            <a:r>
              <a:rPr lang="ru-RU" sz="1600" dirty="0" smtClean="0">
                <a:solidFill>
                  <a:srgbClr val="C00000"/>
                </a:solidFill>
              </a:rPr>
              <a:t> той же день </a:t>
            </a:r>
            <a:r>
              <a:rPr lang="ru-RU" sz="1600" dirty="0" err="1" smtClean="0">
                <a:solidFill>
                  <a:srgbClr val="C00000"/>
                </a:solidFill>
              </a:rPr>
              <a:t>їй</a:t>
            </a:r>
            <a:r>
              <a:rPr lang="ru-RU" sz="1600" dirty="0" smtClean="0">
                <a:solidFill>
                  <a:srgbClr val="C00000"/>
                </a:solidFill>
              </a:rPr>
              <a:t> принесли газету </a:t>
            </a:r>
            <a:r>
              <a:rPr lang="ru-RU" sz="1600" dirty="0" err="1" smtClean="0">
                <a:solidFill>
                  <a:srgbClr val="C00000"/>
                </a:solidFill>
              </a:rPr>
              <a:t>з</a:t>
            </a:r>
            <a:r>
              <a:rPr lang="ru-RU" sz="1600" dirty="0" smtClean="0">
                <a:solidFill>
                  <a:srgbClr val="C00000"/>
                </a:solidFill>
              </a:rPr>
              <a:t> об </a:t>
            </a:r>
            <a:r>
              <a:rPr lang="ru-RU" sz="1600" dirty="0" err="1" smtClean="0">
                <a:solidFill>
                  <a:srgbClr val="C00000"/>
                </a:solidFill>
              </a:rPr>
              <a:t>явами</a:t>
            </a:r>
            <a:r>
              <a:rPr lang="ru-RU" sz="1600" dirty="0" smtClean="0">
                <a:solidFill>
                  <a:srgbClr val="C00000"/>
                </a:solidFill>
              </a:rPr>
              <a:t>, де </a:t>
            </a:r>
            <a:r>
              <a:rPr lang="ru-RU" sz="1600" dirty="0" err="1" smtClean="0">
                <a:solidFill>
                  <a:srgbClr val="C00000"/>
                </a:solidFill>
              </a:rPr>
              <a:t>фірмі</a:t>
            </a:r>
            <a:r>
              <a:rPr lang="ru-RU" sz="1600" dirty="0" smtClean="0">
                <a:solidFill>
                  <a:srgbClr val="C00000"/>
                </a:solidFill>
              </a:rPr>
              <a:t>  </a:t>
            </a:r>
            <a:r>
              <a:rPr lang="ru-RU" sz="1600" dirty="0" err="1" smtClean="0">
                <a:solidFill>
                  <a:srgbClr val="C00000"/>
                </a:solidFill>
              </a:rPr>
              <a:t>потрібен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був</a:t>
            </a:r>
            <a:r>
              <a:rPr lang="ru-RU" sz="1600" dirty="0" smtClean="0">
                <a:solidFill>
                  <a:srgbClr val="C00000"/>
                </a:solidFill>
              </a:rPr>
              <a:t> дизайнер. </a:t>
            </a:r>
            <a:r>
              <a:rPr lang="ru-RU" sz="1600" dirty="0" err="1" smtClean="0">
                <a:solidFill>
                  <a:srgbClr val="C00000"/>
                </a:solidFill>
              </a:rPr>
              <a:t>Це</a:t>
            </a:r>
            <a:r>
              <a:rPr lang="ru-RU" sz="1600" dirty="0" smtClean="0">
                <a:solidFill>
                  <a:srgbClr val="C00000"/>
                </a:solidFill>
              </a:rPr>
              <a:t>  </a:t>
            </a:r>
            <a:r>
              <a:rPr lang="ru-RU" sz="1600" dirty="0" err="1" smtClean="0">
                <a:solidFill>
                  <a:srgbClr val="C00000"/>
                </a:solidFill>
              </a:rPr>
              <a:t>було</a:t>
            </a:r>
            <a:r>
              <a:rPr lang="ru-RU" sz="1600" dirty="0" smtClean="0">
                <a:solidFill>
                  <a:srgbClr val="C00000"/>
                </a:solidFill>
              </a:rPr>
              <a:t> 8 </a:t>
            </a:r>
            <a:r>
              <a:rPr lang="ru-RU" sz="1600" dirty="0" err="1" smtClean="0">
                <a:solidFill>
                  <a:srgbClr val="C00000"/>
                </a:solidFill>
              </a:rPr>
              <a:t>років</a:t>
            </a:r>
            <a:r>
              <a:rPr lang="ru-RU" sz="1600" dirty="0" smtClean="0">
                <a:solidFill>
                  <a:srgbClr val="C00000"/>
                </a:solidFill>
              </a:rPr>
              <a:t> тому. Зараз у дочки своя </a:t>
            </a:r>
            <a:r>
              <a:rPr lang="ru-RU" sz="1600" dirty="0" err="1" smtClean="0">
                <a:solidFill>
                  <a:srgbClr val="C00000"/>
                </a:solidFill>
              </a:rPr>
              <a:t>фірма</a:t>
            </a:r>
            <a:r>
              <a:rPr lang="ru-RU" sz="1600" dirty="0" smtClean="0">
                <a:solidFill>
                  <a:srgbClr val="C00000"/>
                </a:solidFill>
              </a:rPr>
              <a:t>. З </a:t>
            </a:r>
            <a:r>
              <a:rPr lang="ru-RU" sz="1600" dirty="0" err="1" smtClean="0">
                <a:solidFill>
                  <a:srgbClr val="C00000"/>
                </a:solidFill>
              </a:rPr>
              <a:t>іконою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Миколи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Чудотворця</a:t>
            </a:r>
            <a:r>
              <a:rPr lang="ru-RU" sz="1600" dirty="0" smtClean="0">
                <a:solidFill>
                  <a:srgbClr val="C00000"/>
                </a:solidFill>
              </a:rPr>
              <a:t> вона не  </a:t>
            </a:r>
            <a:r>
              <a:rPr lang="ru-RU" sz="1600" dirty="0" err="1" smtClean="0">
                <a:solidFill>
                  <a:srgbClr val="C00000"/>
                </a:solidFill>
              </a:rPr>
              <a:t>розлучається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</a:rPr>
              <a:t>ніколи</a:t>
            </a:r>
            <a:r>
              <a:rPr lang="ru-RU" sz="1600" dirty="0" smtClean="0">
                <a:solidFill>
                  <a:srgbClr val="C00000"/>
                </a:solidFill>
              </a:rPr>
              <a:t>».</a:t>
            </a:r>
            <a:br>
              <a:rPr lang="ru-RU" sz="1600" dirty="0" smtClean="0">
                <a:solidFill>
                  <a:srgbClr val="C00000"/>
                </a:solidFill>
              </a:rPr>
            </a:br>
            <a:r>
              <a:rPr lang="ru-RU" sz="1600" dirty="0" smtClean="0">
                <a:solidFill>
                  <a:srgbClr val="C00000"/>
                </a:solidFill>
              </a:rPr>
              <a:t> </a:t>
            </a:r>
            <a:endParaRPr lang="ru-RU" sz="1600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З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0"/>
            <a:ext cx="2714644" cy="1500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0"/>
            <a:ext cx="5715040" cy="1143000"/>
          </a:xfrm>
        </p:spPr>
        <p:txBody>
          <a:bodyPr>
            <a:normAutofit/>
          </a:bodyPr>
          <a:lstStyle/>
          <a:p>
            <a:pPr algn="r"/>
            <a:r>
              <a:rPr lang="ru-RU" sz="2800" dirty="0" err="1" smtClean="0">
                <a:solidFill>
                  <a:srgbClr val="00B050"/>
                </a:solidFill>
              </a:rPr>
              <a:t>Храми</a:t>
            </a:r>
            <a:r>
              <a:rPr lang="ru-RU" sz="2800" dirty="0" smtClean="0">
                <a:solidFill>
                  <a:srgbClr val="00B050"/>
                </a:solidFill>
              </a:rPr>
              <a:t> </a:t>
            </a:r>
            <a:r>
              <a:rPr lang="ru-RU" sz="2800" dirty="0" err="1" smtClean="0">
                <a:solidFill>
                  <a:srgbClr val="00B050"/>
                </a:solidFill>
              </a:rPr>
              <a:t>Закарпаття</a:t>
            </a:r>
            <a:r>
              <a:rPr lang="ru-RU" sz="2800" dirty="0" smtClean="0">
                <a:solidFill>
                  <a:srgbClr val="00B050"/>
                </a:solidFill>
              </a:rPr>
              <a:t> на честь </a:t>
            </a:r>
            <a:r>
              <a:rPr lang="ru-RU" sz="2800" dirty="0" err="1" smtClean="0">
                <a:solidFill>
                  <a:srgbClr val="00B050"/>
                </a:solidFill>
              </a:rPr>
              <a:t>Миколи</a:t>
            </a:r>
            <a:r>
              <a:rPr lang="ru-RU" sz="2800" dirty="0" smtClean="0">
                <a:solidFill>
                  <a:srgbClr val="00B050"/>
                </a:solidFill>
              </a:rPr>
              <a:t>   </a:t>
            </a:r>
            <a:r>
              <a:rPr lang="ru-RU" sz="2800" dirty="0" err="1" smtClean="0">
                <a:solidFill>
                  <a:srgbClr val="00B050"/>
                </a:solidFill>
              </a:rPr>
              <a:t>Чудотворця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сокирниц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428844"/>
            <a:ext cx="4000496" cy="4429156"/>
          </a:xfrm>
        </p:spPr>
      </p:pic>
      <p:sp>
        <p:nvSpPr>
          <p:cNvPr id="5" name="TextBox 4"/>
          <p:cNvSpPr txBox="1"/>
          <p:nvPr/>
        </p:nvSpPr>
        <p:spPr>
          <a:xfrm>
            <a:off x="428596" y="4357694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280px-St._Nicholas_Orthodox_Monastery,_Karputlas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928670"/>
            <a:ext cx="4714908" cy="30003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71934" y="3857628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7030A0"/>
                </a:solidFill>
              </a:rPr>
              <a:t>Село Іза.   Свято-Миколаївський монастир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8" name="Рисунок 7" descr="Колодне,_Церква_св._Миколи_2010_(594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4500570"/>
            <a:ext cx="3143272" cy="235743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14282" y="5715016"/>
            <a:ext cx="29289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Храм </a:t>
            </a:r>
            <a:r>
              <a:rPr lang="ru-RU" sz="2000" dirty="0" err="1" smtClean="0">
                <a:solidFill>
                  <a:srgbClr val="FF0000"/>
                </a:solidFill>
              </a:rPr>
              <a:t>МиколиЧудотворця</a:t>
            </a:r>
            <a:r>
              <a:rPr lang="ru-RU" sz="2000" dirty="0" smtClean="0">
                <a:solidFill>
                  <a:srgbClr val="FF0000"/>
                </a:solidFill>
              </a:rPr>
              <a:t> у сел</a:t>
            </a:r>
            <a:r>
              <a:rPr lang="uk-UA" sz="2000" dirty="0" smtClean="0">
                <a:solidFill>
                  <a:srgbClr val="FF0000"/>
                </a:solidFill>
              </a:rPr>
              <a:t>і </a:t>
            </a:r>
            <a:r>
              <a:rPr lang="uk-UA" sz="2000" dirty="0" err="1" smtClean="0">
                <a:solidFill>
                  <a:srgbClr val="FF0000"/>
                </a:solidFill>
              </a:rPr>
              <a:t>Сокирниця</a:t>
            </a:r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5572140"/>
            <a:ext cx="35004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Храм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Миколи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Чудотврорця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селі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Колодне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Тячевського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района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 descr="З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357554" cy="2857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473</TotalTime>
  <Words>645</Words>
  <Application>Microsoft Office PowerPoint</Application>
  <PresentationFormat>Экран (4:3)</PresentationFormat>
  <Paragraphs>72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7" baseType="lpstr">
      <vt:lpstr>Arial</vt:lpstr>
      <vt:lpstr>Book Antiqua</vt:lpstr>
      <vt:lpstr>Bookman Old Style</vt:lpstr>
      <vt:lpstr>Calibri</vt:lpstr>
      <vt:lpstr>Cambria</vt:lpstr>
      <vt:lpstr>Franklin Gothic Book</vt:lpstr>
      <vt:lpstr>Franklin Gothic Medium</vt:lpstr>
      <vt:lpstr>Gill Sans MT</vt:lpstr>
      <vt:lpstr>Lucida Sans</vt:lpstr>
      <vt:lpstr>Times New Roman</vt:lpstr>
      <vt:lpstr>Wingdings</vt:lpstr>
      <vt:lpstr>Wingdings 2</vt:lpstr>
      <vt:lpstr>Wingdings 3</vt:lpstr>
      <vt:lpstr>Апекс</vt:lpstr>
      <vt:lpstr>1_Начальная</vt:lpstr>
      <vt:lpstr>Трек</vt:lpstr>
      <vt:lpstr>Святи́й Микола́й (або Мико́ла ) Чудотворець</vt:lpstr>
      <vt:lpstr>  У час гоніння на християн св. Миколай сміливо зміцнював у Лікії християнську віру, за що разом з іншими був кинутий до в'язниці. Там терпів голод, спрагу, образи, знущання і страх смерті. Однак словом і власним прикладом він підбадьорював і зміцнював тих, хто був поруч.    </vt:lpstr>
      <vt:lpstr>традиція, яка сягає XII століття</vt:lpstr>
      <vt:lpstr>22 травня-день памяти перенесення мощів із Лікії в Барі (Італія)   (літній Миколай)</vt:lpstr>
      <vt:lpstr>"Не показуйте своєї праведності перед людьми, щоб вони вас бачили і хвалили за те; нехай знає про ваші добрі діла лише Отець Небесний"(пор. Мт 6, 1-4). </vt:lpstr>
      <vt:lpstr> </vt:lpstr>
      <vt:lpstr>Ця історія трапилась  у місті Куйбишеві,  нині Самара,  в 1956 роціі</vt:lpstr>
      <vt:lpstr>Чудеса миколая у наш час</vt:lpstr>
      <vt:lpstr>Храми Закарпаття на честь Миколи   Чудотворця</vt:lpstr>
      <vt:lpstr>Усюди Миколая знають по різному. В Англії і Америці- це Санта-Клаус, у Франції його кличуть  Пер Ноель, в Японії – Сегацу-сан.  а у нас - Дід Мороз </vt:lpstr>
      <vt:lpstr>Боже, спаси нас молитвами  Святого Миколая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Святи́й Микола́й або Мико́ла (270 /286(бл.278) — 6 грудня 326 /345, 351/)</dc:title>
  <dc:creator>User</dc:creator>
  <cp:lastModifiedBy>Вова</cp:lastModifiedBy>
  <cp:revision>53</cp:revision>
  <dcterms:created xsi:type="dcterms:W3CDTF">2014-11-24T09:17:39Z</dcterms:created>
  <dcterms:modified xsi:type="dcterms:W3CDTF">2017-07-27T06:02:30Z</dcterms:modified>
</cp:coreProperties>
</file>