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15" r:id="rId7"/>
  </p:sldMasterIdLst>
  <p:notesMasterIdLst>
    <p:notesMasterId r:id="rId28"/>
  </p:notesMasterIdLst>
  <p:sldIdLst>
    <p:sldId id="261" r:id="rId8"/>
    <p:sldId id="258" r:id="rId9"/>
    <p:sldId id="264" r:id="rId10"/>
    <p:sldId id="265" r:id="rId11"/>
    <p:sldId id="263" r:id="rId12"/>
    <p:sldId id="267" r:id="rId13"/>
    <p:sldId id="268" r:id="rId14"/>
    <p:sldId id="270" r:id="rId15"/>
    <p:sldId id="269" r:id="rId16"/>
    <p:sldId id="266" r:id="rId17"/>
    <p:sldId id="271" r:id="rId18"/>
    <p:sldId id="272" r:id="rId19"/>
    <p:sldId id="273" r:id="rId20"/>
    <p:sldId id="274" r:id="rId21"/>
    <p:sldId id="276" r:id="rId22"/>
    <p:sldId id="279" r:id="rId23"/>
    <p:sldId id="275" r:id="rId24"/>
    <p:sldId id="277" r:id="rId25"/>
    <p:sldId id="256" r:id="rId26"/>
    <p:sldId id="278" r:id="rId2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644" autoAdjust="0"/>
  </p:normalViewPr>
  <p:slideViewPr>
    <p:cSldViewPr>
      <p:cViewPr varScale="1">
        <p:scale>
          <a:sx n="73" d="100"/>
          <a:sy n="73" d="100"/>
        </p:scale>
        <p:origin x="-12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3915E-5280-424E-B3C1-D57FBA0506A2}" type="datetimeFigureOut">
              <a:rPr lang="uk-UA" smtClean="0"/>
              <a:t>29.10.2017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94F24-083A-4848-8C38-A4A1670918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9733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99FFE-E719-417C-A725-719AE2190CD1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286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99FFE-E719-417C-A725-719AE2190CD1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286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17062-1791-4B8B-A0D4-25323CD72D8A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99FFE-E719-417C-A725-719AE2190CD1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286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99FFE-E719-417C-A725-719AE2190CD1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286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99FFE-E719-417C-A725-719AE2190CD1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286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99FFE-E719-417C-A725-719AE2190CD1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286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99FFE-E719-417C-A725-719AE2190CD1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286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99FFE-E719-417C-A725-719AE2190CD1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286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29.10.2017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29.10.2017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29.10.2017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14" y="785794"/>
            <a:ext cx="6572296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4480" y="2786058"/>
            <a:ext cx="6043610" cy="164307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010262"/>
      </p:ext>
    </p:extLst>
  </p:cSld>
  <p:clrMapOvr>
    <a:masterClrMapping/>
  </p:clrMapOvr>
  <p:transition spd="slow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75654"/>
      </p:ext>
    </p:extLst>
  </p:cSld>
  <p:clrMapOvr>
    <a:masterClrMapping/>
  </p:clrMapOvr>
  <p:transition spd="slow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930685"/>
      </p:ext>
    </p:extLst>
  </p:cSld>
  <p:clrMapOvr>
    <a:masterClrMapping/>
  </p:clrMapOvr>
  <p:transition spd="slow"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991253"/>
      </p:ext>
    </p:extLst>
  </p:cSld>
  <p:clrMapOvr>
    <a:masterClrMapping/>
  </p:clrMapOvr>
  <p:transition spd="slow"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366598"/>
      </p:ext>
    </p:extLst>
  </p:cSld>
  <p:clrMapOvr>
    <a:masterClrMapping/>
  </p:clrMapOvr>
  <p:transition spd="slow"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490160"/>
      </p:ext>
    </p:extLst>
  </p:cSld>
  <p:clrMapOvr>
    <a:masterClrMapping/>
  </p:clrMapOvr>
  <p:transition spd="slow"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450103"/>
      </p:ext>
    </p:extLst>
  </p:cSld>
  <p:clrMapOvr>
    <a:masterClrMapping/>
  </p:clrMapOvr>
  <p:transition spd="slow"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926726"/>
      </p:ext>
    </p:extLst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29.10.2017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42534"/>
      </p:ext>
    </p:extLst>
  </p:cSld>
  <p:clrMapOvr>
    <a:masterClrMapping/>
  </p:clrMapOvr>
  <p:transition spd="slow"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163189"/>
      </p:ext>
    </p:extLst>
  </p:cSld>
  <p:clrMapOvr>
    <a:masterClrMapping/>
  </p:clrMapOvr>
  <p:transition spd="slow"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156047"/>
      </p:ext>
    </p:extLst>
  </p:cSld>
  <p:clrMapOvr>
    <a:masterClrMapping/>
  </p:clrMapOvr>
  <p:transition spd="slow"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4678" y="-24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Математика</a:t>
            </a:r>
            <a:endParaRPr lang="en-US" sz="360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1267760"/>
      </p:ext>
    </p:extLst>
  </p:cSld>
  <p:clrMapOvr>
    <a:masterClrMapping/>
  </p:clrMapOvr>
  <p:transition spd="slow"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871441"/>
      </p:ext>
    </p:extLst>
  </p:cSld>
  <p:clrMapOvr>
    <a:masterClrMapping/>
  </p:clrMapOvr>
  <p:transition spd="slow"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885486"/>
      </p:ext>
    </p:extLst>
  </p:cSld>
  <p:clrMapOvr>
    <a:masterClrMapping/>
  </p:clrMapOvr>
  <p:transition spd="slow">
    <p:wedg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10" y="857232"/>
            <a:ext cx="3852890" cy="52689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57232"/>
            <a:ext cx="3852890" cy="52689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47972"/>
      </p:ext>
    </p:extLst>
  </p:cSld>
  <p:clrMapOvr>
    <a:masterClrMapping/>
  </p:clrMapOvr>
  <p:transition spd="slow">
    <p:wedg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10" y="788974"/>
            <a:ext cx="385447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910" y="1500174"/>
            <a:ext cx="3854478" cy="46656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788974"/>
            <a:ext cx="378462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00174"/>
            <a:ext cx="3784627" cy="46259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85517"/>
      </p:ext>
    </p:extLst>
  </p:cSld>
  <p:clrMapOvr>
    <a:masterClrMapping/>
  </p:clrMapOvr>
  <p:transition spd="slow"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565151"/>
      </p:ext>
    </p:extLst>
  </p:cSld>
  <p:clrMapOvr>
    <a:masterClrMapping/>
  </p:clrMapOvr>
  <p:transition spd="slow">
    <p:wedg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297536"/>
      </p:ext>
    </p:extLst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29.10.2017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785794"/>
            <a:ext cx="2751165" cy="64930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85794"/>
            <a:ext cx="4854602" cy="53403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4348" y="1435100"/>
            <a:ext cx="275116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423731"/>
      </p:ext>
    </p:extLst>
  </p:cSld>
  <p:clrMapOvr>
    <a:masterClrMapping/>
  </p:clrMapOvr>
  <p:transition spd="slow">
    <p:wedg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14355"/>
            <a:ext cx="5486400" cy="4013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027463"/>
      </p:ext>
    </p:extLst>
  </p:cSld>
  <p:clrMapOvr>
    <a:masterClrMapping/>
  </p:clrMapOvr>
  <p:transition spd="slow">
    <p:wedg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759469"/>
      </p:ext>
    </p:extLst>
  </p:cSld>
  <p:clrMapOvr>
    <a:masterClrMapping/>
  </p:clrMapOvr>
  <p:transition spd="slow">
    <p:wedg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636872"/>
      </p:ext>
    </p:extLst>
  </p:cSld>
  <p:clrMapOvr>
    <a:masterClrMapping/>
  </p:clrMapOvr>
  <p:transition spd="slow">
    <p:wedg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6A5-315E-4BFE-868B-A5C3DCFC01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3EAD-F040-4BFA-982C-6D1AD8C24F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81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6A5-315E-4BFE-868B-A5C3DCFC01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3EAD-F040-4BFA-982C-6D1AD8C24F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6A5-315E-4BFE-868B-A5C3DCFC01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3EAD-F040-4BFA-982C-6D1AD8C24F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87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6A5-315E-4BFE-868B-A5C3DCFC01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3EAD-F040-4BFA-982C-6D1AD8C24F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13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6A5-315E-4BFE-868B-A5C3DCFC01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3EAD-F040-4BFA-982C-6D1AD8C24F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67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6A5-315E-4BFE-868B-A5C3DCFC01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3EAD-F040-4BFA-982C-6D1AD8C24F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65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29.10.2017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6A5-315E-4BFE-868B-A5C3DCFC01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3EAD-F040-4BFA-982C-6D1AD8C24F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1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6A5-315E-4BFE-868B-A5C3DCFC01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3EAD-F040-4BFA-982C-6D1AD8C24F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49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6A5-315E-4BFE-868B-A5C3DCFC01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3EAD-F040-4BFA-982C-6D1AD8C24F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0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6A5-315E-4BFE-868B-A5C3DCFC01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3EAD-F040-4BFA-982C-6D1AD8C24F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44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6A5-315E-4BFE-868B-A5C3DCFC01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3EAD-F040-4BFA-982C-6D1AD8C24F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2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24B48-2346-44E7-AE30-05FE05073393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AAF7C-63B6-4372-948C-26F15311D32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6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607C3-DE0F-45C0-AE56-3CE9BDF9D16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95624-3795-451E-A953-8AC2FC36C3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9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EBF8E-DD45-4202-97C9-A8E65B139C71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9EA51-B621-4420-9F65-2B271BF462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E96-A8CD-4D87-BC2E-41BF8DD4504D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A74FB-DE46-4A8E-89A6-9F0C077A309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93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6F16C-56EB-443E-AF22-47996D40E10C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AF12E-51C9-4037-9C47-965637D730C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41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29.10.2017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FD5AD-28F3-419E-9505-AF7AA108680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D86F3-504C-48F1-9A9F-73516C7FE0A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25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861D8-C017-473E-9C5D-5B61E2E7D23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B1DA4-3BE5-4FBA-80B7-D7B3121782A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19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1A55D-77DF-4264-BC2D-8DF6DB437D7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C3AF3-A80E-4519-B336-775AA4A4C2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55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4CB94-4DA2-4487-BFBA-38F20ABE03A2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7F726-ADEC-44E3-BD22-504F12FA4B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5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2C0F6-6AA0-4893-82B2-9AEFA125EB5A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9FFD6-D62E-49DF-AB57-6B98CA2F821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4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C1D2B-030F-431F-87EE-FB66D5FB4FCE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0E258-9144-44EB-98E8-FDBA3A652D7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2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Материал для презентаций\Скрап\Клипарт в png\Клипарт школьный\Ученики и учителя\0_3a85f_39719d3d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3425"/>
            <a:ext cx="3583906" cy="44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33467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1932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69896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36371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29.10.2017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75566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43478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6A5-315E-4BFE-868B-A5C3DCFC01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3EAD-F040-4BFA-982C-6D1AD8C24F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1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6A5-315E-4BFE-868B-A5C3DCFC01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3EAD-F040-4BFA-982C-6D1AD8C24F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6A5-315E-4BFE-868B-A5C3DCFC01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3EAD-F040-4BFA-982C-6D1AD8C24F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5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6A5-315E-4BFE-868B-A5C3DCFC01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3EAD-F040-4BFA-982C-6D1AD8C24F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44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6A5-315E-4BFE-868B-A5C3DCFC01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3EAD-F040-4BFA-982C-6D1AD8C24F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56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6A5-315E-4BFE-868B-A5C3DCFC01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3EAD-F040-4BFA-982C-6D1AD8C24F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79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6A5-315E-4BFE-868B-A5C3DCFC01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3EAD-F040-4BFA-982C-6D1AD8C24F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16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6A5-315E-4BFE-868B-A5C3DCFC01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3EAD-F040-4BFA-982C-6D1AD8C24F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3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29.10.2017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6A5-315E-4BFE-868B-A5C3DCFC01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3EAD-F040-4BFA-982C-6D1AD8C24F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06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6A5-315E-4BFE-868B-A5C3DCFC01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3EAD-F040-4BFA-982C-6D1AD8C24F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8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6A5-315E-4BFE-868B-A5C3DCFC01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3EAD-F040-4BFA-982C-6D1AD8C24F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91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29.10.2017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29.10.2017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8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9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A66AE-81F5-474A-B74B-EE41E9320F19}" type="datetimeFigureOut">
              <a:rPr lang="uk-UA" smtClean="0"/>
              <a:t>29.10.2017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813" y="642938"/>
            <a:ext cx="7500937" cy="1071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785813" y="1785938"/>
            <a:ext cx="7500937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edg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596" y="-24"/>
            <a:ext cx="8229600" cy="654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4348" y="831863"/>
            <a:ext cx="7715304" cy="5311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7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DB6A5-315E-4BFE-868B-A5C3DCFC01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B3EAD-F040-4BFA-982C-6D1AD8C24F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53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61C96E-5160-46E3-8D1A-360E6E30A9A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ADC541-D94A-4BC2-95D1-4A05038EB10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0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022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</p:sldLayoutIdLst>
  <p:transition spd="slow">
    <p:wedg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DB6A5-315E-4BFE-868B-A5C3DCFC01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B3EAD-F040-4BFA-982C-6D1AD8C24F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55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6000" dirty="0" err="1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BatangChe" pitchFamily="49" charset="-127"/>
                <a:cs typeface="Times New Roman" panose="02020603050405020304" pitchFamily="18" charset="0"/>
              </a:rPr>
              <a:t>Математична</a:t>
            </a:r>
            <a:r>
              <a:rPr lang="ru-RU" sz="600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BatangChe" pitchFamily="49" charset="-127"/>
                <a:cs typeface="Times New Roman" panose="02020603050405020304" pitchFamily="18" charset="0"/>
              </a:rPr>
              <a:t> </a:t>
            </a:r>
            <a:r>
              <a:rPr lang="ru-RU" sz="6000" dirty="0" err="1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BatangChe" pitchFamily="49" charset="-127"/>
                <a:cs typeface="Times New Roman" panose="02020603050405020304" pitchFamily="18" charset="0"/>
              </a:rPr>
              <a:t>гра</a:t>
            </a:r>
            <a:endParaRPr lang="ru-RU" sz="6000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BatangChe" pitchFamily="49" charset="-127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47664" y="2204864"/>
            <a:ext cx="6043610" cy="1643074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MingLiU-ExtB" panose="02020500000000000000" pitchFamily="18" charset="-120"/>
                <a:cs typeface="Times New Roman" panose="02020603050405020304" pitchFamily="18" charset="0"/>
              </a:rPr>
              <a:t>Подорож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MingLiU-ExtB" panose="02020500000000000000" pitchFamily="18" charset="-120"/>
                <a:cs typeface="Times New Roman" panose="02020603050405020304" pitchFamily="18" charset="0"/>
              </a:rPr>
              <a:t> в КОСМОЛЕНД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MingLiU-ExtB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08726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146"/>
            <a:ext cx="9144000" cy="680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6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" y="0"/>
            <a:ext cx="9142040" cy="685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1"/>
          <p:cNvSpPr/>
          <p:nvPr/>
        </p:nvSpPr>
        <p:spPr>
          <a:xfrm>
            <a:off x="395536" y="188640"/>
            <a:ext cx="835292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tabLst>
                <a:tab pos="270510" algn="l"/>
              </a:tabLst>
            </a:pPr>
            <a:r>
              <a:rPr lang="uk-UA" sz="4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Ц і к а в о</a:t>
            </a:r>
            <a:endParaRPr lang="uk-UA" sz="40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79512" y="1019637"/>
            <a:ext cx="8856984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Всі зірки Космосу утворюють величезні скупчення – 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галактики 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від грецького слова 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гала ” – молоко). Так  називали їх за те, що на небі вони мають вигляд молочних плям. 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Галактика відома ще під назвою Молочного, або Чумацького Шляху. Вона охоплює понад 150 мільярдів зірок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Сонце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велетенська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зірка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діаметр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млн. 392тис.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кілометрів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Воно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могло б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умістити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1300 планет такого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розміру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Земля.</a:t>
            </a:r>
          </a:p>
          <a:p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07790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" y="0"/>
            <a:ext cx="9142040" cy="685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1"/>
          <p:cNvSpPr/>
          <p:nvPr/>
        </p:nvSpPr>
        <p:spPr>
          <a:xfrm>
            <a:off x="362067" y="0"/>
            <a:ext cx="835292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tabLst>
                <a:tab pos="270510" algn="l"/>
              </a:tabLst>
            </a:pPr>
            <a:r>
              <a:rPr lang="uk-UA" sz="4800" b="1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Робота над задачею</a:t>
            </a:r>
            <a:endParaRPr lang="uk-UA" sz="4000" dirty="0">
              <a:solidFill>
                <a:srgbClr val="FFFF00"/>
              </a:solidFill>
              <a:ea typeface="Calibri"/>
              <a:cs typeface="Times New Roman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07504" y="836712"/>
            <a:ext cx="727280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Сонце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знаходиться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далеко. </a:t>
            </a:r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Космічний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аппарат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долає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26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місяць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польоту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Автомобіль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повинен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їхати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173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роки.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Скільки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будемо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добиратися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бадьорою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ходою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Сонця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автомобілем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же час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потрібний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подолання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відстані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Сонця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3" r="1696" b="11826"/>
          <a:stretch/>
        </p:blipFill>
        <p:spPr>
          <a:xfrm>
            <a:off x="5940152" y="116632"/>
            <a:ext cx="3096344" cy="2478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956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7" y="0"/>
            <a:ext cx="9142040" cy="685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1"/>
          <p:cNvSpPr/>
          <p:nvPr/>
        </p:nvSpPr>
        <p:spPr>
          <a:xfrm>
            <a:off x="405035" y="29368"/>
            <a:ext cx="835292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tabLst>
                <a:tab pos="270510" algn="l"/>
              </a:tabLst>
            </a:pPr>
            <a:r>
              <a:rPr lang="uk-UA" sz="4800" b="1" dirty="0" smtClean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</a:rPr>
              <a:t>Робота над задачею</a:t>
            </a:r>
            <a:endParaRPr lang="uk-UA" sz="4000" dirty="0">
              <a:solidFill>
                <a:srgbClr val="FFC000"/>
              </a:solidFill>
              <a:ea typeface="Calibri"/>
              <a:cs typeface="Times New Roman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46422" y="1052736"/>
            <a:ext cx="662473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6392 </a:t>
            </a:r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роки 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автомобіль </a:t>
            </a:r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буде 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добиратися до останньої </a:t>
            </a:r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планети нашої 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сонячної </a:t>
            </a:r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системи, 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Плутон</a:t>
            </a:r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Людині </a:t>
            </a:r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 необхідно 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майже </a:t>
            </a:r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90 000</a:t>
            </a:r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??????????????????? </a:t>
            </a:r>
            <a:endParaRPr lang="uk-UA" b="1" dirty="0"/>
          </a:p>
        </p:txBody>
      </p:sp>
      <p:pic>
        <p:nvPicPr>
          <p:cNvPr id="1026" name="Picture 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158" y="4433740"/>
            <a:ext cx="2292239" cy="2292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60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0"/>
            <a:ext cx="835292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tabLst>
                <a:tab pos="270510" algn="l"/>
              </a:tabLst>
            </a:pPr>
            <a:r>
              <a:rPr lang="uk-UA" sz="4400" b="1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Робота за підручником</a:t>
            </a:r>
            <a:endParaRPr lang="uk-UA" sz="3600" dirty="0">
              <a:solidFill>
                <a:srgbClr val="FFFF00"/>
              </a:solidFill>
              <a:ea typeface="Calibri"/>
              <a:cs typeface="Times New Roman"/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434724" y="980728"/>
            <a:ext cx="8201585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Задача 231       </a:t>
            </a:r>
          </a:p>
          <a:p>
            <a:pPr algn="just"/>
            <a:r>
              <a:rPr lang="uk-UA" sz="4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uk-UA" sz="4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</a:t>
            </a:r>
            <a:r>
              <a:rPr lang="uk-UA" sz="4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74          1/6     решта</a:t>
            </a:r>
          </a:p>
          <a:p>
            <a:pPr algn="just"/>
            <a:endParaRPr lang="uk-UA" sz="4800" b="1" dirty="0" smtClean="0">
              <a:solidFill>
                <a:srgbClr val="00B0F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/>
            <a:endParaRPr lang="uk-UA" sz="2000" b="1" dirty="0">
              <a:solidFill>
                <a:srgbClr val="00B0F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uk-UA" sz="20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uk-UA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квитків</a:t>
            </a:r>
            <a:endParaRPr lang="uk-UA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b="1" dirty="0" smtClean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6" name="Прямокутник 15"/>
          <p:cNvSpPr/>
          <p:nvPr/>
        </p:nvSpPr>
        <p:spPr>
          <a:xfrm>
            <a:off x="1835696" y="4869160"/>
            <a:ext cx="3770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endParaRPr lang="uk-UA" dirty="0">
              <a:solidFill>
                <a:srgbClr val="C00000"/>
              </a:solidFill>
            </a:endParaRPr>
          </a:p>
        </p:txBody>
      </p:sp>
      <p:pic>
        <p:nvPicPr>
          <p:cNvPr id="2050" name="Picture 2" descr="&amp;Kcy;&amp;acy;&amp;rcy;&amp;tcy;&amp;icy;&amp;ncy;&amp;kcy;&amp;icy; &amp;pcy;&amp;ocy; &amp;zcy;&amp;acy;&amp;pcy;&amp;rcy;&amp;ocy;&amp;scy;&amp;ucy; &amp;rcy;&amp;acy;&amp;kcy;&amp;iecy;&amp;tcy;&amp;a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309" y="3410198"/>
            <a:ext cx="1905000" cy="3143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 сполучна лінія 5"/>
          <p:cNvCxnSpPr/>
          <p:nvPr/>
        </p:nvCxnSpPr>
        <p:spPr>
          <a:xfrm>
            <a:off x="1285727" y="3410198"/>
            <a:ext cx="6645469" cy="224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Права фігурна дужка 10"/>
          <p:cNvSpPr/>
          <p:nvPr/>
        </p:nvSpPr>
        <p:spPr>
          <a:xfrm rot="5400000">
            <a:off x="4222784" y="516347"/>
            <a:ext cx="792088" cy="6624736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Блок-схема: вузол 13"/>
          <p:cNvSpPr/>
          <p:nvPr/>
        </p:nvSpPr>
        <p:spPr>
          <a:xfrm>
            <a:off x="3344456" y="3318371"/>
            <a:ext cx="228600" cy="2286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Блок-схема: вузол 16"/>
          <p:cNvSpPr/>
          <p:nvPr/>
        </p:nvSpPr>
        <p:spPr>
          <a:xfrm>
            <a:off x="5436096" y="3318371"/>
            <a:ext cx="228600" cy="22439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Блок-схема: вузол 18"/>
          <p:cNvSpPr/>
          <p:nvPr/>
        </p:nvSpPr>
        <p:spPr>
          <a:xfrm>
            <a:off x="7759047" y="3314163"/>
            <a:ext cx="228600" cy="2286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Блок-схема: вузол 19"/>
          <p:cNvSpPr/>
          <p:nvPr/>
        </p:nvSpPr>
        <p:spPr>
          <a:xfrm>
            <a:off x="1192160" y="3261943"/>
            <a:ext cx="228600" cy="2286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Права фігурна дужка 20"/>
          <p:cNvSpPr/>
          <p:nvPr/>
        </p:nvSpPr>
        <p:spPr>
          <a:xfrm rot="16200000">
            <a:off x="1875165" y="1992298"/>
            <a:ext cx="1035623" cy="2173030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рава фігурна дужка 23"/>
          <p:cNvSpPr/>
          <p:nvPr/>
        </p:nvSpPr>
        <p:spPr>
          <a:xfrm rot="16200000">
            <a:off x="6167274" y="1948005"/>
            <a:ext cx="1035623" cy="2173030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Права фігурна дужка 24"/>
          <p:cNvSpPr/>
          <p:nvPr/>
        </p:nvSpPr>
        <p:spPr>
          <a:xfrm rot="16200000">
            <a:off x="3994241" y="1965089"/>
            <a:ext cx="1035623" cy="2173030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20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0"/>
            <a:ext cx="835292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tabLst>
                <a:tab pos="270510" algn="l"/>
              </a:tabLst>
            </a:pPr>
            <a:r>
              <a:rPr lang="uk-UA" sz="4400" b="1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Фізкультхвилинка</a:t>
            </a:r>
            <a:endParaRPr lang="uk-UA" sz="3600" dirty="0">
              <a:solidFill>
                <a:srgbClr val="FFFF00"/>
              </a:solidFill>
              <a:ea typeface="Calibri"/>
              <a:cs typeface="Times New Roman"/>
            </a:endParaRPr>
          </a:p>
        </p:txBody>
      </p:sp>
      <p:sp>
        <p:nvSpPr>
          <p:cNvPr id="16" name="Прямокутник 15"/>
          <p:cNvSpPr/>
          <p:nvPr/>
        </p:nvSpPr>
        <p:spPr>
          <a:xfrm>
            <a:off x="1835696" y="4869160"/>
            <a:ext cx="3770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endParaRPr lang="uk-UA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1016733"/>
            <a:ext cx="7614844" cy="5076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596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0"/>
            <a:ext cx="835292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tabLst>
                <a:tab pos="270510" algn="l"/>
              </a:tabLst>
            </a:pPr>
            <a:r>
              <a:rPr lang="uk-UA" sz="4400" b="1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Робота в групах</a:t>
            </a:r>
            <a:endParaRPr lang="uk-UA" sz="3600" dirty="0">
              <a:solidFill>
                <a:srgbClr val="FFFF00"/>
              </a:solidFill>
              <a:ea typeface="Calibri"/>
              <a:cs typeface="Times New Roman"/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434724" y="980728"/>
            <a:ext cx="8201585" cy="6417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lnSpc>
                <a:spcPct val="150000"/>
              </a:lnSpc>
              <a:buAutoNum type="arabicPeriod"/>
            </a:pPr>
            <a:r>
              <a:rPr lang="uk-UA" sz="5400" b="1" dirty="0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Порівняйте числа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uk-UA" sz="1600" dirty="0" smtClean="0">
              <a:solidFill>
                <a:srgbClr val="00B0F0"/>
              </a:solidFill>
            </a:endParaRPr>
          </a:p>
          <a:p>
            <a:pPr marL="914400" indent="-914400">
              <a:buAutoNum type="arabicPeriod" startAt="2"/>
            </a:pPr>
            <a:r>
              <a:rPr lang="uk-UA" sz="5400" b="1" dirty="0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Запишіть цифрами    </a:t>
            </a:r>
          </a:p>
          <a:p>
            <a:r>
              <a:rPr lang="uk-UA" sz="54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5400" b="1" dirty="0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   числа</a:t>
            </a:r>
          </a:p>
          <a:p>
            <a:r>
              <a:rPr lang="uk-UA" sz="5400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3. </a:t>
            </a:r>
            <a:r>
              <a:rPr lang="uk-UA" sz="5400" b="1" dirty="0" err="1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Виконате</a:t>
            </a:r>
            <a:r>
              <a:rPr lang="uk-UA" sz="5400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письмово</a:t>
            </a:r>
          </a:p>
          <a:p>
            <a:pPr lvl="0" algn="ctr">
              <a:lnSpc>
                <a:spcPct val="150000"/>
              </a:lnSpc>
            </a:pPr>
            <a:r>
              <a:rPr lang="uk-UA" sz="54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5400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   </a:t>
            </a:r>
            <a:r>
              <a:rPr lang="uk-UA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876 </a:t>
            </a:r>
            <a:r>
              <a:rPr lang="uk-UA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- 338 - 292 </a:t>
            </a:r>
            <a:r>
              <a:rPr lang="uk-UA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endParaRPr lang="uk-UA" sz="5400" b="1" dirty="0" smtClean="0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6" name="Прямокутник 15"/>
          <p:cNvSpPr/>
          <p:nvPr/>
        </p:nvSpPr>
        <p:spPr>
          <a:xfrm>
            <a:off x="1835696" y="4869160"/>
            <a:ext cx="3770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endParaRPr lang="uk-UA" dirty="0">
              <a:solidFill>
                <a:srgbClr val="C00000"/>
              </a:solidFill>
            </a:endParaRPr>
          </a:p>
        </p:txBody>
      </p:sp>
      <p:pic>
        <p:nvPicPr>
          <p:cNvPr id="2050" name="Picture 2" descr="&amp;Kcy;&amp;acy;&amp;rcy;&amp;tcy;&amp;icy;&amp;ncy;&amp;kcy;&amp;icy; &amp;pcy;&amp;ocy; &amp;zcy;&amp;acy;&amp;pcy;&amp;rcy;&amp;ocy;&amp;scy;&amp;ucy; &amp;rcy;&amp;acy;&amp;kcy;&amp;iecy;&amp;tcy;&amp;a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771" y="3297535"/>
            <a:ext cx="1905000" cy="3143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93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0"/>
            <a:ext cx="835292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tabLst>
                <a:tab pos="270510" algn="l"/>
              </a:tabLst>
            </a:pPr>
            <a:r>
              <a:rPr lang="uk-UA" sz="4400" b="1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Робота в групах</a:t>
            </a:r>
            <a:endParaRPr lang="uk-UA" sz="3600" dirty="0">
              <a:solidFill>
                <a:srgbClr val="FFFF00"/>
              </a:solidFill>
              <a:ea typeface="Calibri"/>
              <a:cs typeface="Times New Roman"/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434724" y="980728"/>
            <a:ext cx="8201585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6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876 </a:t>
            </a:r>
            <a:r>
              <a:rPr lang="uk-UA" sz="6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6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234 +472 = </a:t>
            </a:r>
          </a:p>
          <a:p>
            <a:pPr algn="just">
              <a:lnSpc>
                <a:spcPct val="150000"/>
              </a:lnSpc>
            </a:pPr>
            <a:r>
              <a:rPr lang="uk-UA" sz="6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459 + (723 – 541) =</a:t>
            </a:r>
          </a:p>
          <a:p>
            <a:pPr algn="just">
              <a:lnSpc>
                <a:spcPct val="150000"/>
              </a:lnSpc>
            </a:pPr>
            <a:r>
              <a:rPr lang="uk-UA" sz="6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uk-UA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843 – 428 – 127 =</a:t>
            </a:r>
          </a:p>
          <a:p>
            <a:pPr algn="just">
              <a:lnSpc>
                <a:spcPct val="150000"/>
              </a:lnSpc>
            </a:pPr>
            <a:r>
              <a:rPr lang="uk-UA" sz="6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uk-UA" sz="6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(674 +306) – 439 =  </a:t>
            </a:r>
          </a:p>
          <a:p>
            <a:pPr>
              <a:lnSpc>
                <a:spcPct val="150000"/>
              </a:lnSpc>
            </a:pPr>
            <a:endParaRPr lang="uk-UA" sz="60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кутник 15"/>
          <p:cNvSpPr/>
          <p:nvPr/>
        </p:nvSpPr>
        <p:spPr>
          <a:xfrm>
            <a:off x="1835696" y="4869160"/>
            <a:ext cx="3770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endParaRPr lang="uk-UA" dirty="0">
              <a:solidFill>
                <a:srgbClr val="C00000"/>
              </a:solidFill>
            </a:endParaRPr>
          </a:p>
        </p:txBody>
      </p:sp>
      <p:pic>
        <p:nvPicPr>
          <p:cNvPr id="2050" name="Picture 2" descr="&amp;Kcy;&amp;acy;&amp;rcy;&amp;tcy;&amp;icy;&amp;ncy;&amp;kcy;&amp;icy; &amp;pcy;&amp;ocy; &amp;zcy;&amp;acy;&amp;pcy;&amp;rcy;&amp;ocy;&amp;scy;&amp;ucy; &amp;rcy;&amp;acy;&amp;kcy;&amp;iecy;&amp;tcy;&amp;a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60648"/>
            <a:ext cx="1905000" cy="3143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05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0"/>
            <a:ext cx="835292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tabLst>
                <a:tab pos="270510" algn="l"/>
              </a:tabLst>
            </a:pPr>
            <a:r>
              <a:rPr lang="uk-UA" sz="4400" b="1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Перевірка</a:t>
            </a:r>
            <a:endParaRPr lang="uk-UA" sz="3600" dirty="0">
              <a:solidFill>
                <a:srgbClr val="FFFF00"/>
              </a:solidFill>
              <a:ea typeface="Calibri"/>
              <a:cs typeface="Times New Roman"/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434724" y="980728"/>
            <a:ext cx="820158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uk-UA" sz="6000" b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uk-UA" sz="6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uk-UA" sz="6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uk-UA" sz="6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uk-UA" sz="6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50000"/>
              </a:lnSpc>
            </a:pPr>
            <a:endParaRPr lang="uk-UA" sz="60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кутник 15"/>
          <p:cNvSpPr/>
          <p:nvPr/>
        </p:nvSpPr>
        <p:spPr>
          <a:xfrm>
            <a:off x="1835696" y="4869160"/>
            <a:ext cx="3770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endParaRPr lang="uk-UA" dirty="0">
              <a:solidFill>
                <a:srgbClr val="C00000"/>
              </a:solidFill>
            </a:endParaRPr>
          </a:p>
        </p:txBody>
      </p:sp>
      <p:pic>
        <p:nvPicPr>
          <p:cNvPr id="2050" name="Picture 2" descr="&amp;Kcy;&amp;acy;&amp;rcy;&amp;tcy;&amp;icy;&amp;ncy;&amp;kcy;&amp;icy; &amp;pcy;&amp;ocy; &amp;zcy;&amp;acy;&amp;pcy;&amp;rcy;&amp;ocy;&amp;scy;&amp;ucy; &amp;rcy;&amp;acy;&amp;kcy;&amp;iecy;&amp;tcy;&amp;a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04151"/>
            <a:ext cx="1905000" cy="3143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:\ДОКУМЕНТАЦИЯ\ПРЕЗЕНТАЦІЇ\шаблоны\анимация\космос\zvezd09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27" y="799177"/>
            <a:ext cx="1884082" cy="22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ДОКУМЕНТАЦИЯ\ПРЕЗЕНТАЦІЇ\шаблоны\анимация\космос\zvezd09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702521"/>
            <a:ext cx="1884082" cy="22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ДОКУМЕНТАЦИЯ\ПРЕЗЕНТАЦІЇ\шаблоны\анимация\космос\zvezd09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42716"/>
            <a:ext cx="1884082" cy="22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ДОКУМЕНТАЦИЯ\ПРЕЗЕНТАЦІЇ\шаблоны\анимация\космос\zvezd09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54" y="3730860"/>
            <a:ext cx="1884082" cy="22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14"/>
          <p:cNvSpPr/>
          <p:nvPr/>
        </p:nvSpPr>
        <p:spPr>
          <a:xfrm>
            <a:off x="515811" y="2873553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1114</a:t>
            </a:r>
            <a:endParaRPr kumimoji="0" lang="ru-RU" sz="5400" b="1" i="0" u="none" strike="noStrike" kern="0" cap="all" spc="0" normalizeH="0" baseline="0" noProof="0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</a:endParaRPr>
          </a:p>
        </p:txBody>
      </p:sp>
      <p:sp>
        <p:nvSpPr>
          <p:cNvPr id="11" name="Прямоугольник 14"/>
          <p:cNvSpPr/>
          <p:nvPr/>
        </p:nvSpPr>
        <p:spPr>
          <a:xfrm>
            <a:off x="6084168" y="3182352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641</a:t>
            </a:r>
            <a:endParaRPr kumimoji="0" lang="ru-RU" sz="5400" b="1" i="0" u="none" strike="noStrike" kern="0" cap="all" spc="0" normalizeH="0" baseline="0" noProof="0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</a:endParaRPr>
          </a:p>
        </p:txBody>
      </p:sp>
      <p:sp>
        <p:nvSpPr>
          <p:cNvPr id="12" name="Прямоугольник 14"/>
          <p:cNvSpPr/>
          <p:nvPr/>
        </p:nvSpPr>
        <p:spPr>
          <a:xfrm>
            <a:off x="3326494" y="5522384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kern="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288</a:t>
            </a:r>
            <a:endParaRPr kumimoji="0" lang="ru-RU" sz="5400" b="1" i="0" u="none" strike="noStrike" kern="0" cap="all" spc="0" normalizeH="0" baseline="0" noProof="0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</a:endParaRPr>
          </a:p>
        </p:txBody>
      </p:sp>
      <p:sp>
        <p:nvSpPr>
          <p:cNvPr id="14" name="Прямоугольник 14"/>
          <p:cNvSpPr/>
          <p:nvPr/>
        </p:nvSpPr>
        <p:spPr>
          <a:xfrm>
            <a:off x="6839337" y="5229200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541</a:t>
            </a:r>
            <a:endParaRPr kumimoji="0" lang="ru-RU" sz="5400" b="1" i="0" u="none" strike="noStrike" kern="0" cap="all" spc="0" normalizeH="0" baseline="0" noProof="0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3058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&amp;Pcy;&amp;rcy;&amp;iecy;&amp;zcy;&amp;iecy;&amp;ncy;&amp;tcy;&amp;acy;&amp;tscy;&amp;iukcy;&amp;yacy; &amp;vcy;&amp;iukcy;&amp;dcy;&amp;kcy;&amp;rcy;&amp;icy;&amp;tcy;&amp;ocy;&amp;gcy;&amp;ocy; &amp;ucy;&amp;rcy;&amp;ocy;&amp;kcy;&amp;ucy; &amp;zcy; &amp;mcy;&amp;acy;&amp;tcy;&amp;iecy;&amp;mcy;&amp;acy;&amp;tcy;&amp;icy;&amp;kcy;&amp;icy; 4 &amp;kcy;&amp;lcy;&amp;acy;&amp;scy; &amp;ncy;&amp;acy; &amp;tcy;&amp;iecy;&amp;mcy;&amp;ucy;: &quot;&amp;Mcy;&amp;ncy;&amp;ocy;&amp;zhcy;&amp;iecy;&amp;ncy;&amp;ncy;&amp;yacy; &amp;iukcy; &amp;dcy;&amp;iukcy;&amp;lcy;&amp;iecy;&amp;ncy;&amp;ncy;&amp;yacy; &amp;bcy;&amp;acy;&amp;gcy;&amp;acy;&amp;tcy;&amp;ocy;&amp;tscy;&amp;icy;&amp;fcy;&amp;rcy;&amp;ocy;&amp;vcy;&amp;icy;&amp;khcy; &amp;chcy;&amp;icy;&amp;scy;&amp;iecy;&amp;lcy; &amp;ncy;&amp;acy; &amp;dcy;&amp;vcy;&amp;ocy;&amp;tscy;&amp;icy;&amp;fcy;&amp;rcy;&amp;ocy;&amp;vcy;&amp;iecy; &amp;chcy;&amp;icy;&amp;scy;&amp;lcy;&amp;ocy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5" y="1"/>
            <a:ext cx="91344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\\Solnce\D\ДОКУМЕНТАЦИЯ\ПРЕЗЕНТАЦІЇ\шаблоны\анимация\краплинки\8f133ac7698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7624" y="3824060"/>
            <a:ext cx="2376264" cy="386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ДОКУМЕНТАЦИЯ\ПРЕЗЕНТАЦІЇ\шаблоны\анимация\космос\post-56918-13018304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426040"/>
            <a:ext cx="2844130" cy="402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92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77778E-6 C -0.00295 -0.00579 -0.00573 -0.0088 -0.01076 -0.01112 C -0.0158 -0.01621 -0.02031 -0.01737 -0.02621 -0.02061 C -0.03212 -0.02825 -0.04566 -0.03681 -0.05365 -0.03959 C -0.06458 -0.04862 -0.05955 -0.0463 -0.06788 -0.04908 C -0.07187 -0.05255 -0.07569 -0.0544 -0.07986 -0.05718 C -0.08385 -0.05973 -0.08767 -0.06436 -0.09167 -0.06667 C -0.09323 -0.0676 -0.09496 -0.0676 -0.09653 -0.06829 C -0.09983 -0.06968 -0.10295 -0.07107 -0.10608 -0.07292 C -0.11198 -0.07639 -0.11771 -0.08079 -0.12378 -0.08403 C -0.12743 -0.08889 -0.13073 -0.08936 -0.13455 -0.09352 C -0.13958 -0.09908 -0.14479 -0.10417 -0.15 -0.1095 C -0.15226 -0.11829 -0.15035 -0.11297 -0.15833 -0.12385 C -0.16615 -0.1345 -0.17187 -0.14838 -0.17865 -0.16019 C -0.18073 -0.16829 -0.18437 -0.17362 -0.18819 -0.18079 C -0.18941 -0.18288 -0.19167 -0.18727 -0.19167 -0.18727 C -0.19375 -0.19538 -0.19826 -0.20463 -0.20365 -0.2095 C -0.20833 -0.22709 -0.21875 -0.24862 -0.22743 -0.26343 C -0.23021 -0.27477 -0.22639 -0.26065 -0.23212 -0.27454 C -0.2375 -0.28727 -0.24219 -0.30024 -0.24774 -0.31274 C -0.25486 -0.32894 -0.25937 -0.34769 -0.26441 -0.36505 C -0.26667 -0.37246 -0.26753 -0.38172 -0.27031 -0.38889 C -0.27257 -0.39491 -0.27274 -0.39422 -0.27378 -0.40001 C -0.2743 -0.40255 -0.27448 -0.40533 -0.275 -0.40788 C -0.27569 -0.41112 -0.27743 -0.41737 -0.27743 -0.41737 C -0.27865 -0.43426 -0.28264 -0.45001 -0.28455 -0.46667 C -0.28507 -0.47038 -0.28524 -0.47408 -0.28576 -0.47778 C -0.28594 -0.4794 -0.28663 -0.48079 -0.28698 -0.48241 C -0.2875 -0.48519 -0.28767 -0.48774 -0.28819 -0.49051 C -0.28854 -0.49213 -0.28941 -0.49514 -0.28941 -0.49514 " pathEditMode="relative" ptsTypes="ffffffffffffffffffffffffff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 descr="&amp;Dcy;&amp;lcy;&amp;yacy; &amp;ncy;&amp;acy;&amp;jcy;&amp;bcy;&amp;iukcy;&amp;lcy;&amp;softcy;&amp;shcy;&amp;ocy;&amp;yicy; &amp;Pcy;&amp;acy;&amp;scy;&amp;khcy;&amp;icy; &amp;yacy;&amp;kcy;&amp;ucy; &amp;vcy;&amp;icy;&amp;gcy;&amp;ocy;&amp;tcy;&amp;ocy;&amp;vcy;&amp;icy;&amp;lcy;&amp;icy;&#10;&amp;ncy;&amp;acy; &amp;Ucy;&amp;kcy;&amp;rcy;&amp;acy;&amp;yicy;&amp;ncy;&amp;iukcy; &amp;bcy;&amp;ucy;&amp;lcy;&amp;ocy; &amp;vcy;&amp;icy;&amp;kcy;&amp;ocy;&amp;rcy;&amp;icy;&amp;scy;&amp;tcy;&amp;acy;&amp;ncy;&amp;ocy;:&#10;170 &amp;kcy;&amp;gcy; &amp;bcy;&amp;ocy;&amp;rcy;&amp;ocy;&amp;shcy;&amp;ncy;&amp;acy;;&#10;75 &amp;kcy;&amp;gcy; &amp;tscy;&amp;ucy;&amp;kcy;&amp;rcy;&amp;ucy;;&#10;25 &amp;kcy;&amp;gcy; &amp;rcy;&amp;ocy;&amp;dcy;&amp;zcy;&amp;icy;&amp;ncy;&amp;ocy;&amp;kcy;;&#10;20 &amp;kcy;&amp;gcy; &amp;mcy;&amp;acy;&amp;rcy;&amp;gcy;&amp;acy;&amp;rcy;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587"/>
            <a:ext cx="9169865" cy="688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088" y="4077072"/>
            <a:ext cx="3706912" cy="2780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92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95536" y="368660"/>
            <a:ext cx="8280920" cy="6120680"/>
          </a:xfrm>
          <a:prstGeom prst="roundRect">
            <a:avLst/>
          </a:prstGeom>
          <a:solidFill>
            <a:schemeClr val="bg1">
              <a:alpha val="41000"/>
            </a:schemeClr>
          </a:solidFill>
          <a:ln w="146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47094" y="476672"/>
            <a:ext cx="6186694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9600" b="1" cap="all" dirty="0" smtClean="0">
                <a:ln/>
                <a:solidFill>
                  <a:srgbClr val="FFC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ДОМАШНЄ</a:t>
            </a:r>
          </a:p>
          <a:p>
            <a:pPr algn="ctr"/>
            <a:r>
              <a:rPr lang="uk-UA" sz="9600" b="1" cap="all" dirty="0" smtClean="0">
                <a:ln/>
                <a:solidFill>
                  <a:srgbClr val="FFC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ЗАВДАННЯ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47094" y="3717032"/>
            <a:ext cx="6186693" cy="972108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2110" y="3649088"/>
            <a:ext cx="420980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234, 235</a:t>
            </a:r>
            <a:endParaRPr lang="ru-RU" sz="6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ідзаголовок 1"/>
          <p:cNvSpPr>
            <a:spLocks noGrp="1"/>
          </p:cNvSpPr>
          <p:nvPr>
            <p:ph type="subTitle" idx="1"/>
          </p:nvPr>
        </p:nvSpPr>
        <p:spPr>
          <a:xfrm>
            <a:off x="899592" y="1628800"/>
            <a:ext cx="7416824" cy="3960440"/>
          </a:xfrm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rgbClr val="0070C0"/>
                </a:solidFill>
                <a:latin typeface="Times New Roman"/>
                <a:ea typeface="Times New Roman"/>
              </a:rPr>
              <a:t>Читання і записування п’ятицифрових чисел. Розкладання чисел на розрядні доданки. </a:t>
            </a:r>
            <a:r>
              <a:rPr lang="uk-UA" sz="40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Письмове </a:t>
            </a:r>
            <a:r>
              <a:rPr lang="uk-UA" sz="4000" b="1" dirty="0">
                <a:solidFill>
                  <a:srgbClr val="0070C0"/>
                </a:solidFill>
                <a:latin typeface="Times New Roman"/>
                <a:ea typeface="Times New Roman"/>
              </a:rPr>
              <a:t>додавання </a:t>
            </a:r>
            <a:r>
              <a:rPr lang="uk-UA" sz="40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і віднімання трьох компонентів.</a:t>
            </a:r>
            <a:endParaRPr lang="uk-UA" sz="4000" b="1" dirty="0">
              <a:solidFill>
                <a:srgbClr val="0070C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3568" y="0"/>
            <a:ext cx="7844408" cy="132600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уроку</a:t>
            </a:r>
            <a:endParaRPr lang="uk-UA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11847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ідзаголовок 1"/>
          <p:cNvSpPr>
            <a:spLocks noGrp="1"/>
          </p:cNvSpPr>
          <p:nvPr>
            <p:ph type="subTitle" idx="1"/>
          </p:nvPr>
        </p:nvSpPr>
        <p:spPr>
          <a:xfrm>
            <a:off x="899592" y="1556792"/>
            <a:ext cx="7416824" cy="4104456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Формувати вміння читати й записувати п'ятицифрові числа, розкладати на розрядні доданки, утворювати числа з розрядних чисел; удосконалювати обчислювальні навички та вміння розв'язувати задачі геометричного змісту; розвивати вміння здійснювати самоперевірку, працювати </a:t>
            </a:r>
            <a:r>
              <a:rPr lang="uk-UA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 </a:t>
            </a:r>
            <a:r>
              <a:rPr lang="uk-UA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групах,</a:t>
            </a:r>
            <a:r>
              <a:rPr lang="uk-UA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математичне </a:t>
            </a:r>
            <a:r>
              <a:rPr lang="uk-UA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мовлення, увагу;</a:t>
            </a:r>
          </a:p>
          <a:p>
            <a:r>
              <a:rPr lang="uk-UA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виховувати інтерес до вивчення математики, почуття колективізму та взаємодопомоги.</a:t>
            </a:r>
          </a:p>
          <a:p>
            <a:endParaRPr lang="uk-UA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844408" cy="132600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уроку</a:t>
            </a:r>
            <a:endParaRPr lang="uk-UA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87548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Picture 21" descr="1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1116" cy="6840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629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0"/>
            <a:ext cx="835292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spcAft>
                <a:spcPts val="0"/>
              </a:spcAft>
              <a:tabLst>
                <a:tab pos="270510" algn="l"/>
              </a:tabLst>
            </a:pPr>
            <a:r>
              <a:rPr lang="uk-UA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Перевірка </a:t>
            </a:r>
            <a:r>
              <a:rPr lang="uk-UA" sz="3600" b="1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домашнього завдання</a:t>
            </a:r>
            <a:endParaRPr lang="uk-UA" sz="2800" dirty="0">
              <a:solidFill>
                <a:srgbClr val="FFFF00"/>
              </a:solidFill>
              <a:ea typeface="Calibri"/>
              <a:cs typeface="Times New Roman"/>
            </a:endParaRPr>
          </a:p>
        </p:txBody>
      </p:sp>
      <p:sp>
        <p:nvSpPr>
          <p:cNvPr id="3" name="Прямокутний трикутник 2"/>
          <p:cNvSpPr/>
          <p:nvPr/>
        </p:nvSpPr>
        <p:spPr>
          <a:xfrm rot="6490581">
            <a:off x="5681033" y="5072278"/>
            <a:ext cx="1776435" cy="1590131"/>
          </a:xfrm>
          <a:prstGeom prst="rt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Овал 3"/>
          <p:cNvSpPr/>
          <p:nvPr/>
        </p:nvSpPr>
        <p:spPr>
          <a:xfrm>
            <a:off x="7452320" y="5317902"/>
            <a:ext cx="1018964" cy="109888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 4"/>
          <p:cNvSpPr/>
          <p:nvPr/>
        </p:nvSpPr>
        <p:spPr>
          <a:xfrm rot="5400000">
            <a:off x="6736956" y="3224001"/>
            <a:ext cx="2231985" cy="12934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Блок-схема: рішення 5"/>
          <p:cNvSpPr/>
          <p:nvPr/>
        </p:nvSpPr>
        <p:spPr>
          <a:xfrm>
            <a:off x="4246748" y="5387148"/>
            <a:ext cx="914400" cy="612648"/>
          </a:xfrm>
          <a:prstGeom prst="flowChartDecis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Овал 6"/>
          <p:cNvSpPr/>
          <p:nvPr/>
        </p:nvSpPr>
        <p:spPr>
          <a:xfrm>
            <a:off x="251520" y="1477618"/>
            <a:ext cx="1194549" cy="9144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й трикутник 7"/>
          <p:cNvSpPr/>
          <p:nvPr/>
        </p:nvSpPr>
        <p:spPr>
          <a:xfrm flipH="1">
            <a:off x="251520" y="2649813"/>
            <a:ext cx="982960" cy="914400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й трикутник 8"/>
          <p:cNvSpPr/>
          <p:nvPr/>
        </p:nvSpPr>
        <p:spPr>
          <a:xfrm>
            <a:off x="1967702" y="2192612"/>
            <a:ext cx="914400" cy="914400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 9"/>
          <p:cNvSpPr/>
          <p:nvPr/>
        </p:nvSpPr>
        <p:spPr>
          <a:xfrm>
            <a:off x="2587344" y="1305054"/>
            <a:ext cx="2037929" cy="1086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270510" algn="l"/>
              </a:tabLst>
            </a:pPr>
            <a:r>
              <a:rPr lang="uk-UA" sz="6000" b="1" dirty="0" smtClean="0">
                <a:latin typeface="Times New Roman"/>
                <a:ea typeface="Calibri"/>
                <a:cs typeface="Times New Roman"/>
              </a:rPr>
              <a:t>320          </a:t>
            </a:r>
            <a:endParaRPr lang="uk-UA" sz="4800" dirty="0">
              <a:ea typeface="Calibri"/>
              <a:cs typeface="Times New Roman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4512521" y="3971064"/>
            <a:ext cx="15311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200 </a:t>
            </a:r>
            <a:endParaRPr lang="uk-UA" dirty="0"/>
          </a:p>
        </p:txBody>
      </p:sp>
      <p:sp>
        <p:nvSpPr>
          <p:cNvPr id="12" name="Прямокутник 11"/>
          <p:cNvSpPr/>
          <p:nvPr/>
        </p:nvSpPr>
        <p:spPr>
          <a:xfrm>
            <a:off x="6312249" y="1535925"/>
            <a:ext cx="1338828" cy="11541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tabLst>
                <a:tab pos="270510" algn="l"/>
              </a:tabLst>
            </a:pPr>
            <a:r>
              <a:rPr lang="uk-UA" sz="6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120</a:t>
            </a:r>
            <a:endParaRPr lang="uk-UA" sz="48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2699792" y="3107013"/>
            <a:ext cx="21082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32021</a:t>
            </a:r>
            <a:endParaRPr lang="uk-UA" dirty="0"/>
          </a:p>
        </p:txBody>
      </p:sp>
      <p:sp>
        <p:nvSpPr>
          <p:cNvPr id="14" name="Прямокутник 13"/>
          <p:cNvSpPr/>
          <p:nvPr/>
        </p:nvSpPr>
        <p:spPr>
          <a:xfrm>
            <a:off x="602871" y="3888695"/>
            <a:ext cx="13388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230</a:t>
            </a:r>
            <a:endParaRPr lang="uk-UA" dirty="0"/>
          </a:p>
        </p:txBody>
      </p:sp>
      <p:sp>
        <p:nvSpPr>
          <p:cNvPr id="15" name="Прямокутник 14"/>
          <p:cNvSpPr/>
          <p:nvPr/>
        </p:nvSpPr>
        <p:spPr>
          <a:xfrm>
            <a:off x="5187396" y="2599181"/>
            <a:ext cx="13388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543</a:t>
            </a:r>
            <a:endParaRPr lang="uk-UA" dirty="0"/>
          </a:p>
        </p:txBody>
      </p:sp>
      <p:sp>
        <p:nvSpPr>
          <p:cNvPr id="16" name="Прямокутник 15"/>
          <p:cNvSpPr/>
          <p:nvPr/>
        </p:nvSpPr>
        <p:spPr>
          <a:xfrm>
            <a:off x="1720642" y="5157192"/>
            <a:ext cx="172354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60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3201</a:t>
            </a:r>
            <a:endParaRPr lang="uk-U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18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0"/>
            <a:ext cx="835292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spcAft>
                <a:spcPts val="0"/>
              </a:spcAft>
              <a:tabLst>
                <a:tab pos="270510" algn="l"/>
              </a:tabLst>
            </a:pPr>
            <a:r>
              <a:rPr lang="uk-UA" sz="4400" b="1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Каліграфічна хвилинка</a:t>
            </a:r>
            <a:endParaRPr lang="uk-UA" sz="3600" dirty="0">
              <a:solidFill>
                <a:srgbClr val="FFFF00"/>
              </a:solidFill>
              <a:ea typeface="Calibri"/>
              <a:cs typeface="Times New Roman"/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467544" y="1196752"/>
            <a:ext cx="84561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32021     33021    …     … </a:t>
            </a:r>
            <a:endParaRPr lang="uk-UA" dirty="0"/>
          </a:p>
        </p:txBody>
      </p:sp>
      <p:sp>
        <p:nvSpPr>
          <p:cNvPr id="16" name="Прямокутник 15"/>
          <p:cNvSpPr/>
          <p:nvPr/>
        </p:nvSpPr>
        <p:spPr>
          <a:xfrm>
            <a:off x="1619672" y="4899970"/>
            <a:ext cx="27398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60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32</a:t>
            </a:r>
            <a:r>
              <a:rPr lang="uk-UA" sz="6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0</a:t>
            </a:r>
            <a:r>
              <a:rPr lang="uk-UA" sz="60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21 =</a:t>
            </a:r>
            <a:endParaRPr lang="uk-UA" dirty="0">
              <a:solidFill>
                <a:prstClr val="black"/>
              </a:solidFill>
            </a:endParaRPr>
          </a:p>
        </p:txBody>
      </p:sp>
      <p:pic>
        <p:nvPicPr>
          <p:cNvPr id="2050" name="Picture 2" descr="&amp;Kcy;&amp;acy;&amp;rcy;&amp;tcy;&amp;icy;&amp;ncy;&amp;kcy;&amp;icy; &amp;pcy;&amp;ocy; &amp;zcy;&amp;acy;&amp;pcy;&amp;rcy;&amp;ocy;&amp;scy;&amp;ucy; &amp;rcy;&amp;acy;&amp;kcy;&amp;iecy;&amp;tcy;&amp;a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022" y="3068960"/>
            <a:ext cx="1905000" cy="3143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кутник 17"/>
          <p:cNvSpPr/>
          <p:nvPr/>
        </p:nvSpPr>
        <p:spPr>
          <a:xfrm>
            <a:off x="327077" y="3284984"/>
            <a:ext cx="6405163" cy="144655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tabLst>
                <a:tab pos="270510" algn="l"/>
              </a:tabLst>
            </a:pPr>
            <a:r>
              <a:rPr lang="uk-UA" sz="44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Розкладіть на розрядні доданки</a:t>
            </a:r>
            <a:endParaRPr lang="uk-UA" sz="3600" dirty="0">
              <a:solidFill>
                <a:srgbClr val="FFFF00"/>
              </a:solidFill>
              <a:ea typeface="Calibri"/>
              <a:cs typeface="Times New Roman"/>
            </a:endParaRPr>
          </a:p>
        </p:txBody>
      </p:sp>
      <p:sp>
        <p:nvSpPr>
          <p:cNvPr id="19" name="Прямокутник 18"/>
          <p:cNvSpPr/>
          <p:nvPr/>
        </p:nvSpPr>
        <p:spPr>
          <a:xfrm>
            <a:off x="470018" y="2209013"/>
            <a:ext cx="53783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60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…     32021    …</a:t>
            </a:r>
            <a:endParaRPr lang="uk-U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6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atematika f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957250" y="605475"/>
            <a:ext cx="5639085" cy="11430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b="1" dirty="0" smtClean="0">
                <a:solidFill>
                  <a:srgbClr val="FFFF00"/>
                </a:solidFill>
                <a:latin typeface="Times New Roman"/>
                <a:ea typeface="Times New Roman"/>
                <a:cs typeface="+mn-cs"/>
              </a:rPr>
              <a:t>Запишіть  п’ятицифрове число</a:t>
            </a:r>
            <a:endParaRPr lang="ru-RU" sz="7200" dirty="0">
              <a:solidFill>
                <a:srgbClr val="FFFF00"/>
              </a:solidFill>
              <a:latin typeface="Ludvig van Bethoveen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66900" y="1484784"/>
            <a:ext cx="281939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18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</a:t>
            </a:r>
            <a:endParaRPr lang="ru-RU" sz="18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29200" y="1715616"/>
            <a:ext cx="24384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18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18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62300" y="3407896"/>
            <a:ext cx="28194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18000" b="1" dirty="0" smtClean="0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18000" b="1" dirty="0">
              <a:ln w="11430"/>
              <a:solidFill>
                <a:srgbClr val="00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2" descr="&amp;Kcy;&amp;acy;&amp;rcy;&amp;tcy;&amp;icy;&amp;ncy;&amp;kcy;&amp;icy; &amp;pcy;&amp;ocy; &amp;zcy;&amp;acy;&amp;pcy;&amp;rcy;&amp;ocy;&amp;scy;&amp;ucy; &amp;rcy;&amp;acy;&amp;kcy;&amp;iecy;&amp;tcy;&amp;a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577938"/>
            <a:ext cx="1147354" cy="1893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7955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0"/>
            <a:ext cx="835292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spcAft>
                <a:spcPts val="0"/>
              </a:spcAft>
              <a:tabLst>
                <a:tab pos="270510" algn="l"/>
              </a:tabLst>
            </a:pPr>
            <a:r>
              <a:rPr lang="uk-UA" sz="4400" b="1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Робота в групах</a:t>
            </a:r>
            <a:endParaRPr lang="uk-UA" sz="3600" dirty="0">
              <a:solidFill>
                <a:srgbClr val="FFFF00"/>
              </a:solidFill>
              <a:ea typeface="Calibri"/>
              <a:cs typeface="Times New Roman"/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395536" y="980728"/>
            <a:ext cx="6628097" cy="2452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5400" b="1" u="sng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За підручником </a:t>
            </a:r>
          </a:p>
          <a:p>
            <a:pPr>
              <a:lnSpc>
                <a:spcPct val="150000"/>
              </a:lnSpc>
            </a:pPr>
            <a:r>
              <a:rPr lang="uk-UA" sz="54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№ 228 (1) - письмово</a:t>
            </a:r>
            <a:endParaRPr lang="uk-UA" sz="1600" dirty="0">
              <a:solidFill>
                <a:srgbClr val="0070C0"/>
              </a:solidFill>
            </a:endParaRPr>
          </a:p>
        </p:txBody>
      </p:sp>
      <p:sp>
        <p:nvSpPr>
          <p:cNvPr id="16" name="Прямокутник 15"/>
          <p:cNvSpPr/>
          <p:nvPr/>
        </p:nvSpPr>
        <p:spPr>
          <a:xfrm>
            <a:off x="395535" y="3705093"/>
            <a:ext cx="63357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60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№ 228 (2, 3) - усно</a:t>
            </a:r>
            <a:endParaRPr lang="uk-UA" dirty="0">
              <a:solidFill>
                <a:srgbClr val="C00000"/>
              </a:solidFill>
            </a:endParaRPr>
          </a:p>
        </p:txBody>
      </p:sp>
      <p:pic>
        <p:nvPicPr>
          <p:cNvPr id="2050" name="Picture 2" descr="&amp;Kcy;&amp;acy;&amp;rcy;&amp;tcy;&amp;icy;&amp;ncy;&amp;kcy;&amp;icy; &amp;pcy;&amp;ocy; &amp;zcy;&amp;acy;&amp;pcy;&amp;rcy;&amp;ocy;&amp;scy;&amp;ucy; &amp;rcy;&amp;acy;&amp;kcy;&amp;iecy;&amp;tcy;&amp;a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309" y="3149131"/>
            <a:ext cx="1905000" cy="3143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94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резентация КОМП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math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математика - 1!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Математи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380</Words>
  <Application>Microsoft Office PowerPoint</Application>
  <PresentationFormat>Екран (4:3)</PresentationFormat>
  <Paragraphs>86</Paragraphs>
  <Slides>20</Slides>
  <Notes>9</Notes>
  <HiddenSlides>0</HiddenSlides>
  <MMClips>1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слайдів</vt:lpstr>
      </vt:variant>
      <vt:variant>
        <vt:i4>20</vt:i4>
      </vt:variant>
    </vt:vector>
  </HeadingPairs>
  <TitlesOfParts>
    <vt:vector size="27" baseType="lpstr">
      <vt:lpstr>Тема Office</vt:lpstr>
      <vt:lpstr>Презентация КОМП</vt:lpstr>
      <vt:lpstr>8_math</vt:lpstr>
      <vt:lpstr>1_Тема Office</vt:lpstr>
      <vt:lpstr>математика - 1!</vt:lpstr>
      <vt:lpstr>1_Математик</vt:lpstr>
      <vt:lpstr>2_Тема Office</vt:lpstr>
      <vt:lpstr>Математична гра</vt:lpstr>
      <vt:lpstr>Презентація PowerPoint</vt:lpstr>
      <vt:lpstr>Тема уроку</vt:lpstr>
      <vt:lpstr>Мета уроку</vt:lpstr>
      <vt:lpstr>Презентація PowerPoint</vt:lpstr>
      <vt:lpstr>Презентація PowerPoint</vt:lpstr>
      <vt:lpstr>Презентація PowerPoint</vt:lpstr>
      <vt:lpstr>Запишіть  п’ятицифрове число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Sara Yasmeen (Wipro Technologies)</dc:creator>
  <cp:lastModifiedBy>Вікторія</cp:lastModifiedBy>
  <cp:revision>34</cp:revision>
  <dcterms:created xsi:type="dcterms:W3CDTF">2010-02-23T11:30:32Z</dcterms:created>
  <dcterms:modified xsi:type="dcterms:W3CDTF">2017-10-29T16:11:59Z</dcterms:modified>
</cp:coreProperties>
</file>