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8"/>
  </p:notesMasterIdLst>
  <p:sldIdLst>
    <p:sldId id="256" r:id="rId3"/>
    <p:sldId id="272" r:id="rId4"/>
    <p:sldId id="296" r:id="rId5"/>
    <p:sldId id="258" r:id="rId6"/>
    <p:sldId id="304" r:id="rId7"/>
    <p:sldId id="297" r:id="rId8"/>
    <p:sldId id="298" r:id="rId9"/>
    <p:sldId id="299" r:id="rId10"/>
    <p:sldId id="300" r:id="rId11"/>
    <p:sldId id="271" r:id="rId12"/>
    <p:sldId id="301" r:id="rId13"/>
    <p:sldId id="302" r:id="rId14"/>
    <p:sldId id="286" r:id="rId15"/>
    <p:sldId id="291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1" autoAdjust="0"/>
    <p:restoredTop sz="94660"/>
  </p:normalViewPr>
  <p:slideViewPr>
    <p:cSldViewPr snapToGrid="0">
      <p:cViewPr>
        <p:scale>
          <a:sx n="78" d="100"/>
          <a:sy n="78" d="100"/>
        </p:scale>
        <p:origin x="-13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DBE46-205C-431A-9458-73337941B922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DAC9-5519-423B-B1D8-1130C4D70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206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DAC9-5519-423B-B1D8-1130C4D7016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97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49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34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770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297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040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925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73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507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842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75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37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895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547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94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8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79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839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348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92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790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66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40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C6838-3385-4329-90EE-7A1CFF0A8138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BEF5-AC63-4C6C-BC1E-21AF8A6FC1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687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C6838-3385-4329-90EE-7A1CFF0A813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22.10.2017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BEF5-AC63-4C6C-BC1E-21AF8A6FC1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487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microsoft.com/office/2007/relationships/hdphoto" Target="../media/hdphoto1.wdp"/><Relationship Id="rId10" Type="http://schemas.openxmlformats.org/officeDocument/2006/relationships/image" Target="../media/image10.jpeg"/><Relationship Id="rId4" Type="http://schemas.openxmlformats.org/officeDocument/2006/relationships/image" Target="../media/image5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wmf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390144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17906" y="2152904"/>
            <a:ext cx="5223630" cy="2387600"/>
          </a:xfrm>
        </p:spPr>
        <p:txBody>
          <a:bodyPr>
            <a:noAutofit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28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28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28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МАЙСТЕР-КЛАС 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>
                <a:solidFill>
                  <a:srgbClr val="008000"/>
                </a:solidFill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>
                <a:solidFill>
                  <a:srgbClr val="008000"/>
                </a:solidFill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1800" b="1" dirty="0" smtClean="0">
                <a:solidFill>
                  <a:srgbClr val="008000"/>
                </a:solidFill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1800" b="1" dirty="0" smtClean="0">
                <a:solidFill>
                  <a:srgbClr val="008000"/>
                </a:solidFill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3600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Кроссенс</a:t>
            </a:r>
            <a:r>
              <a:rPr lang="ru-RU" sz="3600" b="1" dirty="0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 як </a:t>
            </a:r>
            <a:br>
              <a:rPr lang="ru-RU" sz="3600" b="1" dirty="0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</a:br>
            <a:r>
              <a:rPr lang="ru-RU" sz="3600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засіб</a:t>
            </a:r>
            <a:r>
              <a:rPr lang="ru-RU" sz="3600" b="1" dirty="0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 </a:t>
            </a:r>
            <a:r>
              <a:rPr lang="ru-RU" sz="3600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творчості</a:t>
            </a:r>
            <a:r>
              <a:rPr lang="ru-RU" sz="3600" b="1" dirty="0" smtClean="0">
                <a:solidFill>
                  <a:srgbClr val="7030A0"/>
                </a:solidFill>
                <a:latin typeface="Georgia" panose="02040502050405020303" pitchFamily="18" charset="0"/>
                <a:cs typeface="Tahoma" pitchFamily="2"/>
              </a:rPr>
              <a:t> педагога</a:t>
            </a:r>
            <a:r>
              <a:rPr lang="ru-RU" sz="3600" b="1" dirty="0">
                <a:solidFill>
                  <a:srgbClr val="7030A0"/>
                </a:solidFill>
                <a:latin typeface="Georgia" panose="02040502050405020303" pitchFamily="18" charset="0"/>
                <a:ea typeface="Andale Sans UI" pitchFamily="2"/>
                <a:cs typeface="Tahoma" pitchFamily="2"/>
              </a:rPr>
              <a:t/>
            </a:r>
            <a:br>
              <a:rPr lang="ru-RU" sz="3600" b="1" dirty="0">
                <a:solidFill>
                  <a:srgbClr val="7030A0"/>
                </a:solidFill>
                <a:latin typeface="Georgia" panose="02040502050405020303" pitchFamily="18" charset="0"/>
                <a:ea typeface="Andale Sans UI" pitchFamily="2"/>
                <a:cs typeface="Tahoma" pitchFamily="2"/>
              </a:rPr>
            </a:b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latin typeface="Georgia" panose="02040502050405020303" pitchFamily="18" charset="0"/>
              </a:rPr>
            </a:b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03520" y="4547616"/>
            <a:ext cx="3425952" cy="2214517"/>
          </a:xfrm>
        </p:spPr>
        <p:txBody>
          <a:bodyPr>
            <a:normAutofit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Учитель музичного мистецтва </a:t>
            </a:r>
            <a:r>
              <a:rPr lang="uk-UA" sz="1800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Лиманської</a:t>
            </a:r>
            <a:r>
              <a:rPr lang="uk-UA" sz="1800" b="1" dirty="0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 ЗОШ І-ІІІ ступенів №2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Georgia" pitchFamily="18"/>
              <a:ea typeface="Andale Sans UI" pitchFamily="2"/>
              <a:cs typeface="Tahoma" pitchFamily="2"/>
            </a:endParaRPr>
          </a:p>
        </p:txBody>
      </p:sp>
      <p:pic>
        <p:nvPicPr>
          <p:cNvPr id="8" name="Picture 2" descr="F:\фото конкурс\DSC008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-86840"/>
            <a:ext cx="4352925" cy="3916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0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7" t="7021" r="8336" b="6809"/>
          <a:stretch/>
        </p:blipFill>
        <p:spPr>
          <a:xfrm rot="5400000">
            <a:off x="1128351" y="-1157648"/>
            <a:ext cx="6858001" cy="9173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299" y="1389446"/>
            <a:ext cx="8422106" cy="1325563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3600" b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Кроссенс</a:t>
            </a:r>
            <a:r>
              <a:rPr lang="ru-RU" sz="3600" b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сприяє</a:t>
            </a:r>
            <a:r>
              <a:rPr lang="ru-RU" sz="3600" b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:</a:t>
            </a:r>
            <a:br>
              <a:rPr lang="ru-RU" sz="3600" b="1" dirty="0">
                <a:solidFill>
                  <a:srgbClr val="4472C4">
                    <a:lumMod val="50000"/>
                  </a:srgbClr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219" y="2191916"/>
            <a:ext cx="8422106" cy="36358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розвитку логічного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, образного і асоціативного мислення, уяви;</a:t>
            </a: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нестандартного мислення і креативності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можливост</a:t>
            </a:r>
            <a:r>
              <a:rPr lang="uk-UA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і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самовираження.</a:t>
            </a:r>
          </a:p>
          <a:p>
            <a:pPr marL="0" indent="0">
              <a:buNone/>
            </a:pP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707" y="4113361"/>
            <a:ext cx="992997" cy="468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662" y="4043564"/>
            <a:ext cx="2141780" cy="242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АЛГОРИТМ СКЛАДАННЯ КРОССЕНСА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І. ВИЗНАЧИТИ ТЕМУ КРОССЕНСА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rgbClr val="7030A0"/>
              </a:solidFill>
              <a:latin typeface="Georgia" pitchFamily="18"/>
              <a:ea typeface="Andale Sans UI" pitchFamily="2"/>
              <a:cs typeface="Tahoma" pitchFamily="2"/>
            </a:endParaRP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ІІ</a:t>
            </a: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. ВИДІЛИТИ 9 ЕЛЕМЕНТІВ  ТЕМИ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 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 ІІІ</a:t>
            </a: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. ЗНАЙТИ ЗВ</a:t>
            </a:r>
            <a:r>
              <a:rPr lang="uk-UA" sz="2200" b="1" dirty="0">
                <a:solidFill>
                  <a:srgbClr val="7030A0"/>
                </a:solidFill>
                <a:latin typeface="Georgia" pitchFamily="18"/>
                <a:ea typeface="Times New Roman" pitchFamily="18"/>
                <a:cs typeface="Times New Roman" pitchFamily="18"/>
              </a:rPr>
              <a:t>'ЯЗКИ МІЖ </a:t>
            </a:r>
            <a:r>
              <a:rPr lang="uk-UA" sz="2200" b="1" dirty="0" smtClean="0">
                <a:solidFill>
                  <a:srgbClr val="7030A0"/>
                </a:solidFill>
                <a:latin typeface="Georgia" pitchFamily="18"/>
                <a:ea typeface="Times New Roman" pitchFamily="18"/>
                <a:cs typeface="Times New Roman" pitchFamily="18"/>
              </a:rPr>
              <a:t>НИМИ, </a:t>
            </a:r>
            <a:r>
              <a:rPr lang="uk-UA" sz="2200" b="1" dirty="0">
                <a:solidFill>
                  <a:srgbClr val="7030A0"/>
                </a:solidFill>
                <a:latin typeface="Georgia" pitchFamily="18"/>
                <a:ea typeface="Times New Roman" pitchFamily="18"/>
                <a:cs typeface="Times New Roman" pitchFamily="18"/>
              </a:rPr>
              <a:t>ВИЗНАЧИТИ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200" b="1" dirty="0">
                <a:solidFill>
                  <a:srgbClr val="7030A0"/>
                </a:solidFill>
                <a:latin typeface="Georgia" pitchFamily="18"/>
                <a:ea typeface="Times New Roman" pitchFamily="18"/>
                <a:cs typeface="Times New Roman" pitchFamily="18"/>
              </a:rPr>
              <a:t>ПОСЛІДОВНІСТЬ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rgbClr val="7030A0"/>
              </a:solidFill>
              <a:latin typeface="Georgia" pitchFamily="18"/>
              <a:ea typeface="Andale Sans UI" pitchFamily="2"/>
              <a:cs typeface="Tahoma" pitchFamily="2"/>
            </a:endParaRP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ІV</a:t>
            </a: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. ВИЗНАЧИТИ ЦЕНТРАЛЬНИЙ  ЕЛЕМЕНТ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rgbClr val="7030A0"/>
              </a:solidFill>
              <a:latin typeface="Georgia" pitchFamily="18"/>
              <a:ea typeface="Andale Sans UI" pitchFamily="2"/>
              <a:cs typeface="Tahoma" pitchFamily="2"/>
            </a:endParaRP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V</a:t>
            </a: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. ДІБРАТИ ЗОБРАЖЕННЯ ДО ЕЛЕМЕНТІВ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endParaRPr lang="ru-RU" sz="2200" b="1" dirty="0" smtClean="0">
              <a:solidFill>
                <a:srgbClr val="7030A0"/>
              </a:solidFill>
              <a:latin typeface="Georgia" pitchFamily="18"/>
              <a:ea typeface="Andale Sans UI" pitchFamily="2"/>
              <a:cs typeface="Tahoma" pitchFamily="2"/>
            </a:endParaRP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VІ</a:t>
            </a: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. ЗАМІНИТИ ПРЯМІ ОБРАЗИ</a:t>
            </a:r>
          </a:p>
          <a:p>
            <a:pPr marL="0" lvl="0" indent="0" algn="ctr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7030A0"/>
                </a:solidFill>
                <a:latin typeface="Georgia" pitchFamily="18"/>
                <a:ea typeface="Andale Sans UI" pitchFamily="2"/>
                <a:cs typeface="Tahoma" pitchFamily="2"/>
              </a:rPr>
              <a:t>СИМВОЛІЧНИМИ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4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ТВОРЧА 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РОБОТА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Georgia" pitchFamily="18"/>
                <a:ea typeface="Andale Sans UI" pitchFamily="2"/>
                <a:cs typeface="Tahoma" pitchFamily="2"/>
              </a:rPr>
              <a:t>В ГРУПАХ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89610" y="13013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розповідь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асоціативний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ланцюжок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взаємозв'язку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зображень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79" y="2828544"/>
            <a:ext cx="2051941" cy="301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170" y="2932176"/>
            <a:ext cx="1816609" cy="32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235" y="2828544"/>
            <a:ext cx="1745837" cy="2901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0" y="2932176"/>
            <a:ext cx="1828800" cy="238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00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Кроссенс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, як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метод,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виконує такі функції: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842" y="1789049"/>
            <a:ext cx="5345430" cy="4351338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мотиваційну (формує інтерес і </a:t>
            </a:r>
            <a:r>
              <a:rPr lang="ru-RU" sz="3100" b="1" dirty="0" err="1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бажання</a:t>
            </a: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зрозуміти</a:t>
            </a:r>
            <a:r>
              <a:rPr lang="ru-RU" sz="3100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на перший </a:t>
            </a:r>
            <a:r>
              <a:rPr lang="ru-RU" sz="3100" b="1" dirty="0" err="1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погляд</a:t>
            </a:r>
            <a:r>
              <a:rPr lang="ru-RU" sz="3100" b="1" dirty="0" smtClean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незрозуміле і навіть абсурдне);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інформативну;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дослідницьку (допомагає відповісти на питання: що? де? коли?....);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комунікативну(організовує діалог між учнями та вчителем, учнями та підручником тощо);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розвиваючу;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пізнавально-пошукову;</a:t>
            </a:r>
          </a:p>
          <a:p>
            <a:pPr algn="just">
              <a:buFont typeface="Arial"/>
              <a:buChar char="•"/>
            </a:pPr>
            <a:r>
              <a:rPr lang="ru-RU" sz="3100" b="1" dirty="0">
                <a:solidFill>
                  <a:srgbClr val="7030A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виховну.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736" y="3182112"/>
            <a:ext cx="2938272" cy="338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16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К- 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креативність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Р- 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розвиток</a:t>
            </a:r>
            <a: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О- 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ориг</a:t>
            </a:r>
            <a:r>
              <a:rPr lang="uk-UA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і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нальність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С- 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самоосвіта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С-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спілкування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Е-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ерудиція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Н-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нестандартн</a:t>
            </a:r>
            <a:r>
              <a:rPr lang="uk-UA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ість</a:t>
            </a: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С-</a:t>
            </a:r>
            <a:r>
              <a:rPr lang="ru-RU" b="1" dirty="0" err="1" smtClean="0">
                <a:solidFill>
                  <a:srgbClr val="7030A0"/>
                </a:solidFill>
                <a:latin typeface="Georgia" panose="02040502050405020303" pitchFamily="18" charset="0"/>
              </a:rPr>
              <a:t>самовираження</a:t>
            </a:r>
            <a:endParaRPr lang="ru-RU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9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7" t="7021" r="8336" b="6809"/>
          <a:stretch/>
        </p:blipFill>
        <p:spPr>
          <a:xfrm rot="5400000">
            <a:off x="1128352" y="-1157647"/>
            <a:ext cx="6858001" cy="91732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2236" y="491773"/>
            <a:ext cx="8470232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902">
            <a:off x="485494" y="400994"/>
            <a:ext cx="8675064" cy="565895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2236" y="5524669"/>
            <a:ext cx="4572000" cy="325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68766" y="4753893"/>
            <a:ext cx="3623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374">
            <a:off x="1305572" y="1207631"/>
            <a:ext cx="275524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04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7" t="7021" r="8336" b="6809"/>
          <a:stretch/>
        </p:blipFill>
        <p:spPr>
          <a:xfrm rot="5400000">
            <a:off x="1157647" y="-1124145"/>
            <a:ext cx="6858001" cy="917329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052" y="5013983"/>
            <a:ext cx="5297520" cy="145419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662" y="4043564"/>
            <a:ext cx="2141780" cy="24246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19" y="4435331"/>
            <a:ext cx="1280602" cy="18777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061">
            <a:off x="5548558" y="4409660"/>
            <a:ext cx="1412527" cy="20178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30620" y="369142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Якщо учень в школі не навчився сам нічого створювати, то </a:t>
            </a:r>
            <a:r>
              <a:rPr lang="uk-UA" sz="20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і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житті він буде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тільки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наслідувати, копіювати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...».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Л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 М. Толстой </a:t>
            </a:r>
          </a:p>
        </p:txBody>
      </p:sp>
      <p:pic>
        <p:nvPicPr>
          <p:cNvPr id="5122" name="Picture 2" descr="E:\Новая папкшкола фото\DSC0075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5595">
            <a:off x="5287991" y="490652"/>
            <a:ext cx="3282305" cy="274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Новая папкшкола фото\DSC0075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7158">
            <a:off x="2792314" y="762808"/>
            <a:ext cx="3145048" cy="237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\Desktop\класс фото\уроки\Фото036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8255">
            <a:off x="593299" y="830631"/>
            <a:ext cx="3224204" cy="24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33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КРОС</a:t>
            </a:r>
            <a:r>
              <a:rPr lang="ru-RU" sz="2800" b="1" dirty="0" smtClean="0">
                <a:solidFill>
                  <a:srgbClr val="8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СЕНС»   </a:t>
            </a:r>
            <a:r>
              <a:rPr lang="ru-RU" sz="28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</a:t>
            </a: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перетин</a:t>
            </a: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значень</a:t>
            </a:r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Сергій</a:t>
            </a: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Федін</a:t>
            </a: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                        </a:t>
            </a:r>
            <a:r>
              <a:rPr lang="ru-RU" sz="27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Володимир</a:t>
            </a: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Бусленко-                         </a:t>
            </a:r>
            <a:b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</a:t>
            </a: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педагог,                доктор </a:t>
            </a:r>
            <a:r>
              <a:rPr lang="ru-RU" sz="2700" b="1" dirty="0" err="1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технічних</a:t>
            </a: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</a:t>
            </a:r>
            <a:r>
              <a:rPr lang="ru-RU" sz="27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</a:t>
            </a:r>
            <a:br>
              <a:rPr lang="ru-RU" sz="27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/>
          </a:p>
        </p:txBody>
      </p:sp>
      <p:pic>
        <p:nvPicPr>
          <p:cNvPr id="1026" name="Picture 2" descr="C:\Users\Admin\Pictures\Sergej_Fed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2" y="3490531"/>
            <a:ext cx="3220212" cy="237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385" y="3206876"/>
            <a:ext cx="15525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5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7" t="7021" r="8336" b="6809"/>
          <a:stretch/>
        </p:blipFill>
        <p:spPr>
          <a:xfrm rot="5400000">
            <a:off x="1157647" y="-1157646"/>
            <a:ext cx="6858001" cy="91732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717" y="487681"/>
            <a:ext cx="7649076" cy="1186104"/>
          </a:xfrm>
        </p:spPr>
        <p:txBody>
          <a:bodyPr>
            <a:noAutofit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КРОС</a:t>
            </a:r>
            <a:r>
              <a:rPr lang="ru-RU" sz="2800" b="1" dirty="0" smtClean="0">
                <a:solidFill>
                  <a:srgbClr val="8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ВОРД                   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КРОС</a:t>
            </a:r>
            <a:r>
              <a:rPr lang="ru-RU" sz="2800" b="1" dirty="0" smtClean="0">
                <a:solidFill>
                  <a:srgbClr val="8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СЕНС</a:t>
            </a:r>
            <a:endParaRPr lang="ru-RU" sz="2800" b="1" dirty="0">
              <a:solidFill>
                <a:srgbClr val="800000"/>
              </a:solidFill>
              <a:effectLst>
                <a:outerShdw dist="17961" dir="2700000">
                  <a:scrgbClr r="0" g="0" b="0"/>
                </a:outerShdw>
              </a:effectLst>
              <a:latin typeface="Georgia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4002" y="437575"/>
            <a:ext cx="7886700" cy="3061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010" y="4968865"/>
            <a:ext cx="1274485" cy="15695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5" y="5220792"/>
            <a:ext cx="1489279" cy="1438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39754" y="1640689"/>
            <a:ext cx="2520000" cy="23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12" y="950977"/>
            <a:ext cx="4957445" cy="548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Тема:   «</a:t>
            </a:r>
            <a:r>
              <a:rPr lang="ru-RU" sz="2900" b="1" dirty="0" err="1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Музика</a:t>
            </a:r>
            <a: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2900" b="1" dirty="0" err="1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крізь</a:t>
            </a:r>
            <a:r>
              <a:rPr lang="ru-RU" sz="2900" b="1" dirty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2900" b="1" dirty="0" err="1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віки</a:t>
            </a:r>
            <a: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»</a:t>
            </a:r>
            <a:b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2900" b="1" dirty="0" err="1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Елементи</a:t>
            </a:r>
            <a: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2900" b="1" dirty="0" err="1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кроссенса</a:t>
            </a:r>
            <a: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2900" b="1" dirty="0" smtClean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2900" b="1" dirty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2900" b="1" dirty="0">
                <a:solidFill>
                  <a:srgbClr val="5B9BD5">
                    <a:lumMod val="50000"/>
                  </a:srgb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endParaRPr lang="ru-RU" dirty="0"/>
          </a:p>
        </p:txBody>
      </p:sp>
      <p:pic>
        <p:nvPicPr>
          <p:cNvPr id="5" name="Рисунок 4" descr="C:\Users\Admin\AppData\Local\Microsoft\Windows\Temporary Internet Files\Content.IE5\M2SDPYXZ\фидий[1]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4" y="1267969"/>
            <a:ext cx="1325880" cy="154838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1544" y="2852927"/>
            <a:ext cx="1325880" cy="1889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Піфагор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9" name="Рисунок 8" descr="C:\Users\Admin\AppData\Local\Microsoft\Windows\Temporary Internet Files\Content.IE5\QCTRTY3K\220px-Victor_Zinchuk[1]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4" y="3133090"/>
            <a:ext cx="1459992" cy="132918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61544" y="4462272"/>
            <a:ext cx="1325880" cy="170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prstClr val="white"/>
                </a:solidFill>
              </a:rPr>
              <a:t>В.Зінчук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1" name="Рисунок 10" descr="C:\Users\Admin\AppData\Local\Microsoft\Windows\Temporary Internet Files\Content.IE5\QCTRTY3K\746_360_01e5534cbbe7977af4d6465cd9f3f1bc6269[1]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44" y="4864989"/>
            <a:ext cx="1459992" cy="91401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161544" y="5779008"/>
            <a:ext cx="209397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Токата і фуга ре мінор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3" name="Рисунок 12" descr="C:\Program Files\Microsoft Office\MEDIA\CAGCAT10\j0230876.wm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136" y="937641"/>
            <a:ext cx="1174432" cy="133007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614832" y="2042161"/>
            <a:ext cx="1316736" cy="225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почуття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5" name="Рисунок 14" descr="C:\Users\Admin\AppData\Local\Microsoft\Windows\Temporary Internet Files\Content.IE5\JUPP2BBR\220px-Titanic2dvdcover[1]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936" y="980695"/>
            <a:ext cx="1614678" cy="128701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6742176" y="2389632"/>
            <a:ext cx="2182368" cy="5577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3 симфонія </a:t>
            </a:r>
            <a:r>
              <a:rPr lang="uk-UA" dirty="0" err="1" smtClean="0">
                <a:solidFill>
                  <a:prstClr val="white"/>
                </a:solidFill>
              </a:rPr>
              <a:t>Л.Бетховена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7" name="Рисунок 16" descr="C:\Users\Admin\AppData\Local\Microsoft\Windows\Temporary Internet Files\Content.IE5\QCTRTY3K\Partitura[1]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936" y="3058415"/>
            <a:ext cx="1925574" cy="12941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7107936" y="4462271"/>
            <a:ext cx="1925574" cy="402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Аранжування музики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9" name="Рисунок 18" descr="C:\Users\Admin\AppData\Local\Microsoft\Windows\Temporary Internet Files\Content.IE5\QCTRTY3K\OrgueSaintThomasStrasbourg[1]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272" y="4992116"/>
            <a:ext cx="1530096" cy="135382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Прямоугольник 17"/>
          <p:cNvSpPr/>
          <p:nvPr/>
        </p:nvSpPr>
        <p:spPr>
          <a:xfrm>
            <a:off x="7000875" y="5763768"/>
            <a:ext cx="914400" cy="332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Орган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4992116"/>
            <a:ext cx="1691926" cy="129895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2733293" y="6345936"/>
            <a:ext cx="1763077" cy="40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prstClr val="white"/>
                </a:solidFill>
              </a:rPr>
              <a:t>Кавова кантата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3" name="Рисунок 22" descr="C:\Users\Admin\AppData\Local\Microsoft\Windows\Temporary Internet Files\Content.IE5\X0G71NT5\Johann_Christoph_Bach[1]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293" y="2610484"/>
            <a:ext cx="1481043" cy="1854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Users\Admin\AppData\Local\Microsoft\Windows\Temporary Internet Files\Content.IE5\QCTRTY3K\Beethoven_2[1]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297" y="2610483"/>
            <a:ext cx="1320991" cy="185178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Прямоугольник 21"/>
          <p:cNvSpPr/>
          <p:nvPr/>
        </p:nvSpPr>
        <p:spPr>
          <a:xfrm>
            <a:off x="2733293" y="4255008"/>
            <a:ext cx="1298004" cy="408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prstClr val="white"/>
                </a:solidFill>
              </a:rPr>
              <a:t>Й.С.Бах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44352" y="4255008"/>
            <a:ext cx="1873568" cy="499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prstClr val="white"/>
                </a:solidFill>
              </a:rPr>
              <a:t>Л.ван</a:t>
            </a:r>
            <a:r>
              <a:rPr lang="uk-UA" dirty="0" smtClean="0">
                <a:solidFill>
                  <a:prstClr val="white"/>
                </a:solidFill>
              </a:rPr>
              <a:t> Бетховен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ЗАКРІПЛЕННЯ ВИВЧЕНОГО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МАТЕРІАЛУ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7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клас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                Шансон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dist="17961" dir="2700000">
                  <a:scrgbClr r="0" g="0" b="0"/>
                </a:outerShdw>
              </a:effectLst>
              <a:latin typeface="Georgia" pitchFamily="18"/>
              <a:ea typeface="Andale Sans UI" pitchFamily="2"/>
              <a:cs typeface="Tahoma" pitchFamily="2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1743456"/>
            <a:ext cx="7144512" cy="534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57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ПЕРЕДБАЧЕННЯ ТЕМИ УРОКУ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7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клас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  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Розважальна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музика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888" y="1825625"/>
            <a:ext cx="5961888" cy="503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80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Вивчення нового матеріалу</a:t>
            </a:r>
            <a:b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7 клас                   Джаз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effectLst>
                <a:outerShdw dist="17961" dir="2700000">
                  <a:scrgbClr r="0" g="0" b="0"/>
                </a:outerShdw>
              </a:effectLst>
              <a:latin typeface="Georgia" pitchFamily="18"/>
              <a:ea typeface="Andale Sans UI" pitchFamily="2"/>
              <a:cs typeface="Tahoma" pitchFamily="2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496" y="1825624"/>
            <a:ext cx="5620511" cy="50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034" y="450470"/>
            <a:ext cx="7886700" cy="1325563"/>
          </a:xfrm>
        </p:spPr>
        <p:txBody>
          <a:bodyPr>
            <a:normAutofit fontScale="90000"/>
          </a:bodyPr>
          <a:lstStyle/>
          <a:p>
            <a:pPr lvl="0" hangingPunct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УЗАГАЛЬНЕННЯ ВИВЧЕНОГО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МАТЕРІАЛУ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7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клас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        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                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Музика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крізь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>віки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  <a:t/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dist="17961" dir="2700000">
                    <a:scrgbClr r="0" g="0" b="0"/>
                  </a:outerShdw>
                </a:effectLst>
                <a:latin typeface="Georgia" pitchFamily="18"/>
                <a:ea typeface="Andale Sans UI" pitchFamily="2"/>
                <a:cs typeface="Tahoma" pitchFamily="2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098" y="1825624"/>
            <a:ext cx="6217734" cy="50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15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1376</TotalTime>
  <Words>220</Words>
  <Application>Microsoft Office PowerPoint</Application>
  <PresentationFormat>Экран (4:3)</PresentationFormat>
  <Paragraphs>53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2_Тема Office</vt:lpstr>
      <vt:lpstr>     МАЙСТЕР-КЛАС     Кроссенс як  засіб творчості педагога  </vt:lpstr>
      <vt:lpstr>Презентация PowerPoint</vt:lpstr>
      <vt:lpstr>         «КРОССЕНС»   означає  «перетин значень»                                              Сергій Федін-                             Володимир Бусленко-                          письменник, педагог,                доктор технічних наук  математик </vt:lpstr>
      <vt:lpstr>КРОСВОРД                    КРОССЕНС</vt:lpstr>
      <vt:lpstr>Тема:   «Музика крізь віки» Елементи кроссенса  </vt:lpstr>
      <vt:lpstr>ЗАКРІПЛЕННЯ ВИВЧЕНОГО МАТЕРІАЛУ 7 клас                 Шансон </vt:lpstr>
      <vt:lpstr>ПЕРЕДБАЧЕННЯ ТЕМИ УРОКУ 7 клас    Розважальна музика</vt:lpstr>
      <vt:lpstr>Вивчення нового матеріалу 7 клас                   Джаз</vt:lpstr>
      <vt:lpstr>УЗАГАЛЬНЕННЯ ВИВЧЕНОГО МАТЕРІАЛУ 7 клас                              Музика крізь віки </vt:lpstr>
      <vt:lpstr>Кроссенс сприяє: </vt:lpstr>
      <vt:lpstr>АЛГОРИТМ СКЛАДАННЯ КРОССЕНСА </vt:lpstr>
      <vt:lpstr>ТВОРЧА  РОБОТА  В ГРУПАХ</vt:lpstr>
      <vt:lpstr>Кроссенс, як метод, виконує такі функції:</vt:lpstr>
      <vt:lpstr>         КРОССЕНС  К- креативність Р- розвиток О- оригінальність С- самоосвіта С-спілкування Е-ерудиція Н-нестандартність С-самовираження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 «Использование кроссенсов в начальной школе»</dc:title>
  <dc:creator>Будковая</dc:creator>
  <cp:lastModifiedBy>Admin</cp:lastModifiedBy>
  <cp:revision>94</cp:revision>
  <dcterms:created xsi:type="dcterms:W3CDTF">2014-11-24T21:18:11Z</dcterms:created>
  <dcterms:modified xsi:type="dcterms:W3CDTF">2017-10-22T13:21:35Z</dcterms:modified>
</cp:coreProperties>
</file>