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8" r:id="rId2"/>
    <p:sldId id="257" r:id="rId3"/>
    <p:sldId id="259" r:id="rId4"/>
    <p:sldId id="261" r:id="rId5"/>
    <p:sldId id="262" r:id="rId6"/>
    <p:sldId id="263" r:id="rId7"/>
    <p:sldId id="264" r:id="rId8"/>
    <p:sldId id="265" r:id="rId9"/>
    <p:sldId id="266" r:id="rId10"/>
    <p:sldId id="267" r:id="rId11"/>
    <p:sldId id="268" r:id="rId12"/>
    <p:sldId id="270" r:id="rId13"/>
    <p:sldId id="271" r:id="rId14"/>
    <p:sldId id="272" r:id="rId15"/>
    <p:sldId id="273" r:id="rId16"/>
    <p:sldId id="275" r:id="rId17"/>
    <p:sldId id="269"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0693400" cy="7561263"/>
  <p:notesSz cx="6858000" cy="9144000"/>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660033"/>
    <a:srgbClr val="660066"/>
    <a:srgbClr val="CC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01" autoAdjust="0"/>
    <p:restoredTop sz="94707" autoAdjust="0"/>
  </p:normalViewPr>
  <p:slideViewPr>
    <p:cSldViewPr>
      <p:cViewPr>
        <p:scale>
          <a:sx n="66" d="100"/>
          <a:sy n="66" d="100"/>
        </p:scale>
        <p:origin x="-1770" y="-828"/>
      </p:cViewPr>
      <p:guideLst>
        <p:guide orient="horz" pos="2382"/>
        <p:guide pos="3368"/>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6FF50-1B9F-4D01-AF49-C9A359761B2C}" type="datetimeFigureOut">
              <a:rPr lang="ru-RU" smtClean="0"/>
              <a:pPr/>
              <a:t>28.05.2016</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D476D-E920-4CF9-8E6E-CED6F8D7E39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BD476D-E920-4CF9-8E6E-CED6F8D7E396}"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675299" y="396804"/>
            <a:ext cx="8661654" cy="1623151"/>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675299" y="2039781"/>
            <a:ext cx="8661654" cy="1932323"/>
          </a:xfrm>
        </p:spPr>
        <p:txBody>
          <a:bodyPr tIns="0"/>
          <a:lstStyle>
            <a:lvl1pPr marL="31292" indent="0" algn="l">
              <a:buNone/>
              <a:defRPr sz="3000">
                <a:solidFill>
                  <a:schemeClr val="tx2">
                    <a:shade val="30000"/>
                    <a:satMod val="150000"/>
                  </a:schemeClr>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64C96767-51D4-488E-8CF3-3C180CD5FE30}" type="slidenum">
              <a:rPr lang="ru-RU" smtClean="0"/>
              <a:pPr/>
              <a:t>‹#›</a:t>
            </a:fld>
            <a:endParaRPr lang="ru-RU"/>
          </a:p>
        </p:txBody>
      </p:sp>
      <p:sp>
        <p:nvSpPr>
          <p:cNvPr id="8" name="Овал 7"/>
          <p:cNvSpPr/>
          <p:nvPr/>
        </p:nvSpPr>
        <p:spPr>
          <a:xfrm>
            <a:off x="1077565" y="1558782"/>
            <a:ext cx="245948" cy="231879"/>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4306" tIns="52153" rIns="104306" bIns="52153" anchor="ctr"/>
          <a:lstStyle>
            <a:extLst/>
          </a:lstStyle>
          <a:p>
            <a:pPr algn="ctr" eaLnBrk="1" latinLnBrk="0" hangingPunct="1"/>
            <a:endParaRPr kumimoji="0" lang="en-US"/>
          </a:p>
        </p:txBody>
      </p:sp>
      <p:sp>
        <p:nvSpPr>
          <p:cNvPr id="9" name="Овал 8"/>
          <p:cNvSpPr/>
          <p:nvPr/>
        </p:nvSpPr>
        <p:spPr>
          <a:xfrm>
            <a:off x="1353253" y="1482942"/>
            <a:ext cx="74854" cy="7057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4306" tIns="52153" rIns="104306" bIns="52153" anchor="ctr"/>
          <a:lstStyle>
            <a:extLst/>
          </a:lstStyle>
          <a:p>
            <a:pPr algn="ctr" eaLnBrk="1" latinLnBrk="0" hangingPunct="1"/>
            <a:endParaRPr kumimoji="0" lang="en-US"/>
          </a:p>
        </p:txBody>
      </p:sp>
    </p:spTree>
  </p:cSld>
  <p:clrMapOvr>
    <a:masterClrMapping/>
  </p:clrMapOvr>
  <p:transition>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C96767-51D4-488E-8CF3-3C180CD5FE30}" type="slidenum">
              <a:rPr lang="ru-RU" smtClean="0"/>
              <a:pPr/>
              <a:t>‹#›</a:t>
            </a:fld>
            <a:endParaRPr lang="ru-RU"/>
          </a:p>
        </p:txBody>
      </p:sp>
    </p:spTree>
  </p:cSld>
  <p:clrMapOvr>
    <a:masterClrMapping/>
  </p:clrMapOvr>
  <p:transition>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020050" y="302803"/>
            <a:ext cx="2138680" cy="6451578"/>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336675" y="302804"/>
            <a:ext cx="6505152" cy="6451578"/>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C96767-51D4-488E-8CF3-3C180CD5FE30}" type="slidenum">
              <a:rPr lang="ru-RU" smtClean="0"/>
              <a:pPr/>
              <a:t>‹#›</a:t>
            </a:fld>
            <a:endParaRPr lang="ru-RU"/>
          </a:p>
        </p:txBody>
      </p:sp>
    </p:spTree>
  </p:cSld>
  <p:clrMapOvr>
    <a:masterClrMapping/>
  </p:clrMapOvr>
  <p:transition>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C96767-51D4-488E-8CF3-3C180CD5FE30}" type="slidenum">
              <a:rPr lang="ru-RU" smtClean="0"/>
              <a:pPr/>
              <a:t>‹#›</a:t>
            </a:fld>
            <a:endParaRPr lang="ru-RU"/>
          </a:p>
        </p:txBody>
      </p:sp>
    </p:spTree>
  </p:cSld>
  <p:clrMapOvr>
    <a:masterClrMapping/>
  </p:clrMapOvr>
  <p:transition>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669713" y="-60"/>
            <a:ext cx="8020050" cy="756132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2" name="Заголовок 1"/>
          <p:cNvSpPr>
            <a:spLocks noGrp="1"/>
          </p:cNvSpPr>
          <p:nvPr>
            <p:ph type="title"/>
          </p:nvPr>
        </p:nvSpPr>
        <p:spPr>
          <a:xfrm>
            <a:off x="3015286" y="2866979"/>
            <a:ext cx="7485380" cy="2520421"/>
          </a:xfrm>
        </p:spPr>
        <p:txBody>
          <a:bodyPr anchor="t"/>
          <a:lstStyle>
            <a:lvl1pPr algn="l">
              <a:lnSpc>
                <a:spcPts val="5133"/>
              </a:lnSpc>
              <a:buNone/>
              <a:defRPr sz="46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015286" y="1176197"/>
            <a:ext cx="7485380" cy="1664527"/>
          </a:xfrm>
        </p:spPr>
        <p:txBody>
          <a:bodyPr anchor="b"/>
          <a:lstStyle>
            <a:lvl1pPr marL="20861" indent="0">
              <a:lnSpc>
                <a:spcPts val="2624"/>
              </a:lnSpc>
              <a:spcBef>
                <a:spcPts val="0"/>
              </a:spcBef>
              <a:buNone/>
              <a:defRPr sz="2300">
                <a:solidFill>
                  <a:schemeClr val="tx2">
                    <a:shade val="30000"/>
                    <a:satMod val="150000"/>
                  </a:schemeClr>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C96767-51D4-488E-8CF3-3C180CD5FE30}" type="slidenum">
              <a:rPr lang="ru-RU" smtClean="0"/>
              <a:pPr/>
              <a:t>‹#›</a:t>
            </a:fld>
            <a:endParaRPr lang="ru-RU"/>
          </a:p>
        </p:txBody>
      </p:sp>
      <p:sp>
        <p:nvSpPr>
          <p:cNvPr id="10" name="Прямоугольник 9"/>
          <p:cNvSpPr/>
          <p:nvPr/>
        </p:nvSpPr>
        <p:spPr bwMode="invGray">
          <a:xfrm>
            <a:off x="2673350" y="0"/>
            <a:ext cx="89112" cy="756132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8" name="Овал 7"/>
          <p:cNvSpPr/>
          <p:nvPr/>
        </p:nvSpPr>
        <p:spPr>
          <a:xfrm>
            <a:off x="2540409" y="3103289"/>
            <a:ext cx="245948" cy="231879"/>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4306" tIns="52153" rIns="104306" bIns="52153" anchor="ctr"/>
          <a:lstStyle>
            <a:extLst/>
          </a:lstStyle>
          <a:p>
            <a:pPr algn="ctr" eaLnBrk="1" latinLnBrk="0" hangingPunct="1"/>
            <a:endParaRPr kumimoji="0" lang="en-US"/>
          </a:p>
        </p:txBody>
      </p:sp>
      <p:sp>
        <p:nvSpPr>
          <p:cNvPr id="9" name="Овал 8"/>
          <p:cNvSpPr/>
          <p:nvPr/>
        </p:nvSpPr>
        <p:spPr>
          <a:xfrm>
            <a:off x="2816097" y="3027449"/>
            <a:ext cx="74854" cy="7057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4306" tIns="52153" rIns="104306" bIns="52153" anchor="ctr"/>
          <a:lstStyle>
            <a:extLst/>
          </a:lstStyle>
          <a:p>
            <a:pPr algn="ctr" eaLnBrk="1" latinLnBrk="0" hangingPunct="1"/>
            <a:endParaRPr kumimoji="0" lang="en-US"/>
          </a:p>
        </p:txBody>
      </p:sp>
    </p:spTree>
  </p:cSld>
  <p:clrMapOvr>
    <a:masterClrMapping/>
  </p:clrMapOvr>
  <p:transition>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864" y="302450"/>
            <a:ext cx="8768588" cy="1260211"/>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678864" y="1680281"/>
            <a:ext cx="4277360" cy="5141659"/>
          </a:xfrm>
        </p:spPr>
        <p:txBody>
          <a:bodyPr/>
          <a:lstStyle>
            <a:lvl1pPr>
              <a:defRPr sz="3200"/>
            </a:lvl1pPr>
            <a:lvl2pPr>
              <a:defRPr sz="2700"/>
            </a:lvl2pPr>
            <a:lvl3pPr>
              <a:defRPr sz="2300"/>
            </a:lvl3pPr>
            <a:lvl4pPr>
              <a:defRPr sz="2100"/>
            </a:lvl4pPr>
            <a:lvl5pPr>
              <a:defRPr sz="21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70092" y="1680281"/>
            <a:ext cx="4277360" cy="5141659"/>
          </a:xfrm>
        </p:spPr>
        <p:txBody>
          <a:bodyPr/>
          <a:lstStyle>
            <a:lvl1pPr>
              <a:defRPr sz="3200"/>
            </a:lvl1pPr>
            <a:lvl2pPr>
              <a:defRPr sz="2700"/>
            </a:lvl2pPr>
            <a:lvl3pPr>
              <a:defRPr sz="2300"/>
            </a:lvl3pPr>
            <a:lvl4pPr>
              <a:defRPr sz="2100"/>
            </a:lvl4pPr>
            <a:lvl5pPr>
              <a:defRPr sz="21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4C96767-51D4-488E-8CF3-3C180CD5FE30}" type="slidenum">
              <a:rPr lang="ru-RU" smtClean="0"/>
              <a:pPr/>
              <a:t>‹#›</a:t>
            </a:fld>
            <a:endParaRPr lang="ru-RU"/>
          </a:p>
        </p:txBody>
      </p:sp>
    </p:spTree>
  </p:cSld>
  <p:clrMapOvr>
    <a:masterClrMapping/>
  </p:clrMapOvr>
  <p:transition>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5689509"/>
            <a:ext cx="9624060" cy="1260211"/>
          </a:xfrm>
        </p:spPr>
        <p:txBody>
          <a:bodyPr anchor="ctr"/>
          <a:lstStyle>
            <a:lvl1pPr algn="ctr">
              <a:defRPr sz="51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34670" y="361942"/>
            <a:ext cx="4705096" cy="705718"/>
          </a:xfrm>
          <a:solidFill>
            <a:schemeClr val="bg1"/>
          </a:solidFill>
          <a:ln w="10795">
            <a:solidFill>
              <a:schemeClr val="bg1"/>
            </a:solidFill>
            <a:miter lim="800000"/>
          </a:ln>
        </p:spPr>
        <p:txBody>
          <a:bodyPr anchor="ctr"/>
          <a:lstStyle>
            <a:lvl1pPr marL="73014" indent="0" algn="l">
              <a:lnSpc>
                <a:spcPct val="100000"/>
              </a:lnSpc>
              <a:spcBef>
                <a:spcPts val="114"/>
              </a:spcBef>
              <a:buNone/>
              <a:defRPr sz="2200" b="0">
                <a:solidFill>
                  <a:schemeClr val="tx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453634" y="361942"/>
            <a:ext cx="4705096" cy="705718"/>
          </a:xfrm>
          <a:solidFill>
            <a:schemeClr val="bg1"/>
          </a:solidFill>
          <a:ln w="10795">
            <a:solidFill>
              <a:schemeClr val="bg1"/>
            </a:solidFill>
            <a:miter lim="800000"/>
          </a:ln>
        </p:spPr>
        <p:txBody>
          <a:bodyPr anchor="ctr"/>
          <a:lstStyle>
            <a:lvl1pPr marL="73014" indent="0" algn="l">
              <a:lnSpc>
                <a:spcPct val="100000"/>
              </a:lnSpc>
              <a:spcBef>
                <a:spcPts val="114"/>
              </a:spcBef>
              <a:buNone/>
              <a:defRPr sz="2200" b="0">
                <a:solidFill>
                  <a:schemeClr val="tx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34670" y="1068738"/>
            <a:ext cx="4705096" cy="4536758"/>
          </a:xfrm>
          <a:ln w="10795">
            <a:solidFill>
              <a:schemeClr val="bg1"/>
            </a:solidFill>
            <a:prstDash val="dash"/>
            <a:miter lim="800000"/>
          </a:ln>
        </p:spPr>
        <p:txBody>
          <a:bodyPr/>
          <a:lstStyle>
            <a:lvl1pPr marL="448514" indent="-312917">
              <a:lnSpc>
                <a:spcPct val="100000"/>
              </a:lnSpc>
              <a:spcBef>
                <a:spcPts val="798"/>
              </a:spcBef>
              <a:defRPr sz="2700"/>
            </a:lvl1pPr>
            <a:lvl2pPr>
              <a:lnSpc>
                <a:spcPct val="100000"/>
              </a:lnSpc>
              <a:spcBef>
                <a:spcPts val="798"/>
              </a:spcBef>
              <a:defRPr sz="2300"/>
            </a:lvl2pPr>
            <a:lvl3pPr>
              <a:lnSpc>
                <a:spcPct val="100000"/>
              </a:lnSpc>
              <a:spcBef>
                <a:spcPts val="798"/>
              </a:spcBef>
              <a:defRPr sz="2100"/>
            </a:lvl3pPr>
            <a:lvl4pPr>
              <a:lnSpc>
                <a:spcPct val="100000"/>
              </a:lnSpc>
              <a:spcBef>
                <a:spcPts val="798"/>
              </a:spcBef>
              <a:defRPr sz="1800"/>
            </a:lvl4pPr>
            <a:lvl5pPr>
              <a:lnSpc>
                <a:spcPct val="100000"/>
              </a:lnSpc>
              <a:spcBef>
                <a:spcPts val="798"/>
              </a:spcBef>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453634" y="1068738"/>
            <a:ext cx="4705096" cy="4536758"/>
          </a:xfrm>
          <a:ln w="10795">
            <a:solidFill>
              <a:schemeClr val="bg1"/>
            </a:solidFill>
            <a:prstDash val="dash"/>
            <a:miter lim="800000"/>
          </a:ln>
        </p:spPr>
        <p:txBody>
          <a:bodyPr/>
          <a:lstStyle>
            <a:lvl1pPr marL="448514" indent="-312917">
              <a:lnSpc>
                <a:spcPct val="100000"/>
              </a:lnSpc>
              <a:spcBef>
                <a:spcPts val="798"/>
              </a:spcBef>
              <a:defRPr sz="2700"/>
            </a:lvl1pPr>
            <a:lvl2pPr>
              <a:lnSpc>
                <a:spcPct val="100000"/>
              </a:lnSpc>
              <a:spcBef>
                <a:spcPts val="798"/>
              </a:spcBef>
              <a:defRPr sz="2300"/>
            </a:lvl2pPr>
            <a:lvl3pPr>
              <a:lnSpc>
                <a:spcPct val="100000"/>
              </a:lnSpc>
              <a:spcBef>
                <a:spcPts val="798"/>
              </a:spcBef>
              <a:defRPr sz="2100"/>
            </a:lvl3pPr>
            <a:lvl4pPr>
              <a:lnSpc>
                <a:spcPct val="100000"/>
              </a:lnSpc>
              <a:spcBef>
                <a:spcPts val="798"/>
              </a:spcBef>
              <a:defRPr sz="1800"/>
            </a:lvl4pPr>
            <a:lvl5pPr>
              <a:lnSpc>
                <a:spcPct val="100000"/>
              </a:lnSpc>
              <a:spcBef>
                <a:spcPts val="798"/>
              </a:spcBef>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4C96767-51D4-488E-8CF3-3C180CD5FE30}" type="slidenum">
              <a:rPr lang="ru-RU" smtClean="0"/>
              <a:pPr/>
              <a:t>‹#›</a:t>
            </a:fld>
            <a:endParaRPr lang="ru-RU"/>
          </a:p>
        </p:txBody>
      </p:sp>
    </p:spTree>
  </p:cSld>
  <p:clrMapOvr>
    <a:masterClrMapping/>
  </p:clrMapOvr>
  <p:transition>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864" y="302450"/>
            <a:ext cx="8768588" cy="1260211"/>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4C96767-51D4-488E-8CF3-3C180CD5FE30}" type="slidenum">
              <a:rPr lang="ru-RU" smtClean="0"/>
              <a:pPr/>
              <a:t>‹#›</a:t>
            </a:fld>
            <a:endParaRPr lang="ru-RU"/>
          </a:p>
        </p:txBody>
      </p:sp>
    </p:spTree>
  </p:cSld>
  <p:clrMapOvr>
    <a:masterClrMapping/>
  </p:clrMapOvr>
  <p:transition>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186967" y="0"/>
            <a:ext cx="9506433" cy="756126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4C96767-51D4-488E-8CF3-3C180CD5FE30}" type="slidenum">
              <a:rPr lang="ru-RU" smtClean="0"/>
              <a:pPr/>
              <a:t>‹#›</a:t>
            </a:fld>
            <a:endParaRPr lang="ru-RU"/>
          </a:p>
        </p:txBody>
      </p:sp>
      <p:sp>
        <p:nvSpPr>
          <p:cNvPr id="6" name="Прямоугольник 5"/>
          <p:cNvSpPr/>
          <p:nvPr/>
        </p:nvSpPr>
        <p:spPr bwMode="invGray">
          <a:xfrm>
            <a:off x="1186968" y="-60"/>
            <a:ext cx="85547" cy="756132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Tree>
  </p:cSld>
  <p:clrMapOvr>
    <a:masterClrMapping/>
  </p:clrMapOvr>
  <p:transition>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239008"/>
            <a:ext cx="4455583" cy="1281214"/>
          </a:xfrm>
          <a:ln>
            <a:noFill/>
          </a:ln>
        </p:spPr>
        <p:txBody>
          <a:bodyPr anchor="b"/>
          <a:lstStyle>
            <a:lvl1pPr algn="l">
              <a:lnSpc>
                <a:spcPts val="2281"/>
              </a:lnSpc>
              <a:buNone/>
              <a:defRPr sz="25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34670" y="1551243"/>
            <a:ext cx="4455583" cy="770129"/>
          </a:xfrm>
        </p:spPr>
        <p:txBody>
          <a:bodyPr/>
          <a:lstStyle>
            <a:lvl1pPr marL="52153" indent="0">
              <a:lnSpc>
                <a:spcPct val="100000"/>
              </a:lnSpc>
              <a:spcBef>
                <a:spcPts val="0"/>
              </a:spcBef>
              <a:buNone/>
              <a:defRPr sz="1600"/>
            </a:lvl1pPr>
            <a:lvl2pPr>
              <a:buNone/>
              <a:defRPr sz="1400"/>
            </a:lvl2pPr>
            <a:lvl3pPr>
              <a:buNone/>
              <a:defRPr sz="1100"/>
            </a:lvl3pPr>
            <a:lvl4pPr>
              <a:buNone/>
              <a:defRPr sz="1000"/>
            </a:lvl4pPr>
            <a:lvl5pPr>
              <a:buNone/>
              <a:defRPr sz="10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534670" y="2352393"/>
            <a:ext cx="9534948" cy="4401986"/>
          </a:xfrm>
        </p:spPr>
        <p:txBody>
          <a:bodyPr/>
          <a:lstStyle>
            <a:lvl1pPr>
              <a:defRPr sz="3700"/>
            </a:lvl1pPr>
            <a:lvl2pPr>
              <a:defRPr sz="3200"/>
            </a:lvl2pPr>
            <a:lvl3pPr>
              <a:defRPr sz="2700"/>
            </a:lvl3pPr>
            <a:lvl4pPr>
              <a:defRPr sz="2300"/>
            </a:lvl4pPr>
            <a:lvl5pPr>
              <a:defRPr sz="23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4C96767-51D4-488E-8CF3-3C180CD5FE30}" type="slidenum">
              <a:rPr lang="ru-RU" smtClean="0"/>
              <a:pPr/>
              <a:t>‹#›</a:t>
            </a:fld>
            <a:endParaRPr lang="ru-RU"/>
          </a:p>
        </p:txBody>
      </p:sp>
    </p:spTree>
  </p:cSld>
  <p:clrMapOvr>
    <a:masterClrMapping/>
  </p:clrMapOvr>
  <p:transition>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4398" y="1176196"/>
            <a:ext cx="3208020" cy="2184365"/>
          </a:xfrm>
        </p:spPr>
        <p:txBody>
          <a:bodyPr anchor="b">
            <a:noAutofit/>
          </a:bodyPr>
          <a:lstStyle>
            <a:lvl1pPr algn="l">
              <a:buNone/>
              <a:defRPr sz="24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9E196411-DD9B-4EDA-899E-27D47083C4F6}" type="datetimeFigureOut">
              <a:rPr lang="ru-RU" smtClean="0"/>
              <a:pPr/>
              <a:t>28.05.2016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4C96767-51D4-488E-8CF3-3C180CD5FE30}" type="slidenum">
              <a:rPr lang="ru-RU" smtClean="0"/>
              <a:pPr/>
              <a:t>‹#›</a:t>
            </a:fld>
            <a:endParaRPr lang="ru-RU"/>
          </a:p>
        </p:txBody>
      </p:sp>
      <p:sp>
        <p:nvSpPr>
          <p:cNvPr id="8" name="Прямоугольник 7"/>
          <p:cNvSpPr/>
          <p:nvPr/>
        </p:nvSpPr>
        <p:spPr>
          <a:xfrm>
            <a:off x="891117" y="1176196"/>
            <a:ext cx="5346700" cy="504084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4306" tIns="312917" rIns="104306" bIns="52153" rtlCol="0" anchor="t">
            <a:normAutofit/>
          </a:bodyPr>
          <a:lstStyle>
            <a:extLst/>
          </a:lstStyle>
          <a:p>
            <a:pPr marL="0" indent="-323347" algn="l" rtl="0" eaLnBrk="1" latinLnBrk="0" hangingPunct="1">
              <a:lnSpc>
                <a:spcPts val="3422"/>
              </a:lnSpc>
              <a:spcBef>
                <a:spcPts val="684"/>
              </a:spcBef>
              <a:buClr>
                <a:schemeClr val="accent1"/>
              </a:buClr>
              <a:buSzPct val="80000"/>
              <a:buFont typeface="Wingdings 2"/>
              <a:buNone/>
            </a:pPr>
            <a:endParaRPr kumimoji="0" lang="en-US" sz="3700" kern="1200" dirty="0">
              <a:solidFill>
                <a:schemeClr val="tx1"/>
              </a:solidFill>
              <a:latin typeface="+mn-lt"/>
              <a:ea typeface="+mn-ea"/>
              <a:cs typeface="+mn-cs"/>
            </a:endParaRPr>
          </a:p>
        </p:txBody>
      </p:sp>
      <p:sp>
        <p:nvSpPr>
          <p:cNvPr id="3" name="Рисунок 2"/>
          <p:cNvSpPr>
            <a:spLocks noGrp="1"/>
          </p:cNvSpPr>
          <p:nvPr>
            <p:ph type="pic" idx="1"/>
          </p:nvPr>
        </p:nvSpPr>
        <p:spPr>
          <a:xfrm>
            <a:off x="980228" y="1260215"/>
            <a:ext cx="5168477" cy="3874933"/>
          </a:xfrm>
          <a:prstGeom prst="roundRect">
            <a:avLst>
              <a:gd name="adj" fmla="val 783"/>
            </a:avLst>
          </a:prstGeom>
          <a:solidFill>
            <a:schemeClr val="bg2"/>
          </a:solidFill>
          <a:ln w="127000">
            <a:noFill/>
            <a:miter lim="800000"/>
          </a:ln>
          <a:effectLst/>
        </p:spPr>
        <p:txBody>
          <a:bodyPr lIns="104306" tIns="312917" anchor="t"/>
          <a:lstStyle>
            <a:lvl1pPr marL="0" indent="0" algn="l" eaLnBrk="1" latinLnBrk="0" hangingPunct="1">
              <a:buNone/>
              <a:defRPr sz="37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463948" y="1052205"/>
            <a:ext cx="802005" cy="22526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10" name="Блок-схема: процесс 9"/>
          <p:cNvSpPr/>
          <p:nvPr/>
        </p:nvSpPr>
        <p:spPr>
          <a:xfrm rot="2103354" flipH="1">
            <a:off x="5851511" y="1032850"/>
            <a:ext cx="759231" cy="22526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980228" y="5292884"/>
            <a:ext cx="5168477" cy="840140"/>
          </a:xfrm>
        </p:spPr>
        <p:txBody>
          <a:bodyPr anchor="ctr"/>
          <a:lstStyle>
            <a:lvl1pPr marL="0" indent="0" algn="l">
              <a:lnSpc>
                <a:spcPts val="1825"/>
              </a:lnSpc>
              <a:spcBef>
                <a:spcPts val="0"/>
              </a:spcBef>
              <a:buNone/>
              <a:defRPr sz="1600">
                <a:solidFill>
                  <a:srgbClr val="777777"/>
                </a:solidFill>
              </a:defRPr>
            </a:lvl1pPr>
            <a:lvl2pPr>
              <a:defRPr sz="1400"/>
            </a:lvl2pPr>
            <a:lvl3pPr>
              <a:defRPr sz="1100"/>
            </a:lvl3pPr>
            <a:lvl4pPr>
              <a:defRPr sz="1000"/>
            </a:lvl4pPr>
            <a:lvl5pPr>
              <a:defRPr sz="1000"/>
            </a:lvl5pPr>
            <a:extLst/>
          </a:lstStyle>
          <a:p>
            <a:pPr lvl="0" eaLnBrk="1" latinLnBrk="0" hangingPunct="1"/>
            <a:r>
              <a:rPr kumimoji="0" lang="ru-RU" smtClean="0"/>
              <a:t>Образец текста</a:t>
            </a:r>
          </a:p>
        </p:txBody>
      </p:sp>
    </p:spTree>
  </p:cSld>
  <p:clrMapOvr>
    <a:masterClrMapping/>
  </p:clrMapOvr>
  <p:transition>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ирог 6"/>
          <p:cNvSpPr/>
          <p:nvPr/>
        </p:nvSpPr>
        <p:spPr>
          <a:xfrm>
            <a:off x="-954181" y="-899591"/>
            <a:ext cx="1916587" cy="1806949"/>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8" name="Овал 7"/>
          <p:cNvSpPr/>
          <p:nvPr/>
        </p:nvSpPr>
        <p:spPr>
          <a:xfrm>
            <a:off x="197421" y="23266"/>
            <a:ext cx="1990618" cy="1876745"/>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11" name="Кольцо 10"/>
          <p:cNvSpPr/>
          <p:nvPr/>
        </p:nvSpPr>
        <p:spPr>
          <a:xfrm rot="2315675">
            <a:off x="213870" y="1163271"/>
            <a:ext cx="1316463" cy="121569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12" name="Прямоугольник 11"/>
          <p:cNvSpPr/>
          <p:nvPr/>
        </p:nvSpPr>
        <p:spPr>
          <a:xfrm>
            <a:off x="1184499" y="-60"/>
            <a:ext cx="9508901" cy="756132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
        <p:nvSpPr>
          <p:cNvPr id="5" name="Заголовок 4"/>
          <p:cNvSpPr>
            <a:spLocks noGrp="1"/>
          </p:cNvSpPr>
          <p:nvPr>
            <p:ph type="title"/>
          </p:nvPr>
        </p:nvSpPr>
        <p:spPr>
          <a:xfrm>
            <a:off x="1678864" y="302801"/>
            <a:ext cx="8768588" cy="1260211"/>
          </a:xfrm>
          <a:prstGeom prst="rect">
            <a:avLst/>
          </a:prstGeom>
        </p:spPr>
        <p:txBody>
          <a:bodyPr lIns="104306" tIns="52153" rIns="104306" bIns="52153"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678864" y="1596267"/>
            <a:ext cx="8768588" cy="5292884"/>
          </a:xfrm>
          <a:prstGeom prst="rect">
            <a:avLst/>
          </a:prstGeom>
        </p:spPr>
        <p:txBody>
          <a:bodyPr lIns="104306" tIns="52153" rIns="104306" bIns="52153">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188248" y="6952161"/>
            <a:ext cx="2495127" cy="525088"/>
          </a:xfrm>
          <a:prstGeom prst="rect">
            <a:avLst/>
          </a:prstGeom>
        </p:spPr>
        <p:txBody>
          <a:bodyPr lIns="104306" tIns="52153" rIns="104306" bIns="52153" anchor="b"/>
          <a:lstStyle>
            <a:lvl1pPr algn="r" eaLnBrk="1" latinLnBrk="0" hangingPunct="1">
              <a:defRPr kumimoji="0" sz="1400">
                <a:solidFill>
                  <a:schemeClr val="bg2">
                    <a:shade val="50000"/>
                    <a:satMod val="200000"/>
                  </a:schemeClr>
                </a:solidFill>
              </a:defRPr>
            </a:lvl1pPr>
            <a:extLst/>
          </a:lstStyle>
          <a:p>
            <a:fld id="{9E196411-DD9B-4EDA-899E-27D47083C4F6}" type="datetimeFigureOut">
              <a:rPr lang="ru-RU" smtClean="0"/>
              <a:pPr/>
              <a:t>28.05.2016</a:t>
            </a:fld>
            <a:endParaRPr lang="ru-RU"/>
          </a:p>
        </p:txBody>
      </p:sp>
      <p:sp>
        <p:nvSpPr>
          <p:cNvPr id="10" name="Нижний колонтитул 9"/>
          <p:cNvSpPr>
            <a:spLocks noGrp="1"/>
          </p:cNvSpPr>
          <p:nvPr>
            <p:ph type="ftr" sz="quarter" idx="3"/>
          </p:nvPr>
        </p:nvSpPr>
        <p:spPr>
          <a:xfrm>
            <a:off x="6683375" y="6952161"/>
            <a:ext cx="3386243" cy="525088"/>
          </a:xfrm>
          <a:prstGeom prst="rect">
            <a:avLst/>
          </a:prstGeom>
        </p:spPr>
        <p:txBody>
          <a:bodyPr lIns="104306" tIns="52153" rIns="104306" bIns="52153" anchor="b"/>
          <a:lstStyle>
            <a:lvl1pPr eaLnBrk="1" latinLnBrk="0" hangingPunct="1">
              <a:defRPr kumimoji="0" sz="14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10073183" y="6952161"/>
            <a:ext cx="534670" cy="525088"/>
          </a:xfrm>
          <a:prstGeom prst="rect">
            <a:avLst/>
          </a:prstGeom>
        </p:spPr>
        <p:txBody>
          <a:bodyPr lIns="104306" tIns="52153" rIns="104306" bIns="52153" anchor="b"/>
          <a:lstStyle>
            <a:lvl1pPr algn="ctr" eaLnBrk="1" latinLnBrk="0" hangingPunct="1">
              <a:defRPr kumimoji="0" sz="1400">
                <a:solidFill>
                  <a:schemeClr val="bg2">
                    <a:shade val="50000"/>
                    <a:satMod val="200000"/>
                  </a:schemeClr>
                </a:solidFill>
                <a:effectLst/>
              </a:defRPr>
            </a:lvl1pPr>
            <a:extLst/>
          </a:lstStyle>
          <a:p>
            <a:fld id="{64C96767-51D4-488E-8CF3-3C180CD5FE30}" type="slidenum">
              <a:rPr lang="ru-RU" smtClean="0"/>
              <a:pPr/>
              <a:t>‹#›</a:t>
            </a:fld>
            <a:endParaRPr lang="ru-RU"/>
          </a:p>
        </p:txBody>
      </p:sp>
      <p:sp>
        <p:nvSpPr>
          <p:cNvPr id="15" name="Прямоугольник 14"/>
          <p:cNvSpPr/>
          <p:nvPr/>
        </p:nvSpPr>
        <p:spPr bwMode="invGray">
          <a:xfrm>
            <a:off x="1186968" y="-60"/>
            <a:ext cx="85547" cy="756132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push dir="d"/>
  </p:transition>
  <p:txStyles>
    <p:titleStyle>
      <a:lvl1pPr algn="l" rtl="0" eaLnBrk="1" latinLnBrk="0" hangingPunct="1">
        <a:spcBef>
          <a:spcPct val="0"/>
        </a:spcBef>
        <a:buNone/>
        <a:defRPr kumimoji="0" sz="49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17222" indent="-323347" algn="l" rtl="0" eaLnBrk="1" latinLnBrk="0" hangingPunct="1">
        <a:lnSpc>
          <a:spcPct val="100000"/>
        </a:lnSpc>
        <a:spcBef>
          <a:spcPts val="684"/>
        </a:spcBef>
        <a:buClr>
          <a:schemeClr val="accent1"/>
        </a:buClr>
        <a:buSzPct val="80000"/>
        <a:buFont typeface="Wingdings 2"/>
        <a:buChar char=""/>
        <a:defRPr kumimoji="0" sz="3700" kern="1200">
          <a:solidFill>
            <a:schemeClr val="tx1"/>
          </a:solidFill>
          <a:latin typeface="+mn-lt"/>
          <a:ea typeface="+mn-ea"/>
          <a:cs typeface="+mn-cs"/>
        </a:defRPr>
      </a:lvl1pPr>
      <a:lvl2pPr marL="730139" indent="-271195" algn="l" rtl="0" eaLnBrk="1" latinLnBrk="0" hangingPunct="1">
        <a:lnSpc>
          <a:spcPct val="100000"/>
        </a:lnSpc>
        <a:spcBef>
          <a:spcPts val="627"/>
        </a:spcBef>
        <a:buClr>
          <a:schemeClr val="accent1"/>
        </a:buClr>
        <a:buFont typeface="Verdana"/>
        <a:buChar char="◦"/>
        <a:defRPr kumimoji="0" sz="3200" kern="1200">
          <a:solidFill>
            <a:schemeClr val="tx1"/>
          </a:solidFill>
          <a:latin typeface="+mn-lt"/>
          <a:ea typeface="+mn-ea"/>
          <a:cs typeface="+mn-cs"/>
        </a:defRPr>
      </a:lvl2pPr>
      <a:lvl3pPr marL="1011764" indent="-260764" algn="l" rtl="0" eaLnBrk="1" latinLnBrk="0" hangingPunct="1">
        <a:lnSpc>
          <a:spcPct val="100000"/>
        </a:lnSpc>
        <a:spcBef>
          <a:spcPct val="20000"/>
        </a:spcBef>
        <a:buClr>
          <a:schemeClr val="accent2"/>
        </a:buClr>
        <a:buFont typeface="Wingdings 2"/>
        <a:buChar char=""/>
        <a:defRPr kumimoji="0" sz="2700" kern="1200">
          <a:solidFill>
            <a:schemeClr val="tx1"/>
          </a:solidFill>
          <a:latin typeface="+mn-lt"/>
          <a:ea typeface="+mn-ea"/>
          <a:cs typeface="+mn-cs"/>
        </a:defRPr>
      </a:lvl3pPr>
      <a:lvl4pPr marL="1251667" indent="-198181" algn="l" rtl="0" eaLnBrk="1" latinLnBrk="0" hangingPunct="1">
        <a:lnSpc>
          <a:spcPct val="100000"/>
        </a:lnSpc>
        <a:spcBef>
          <a:spcPct val="20000"/>
        </a:spcBef>
        <a:buClr>
          <a:schemeClr val="accent3"/>
        </a:buClr>
        <a:buFont typeface="Wingdings 2"/>
        <a:buChar char=""/>
        <a:defRPr kumimoji="0" sz="2300" kern="1200">
          <a:solidFill>
            <a:schemeClr val="tx1"/>
          </a:solidFill>
          <a:latin typeface="+mn-lt"/>
          <a:ea typeface="+mn-ea"/>
          <a:cs typeface="+mn-cs"/>
        </a:defRPr>
      </a:lvl4pPr>
      <a:lvl5pPr marL="1481140" indent="-208611" algn="l" rtl="0" eaLnBrk="1" latinLnBrk="0" hangingPunct="1">
        <a:lnSpc>
          <a:spcPct val="100000"/>
        </a:lnSpc>
        <a:spcBef>
          <a:spcPct val="20000"/>
        </a:spcBef>
        <a:buClr>
          <a:schemeClr val="accent4"/>
        </a:buClr>
        <a:buFont typeface="Wingdings 2"/>
        <a:buChar char=""/>
        <a:defRPr kumimoji="0" sz="2300" kern="1200">
          <a:solidFill>
            <a:schemeClr val="tx1"/>
          </a:solidFill>
          <a:latin typeface="+mn-lt"/>
          <a:ea typeface="+mn-ea"/>
          <a:cs typeface="+mn-cs"/>
        </a:defRPr>
      </a:lvl5pPr>
      <a:lvl6pPr marL="1721043" indent="-208611" algn="l" rtl="0" eaLnBrk="1" latinLnBrk="0" hangingPunct="1">
        <a:lnSpc>
          <a:spcPct val="100000"/>
        </a:lnSpc>
        <a:spcBef>
          <a:spcPct val="20000"/>
        </a:spcBef>
        <a:buClr>
          <a:schemeClr val="accent5"/>
        </a:buClr>
        <a:buFont typeface="Wingdings 2"/>
        <a:buChar char=""/>
        <a:defRPr kumimoji="0" sz="2300" kern="1200">
          <a:solidFill>
            <a:schemeClr val="tx1"/>
          </a:solidFill>
          <a:latin typeface="+mn-lt"/>
          <a:ea typeface="+mn-ea"/>
          <a:cs typeface="+mn-cs"/>
        </a:defRPr>
      </a:lvl6pPr>
      <a:lvl7pPr marL="1960945" indent="-208611" algn="l" rtl="0" eaLnBrk="1" latinLnBrk="0" hangingPunct="1">
        <a:lnSpc>
          <a:spcPct val="100000"/>
        </a:lnSpc>
        <a:spcBef>
          <a:spcPct val="20000"/>
        </a:spcBef>
        <a:buClr>
          <a:schemeClr val="accent6"/>
        </a:buClr>
        <a:buFont typeface="Wingdings 2"/>
        <a:buChar char=""/>
        <a:defRPr kumimoji="0" sz="2300" kern="1200">
          <a:solidFill>
            <a:schemeClr val="tx1"/>
          </a:solidFill>
          <a:latin typeface="+mn-lt"/>
          <a:ea typeface="+mn-ea"/>
          <a:cs typeface="+mn-cs"/>
        </a:defRPr>
      </a:lvl7pPr>
      <a:lvl8pPr marL="2190418" indent="-208611" algn="l" rtl="0" eaLnBrk="1" latinLnBrk="0" hangingPunct="1">
        <a:lnSpc>
          <a:spcPct val="100000"/>
        </a:lnSpc>
        <a:spcBef>
          <a:spcPct val="20000"/>
        </a:spcBef>
        <a:buClr>
          <a:schemeClr val="accent6"/>
        </a:buClr>
        <a:buFont typeface="Wingdings 2"/>
        <a:buChar char=""/>
        <a:defRPr kumimoji="0" sz="2300" kern="1200">
          <a:solidFill>
            <a:schemeClr val="tx1"/>
          </a:solidFill>
          <a:latin typeface="+mn-lt"/>
          <a:ea typeface="+mn-ea"/>
          <a:cs typeface="+mn-cs"/>
        </a:defRPr>
      </a:lvl8pPr>
      <a:lvl9pPr marL="2430321" indent="-208611" algn="l" rtl="0" eaLnBrk="1" latinLnBrk="0" hangingPunct="1">
        <a:lnSpc>
          <a:spcPct val="100000"/>
        </a:lnSpc>
        <a:spcBef>
          <a:spcPct val="20000"/>
        </a:spcBef>
        <a:buClr>
          <a:schemeClr val="accent6"/>
        </a:buClr>
        <a:buFont typeface="Wingdings 2"/>
        <a:buChar char=""/>
        <a:defRPr kumimoji="0" sz="23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6/6a/Valladolid_(Espa%C3%B1a),_Catedral._Proyecto_ideal_de_Juan_de_Herrera,_seg%C3%BAn_Chueca-Goitia..JPG"/>
          <p:cNvPicPr>
            <a:picLocks noChangeAspect="1" noChangeArrowheads="1"/>
          </p:cNvPicPr>
          <p:nvPr/>
        </p:nvPicPr>
        <p:blipFill>
          <a:blip r:embed="rId2" cstate="print"/>
          <a:srcRect/>
          <a:stretch>
            <a:fillRect/>
          </a:stretch>
        </p:blipFill>
        <p:spPr bwMode="auto">
          <a:xfrm>
            <a:off x="3888989" y="3352003"/>
            <a:ext cx="6804411" cy="3780632"/>
          </a:xfrm>
          <a:prstGeom prst="rect">
            <a:avLst/>
          </a:prstGeom>
          <a:noFill/>
        </p:spPr>
      </p:pic>
      <p:sp>
        <p:nvSpPr>
          <p:cNvPr id="4" name="TextBox 3"/>
          <p:cNvSpPr txBox="1"/>
          <p:nvPr/>
        </p:nvSpPr>
        <p:spPr>
          <a:xfrm>
            <a:off x="1169561" y="137293"/>
            <a:ext cx="9523839" cy="4973324"/>
          </a:xfrm>
          <a:prstGeom prst="rect">
            <a:avLst/>
          </a:prstGeom>
          <a:noFill/>
        </p:spPr>
        <p:txBody>
          <a:bodyPr wrap="square" lIns="104306" tIns="52153" rIns="104306" bIns="52153" rtlCol="0">
            <a:spAutoFit/>
          </a:bodyPr>
          <a:lstStyle/>
          <a:p>
            <a:pPr algn="ctr"/>
            <a:r>
              <a:rPr lang="uk-UA" sz="6200" b="1" dirty="0">
                <a:solidFill>
                  <a:srgbClr val="002060"/>
                </a:solidFill>
                <a:latin typeface="Cambria Math" pitchFamily="18" charset="0"/>
                <a:ea typeface="Cambria Math" pitchFamily="18" charset="0"/>
              </a:rPr>
              <a:t>Р Е Н Е С А Н С</a:t>
            </a:r>
          </a:p>
          <a:p>
            <a:pPr algn="ctr"/>
            <a:endParaRPr lang="uk-UA" sz="3200" b="1" dirty="0">
              <a:latin typeface="Cambria Math" pitchFamily="18" charset="0"/>
              <a:ea typeface="Cambria Math" pitchFamily="18" charset="0"/>
            </a:endParaRPr>
          </a:p>
          <a:p>
            <a:pPr>
              <a:spcBef>
                <a:spcPts val="684"/>
              </a:spcBef>
              <a:spcAft>
                <a:spcPts val="684"/>
              </a:spcAft>
            </a:pPr>
            <a:r>
              <a:rPr lang="uk-UA" sz="4600" b="1" dirty="0">
                <a:latin typeface="Calibri" pitchFamily="34" charset="0"/>
              </a:rPr>
              <a:t>Високе Відродження.</a:t>
            </a:r>
          </a:p>
          <a:p>
            <a:pPr>
              <a:spcBef>
                <a:spcPts val="684"/>
              </a:spcBef>
              <a:spcAft>
                <a:spcPts val="684"/>
              </a:spcAft>
            </a:pPr>
            <a:r>
              <a:rPr lang="uk-UA" sz="4600" b="1" dirty="0">
                <a:latin typeface="Calibri" pitchFamily="34" charset="0"/>
              </a:rPr>
              <a:t>Леонардо да Вінчі. </a:t>
            </a:r>
          </a:p>
          <a:p>
            <a:pPr>
              <a:spcBef>
                <a:spcPts val="684"/>
              </a:spcBef>
              <a:spcAft>
                <a:spcPts val="684"/>
              </a:spcAft>
            </a:pPr>
            <a:r>
              <a:rPr lang="uk-UA" sz="4600" b="1" dirty="0">
                <a:latin typeface="Calibri" pitchFamily="34" charset="0"/>
              </a:rPr>
              <a:t>Рафаель. </a:t>
            </a:r>
          </a:p>
          <a:p>
            <a:pPr>
              <a:spcBef>
                <a:spcPts val="684"/>
              </a:spcBef>
              <a:spcAft>
                <a:spcPts val="684"/>
              </a:spcAft>
            </a:pPr>
            <a:r>
              <a:rPr lang="uk-UA" sz="4600" b="1" dirty="0">
                <a:latin typeface="Calibri" pitchFamily="34" charset="0"/>
              </a:rPr>
              <a:t>Мікеланджело.</a:t>
            </a:r>
            <a:endParaRPr lang="ru-RU" sz="4600" b="1" dirty="0">
              <a:latin typeface="Calibri" pitchFamily="34" charset="0"/>
            </a:endParaRPr>
          </a:p>
        </p:txBody>
      </p:sp>
      <p:sp>
        <p:nvSpPr>
          <p:cNvPr id="6" name="TextBox 5"/>
          <p:cNvSpPr txBox="1"/>
          <p:nvPr/>
        </p:nvSpPr>
        <p:spPr>
          <a:xfrm>
            <a:off x="3775064" y="7138217"/>
            <a:ext cx="4500594" cy="246221"/>
          </a:xfrm>
          <a:prstGeom prst="rect">
            <a:avLst/>
          </a:prstGeom>
          <a:noFill/>
        </p:spPr>
        <p:txBody>
          <a:bodyPr wrap="square" rtlCol="0">
            <a:spAutoFit/>
          </a:bodyPr>
          <a:lstStyle/>
          <a:p>
            <a:r>
              <a:rPr lang="ru-RU" sz="1000" dirty="0">
                <a:solidFill>
                  <a:srgbClr val="660033"/>
                </a:solidFill>
                <a:latin typeface="Times New Roman" pitchFamily="18" charset="0"/>
                <a:cs typeface="Times New Roman" pitchFamily="18" charset="0"/>
              </a:rPr>
              <a:t>Проект собору </a:t>
            </a:r>
            <a:r>
              <a:rPr lang="ru-RU" sz="1000" dirty="0" err="1">
                <a:solidFill>
                  <a:srgbClr val="660033"/>
                </a:solidFill>
                <a:latin typeface="Times New Roman" pitchFamily="18" charset="0"/>
                <a:cs typeface="Times New Roman" pitchFamily="18" charset="0"/>
              </a:rPr>
              <a:t>Успіння</a:t>
            </a:r>
            <a:r>
              <a:rPr lang="ru-RU" sz="1000" dirty="0">
                <a:solidFill>
                  <a:srgbClr val="660033"/>
                </a:solidFill>
                <a:latin typeface="Times New Roman" pitchFamily="18" charset="0"/>
                <a:cs typeface="Times New Roman" pitchFamily="18" charset="0"/>
              </a:rPr>
              <a:t>, </a:t>
            </a:r>
            <a:r>
              <a:rPr lang="ru-RU" sz="1000" dirty="0" err="1">
                <a:solidFill>
                  <a:srgbClr val="660033"/>
                </a:solidFill>
                <a:latin typeface="Times New Roman" pitchFamily="18" charset="0"/>
                <a:cs typeface="Times New Roman" pitchFamily="18" charset="0"/>
              </a:rPr>
              <a:t>залишився</a:t>
            </a:r>
            <a:r>
              <a:rPr lang="ru-RU" sz="1000" dirty="0">
                <a:solidFill>
                  <a:srgbClr val="660033"/>
                </a:solidFill>
                <a:latin typeface="Times New Roman" pitchFamily="18" charset="0"/>
                <a:cs typeface="Times New Roman" pitchFamily="18" charset="0"/>
              </a:rPr>
              <a:t> </a:t>
            </a:r>
            <a:r>
              <a:rPr lang="ru-RU" sz="1000" dirty="0" err="1">
                <a:solidFill>
                  <a:srgbClr val="660033"/>
                </a:solidFill>
                <a:latin typeface="Times New Roman" pitchFamily="18" charset="0"/>
                <a:cs typeface="Times New Roman" pitchFamily="18" charset="0"/>
              </a:rPr>
              <a:t>недобудованим</a:t>
            </a:r>
            <a:r>
              <a:rPr lang="ru-RU" sz="1000" dirty="0">
                <a:solidFill>
                  <a:srgbClr val="660033"/>
                </a:solidFill>
                <a:latin typeface="Times New Roman" pitchFamily="18" charset="0"/>
                <a:cs typeface="Times New Roman" pitchFamily="18" charset="0"/>
              </a:rPr>
              <a:t>, </a:t>
            </a:r>
            <a:r>
              <a:rPr lang="ru-RU" sz="1000" dirty="0" err="1">
                <a:solidFill>
                  <a:srgbClr val="660033"/>
                </a:solidFill>
                <a:latin typeface="Times New Roman" pitchFamily="18" charset="0"/>
                <a:cs typeface="Times New Roman" pitchFamily="18" charset="0"/>
              </a:rPr>
              <a:t>Вальядолід</a:t>
            </a:r>
            <a:endParaRPr lang="ru-RU" sz="1000" dirty="0">
              <a:solidFill>
                <a:srgbClr val="660033"/>
              </a:solidFill>
              <a:latin typeface="Times New Roman" pitchFamily="18" charset="0"/>
              <a:cs typeface="Times New Roman" pitchFamily="18" charset="0"/>
            </a:endParaRPr>
          </a:p>
        </p:txBody>
      </p:sp>
    </p:spTree>
  </p:cSld>
  <p:clrMapOvr>
    <a:masterClrMapping/>
  </p:clrMapOvr>
  <p:transition>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Тайная вечеря (копия) - Кликните на картинке, чтобы увеличить"/>
          <p:cNvPicPr>
            <a:picLocks noChangeAspect="1" noChangeArrowheads="1"/>
          </p:cNvPicPr>
          <p:nvPr/>
        </p:nvPicPr>
        <p:blipFill>
          <a:blip r:embed="rId3" cstate="print"/>
          <a:srcRect/>
          <a:stretch>
            <a:fillRect/>
          </a:stretch>
        </p:blipFill>
        <p:spPr bwMode="auto">
          <a:xfrm>
            <a:off x="2060552" y="0"/>
            <a:ext cx="8275658" cy="4280697"/>
          </a:xfrm>
          <a:prstGeom prst="rect">
            <a:avLst/>
          </a:prstGeom>
          <a:noFill/>
        </p:spPr>
      </p:pic>
      <p:sp>
        <p:nvSpPr>
          <p:cNvPr id="6" name="Прямоугольник 5"/>
          <p:cNvSpPr/>
          <p:nvPr/>
        </p:nvSpPr>
        <p:spPr>
          <a:xfrm>
            <a:off x="1203296" y="4352135"/>
            <a:ext cx="9490104" cy="3000821"/>
          </a:xfrm>
          <a:prstGeom prst="rect">
            <a:avLst/>
          </a:prstGeom>
        </p:spPr>
        <p:txBody>
          <a:bodyPr wrap="square">
            <a:spAutoFit/>
          </a:bodyPr>
          <a:lstStyle/>
          <a:p>
            <a:r>
              <a:rPr lang="uk-UA" dirty="0" smtClean="0">
                <a:latin typeface="Georgia" pitchFamily="18" charset="0"/>
              </a:rPr>
              <a:t> </a:t>
            </a:r>
            <a:r>
              <a:rPr lang="uk-UA" b="1" u="sng" dirty="0" err="1" smtClean="0">
                <a:latin typeface="Georgia" pitchFamily="18" charset="0"/>
              </a:rPr>
              <a:t>“Тайна</a:t>
            </a:r>
            <a:r>
              <a:rPr lang="uk-UA" b="1" u="sng" dirty="0" smtClean="0">
                <a:latin typeface="Georgia" pitchFamily="18" charset="0"/>
              </a:rPr>
              <a:t> </a:t>
            </a:r>
            <a:r>
              <a:rPr lang="uk-UA" b="1" u="sng" dirty="0" err="1" smtClean="0">
                <a:latin typeface="Georgia" pitchFamily="18" charset="0"/>
              </a:rPr>
              <a:t>вечеря”</a:t>
            </a:r>
            <a:r>
              <a:rPr lang="uk-UA" b="1" dirty="0" smtClean="0">
                <a:latin typeface="Georgia" pitchFamily="18" charset="0"/>
              </a:rPr>
              <a:t> </a:t>
            </a:r>
            <a:r>
              <a:rPr lang="uk-UA" dirty="0" smtClean="0">
                <a:latin typeface="Georgia" pitchFamily="18" charset="0"/>
              </a:rPr>
              <a:t>– величне творіння Леонардо і однин з найвизначніших творів живопису всіх часів – дійшла до нас у напівзруйнованому вигляді. Цю композицію він писав на стіні трапезної монастиря </a:t>
            </a:r>
            <a:r>
              <a:rPr lang="uk-UA" dirty="0" err="1" smtClean="0">
                <a:latin typeface="Georgia" pitchFamily="18" charset="0"/>
              </a:rPr>
              <a:t>Санта</a:t>
            </a:r>
            <a:r>
              <a:rPr lang="uk-UA" dirty="0" smtClean="0">
                <a:latin typeface="Georgia" pitchFamily="18" charset="0"/>
              </a:rPr>
              <a:t> Марія </a:t>
            </a:r>
            <a:r>
              <a:rPr lang="uk-UA" dirty="0" err="1" smtClean="0">
                <a:latin typeface="Georgia" pitchFamily="18" charset="0"/>
              </a:rPr>
              <a:t>деле</a:t>
            </a:r>
            <a:r>
              <a:rPr lang="uk-UA" dirty="0" smtClean="0">
                <a:latin typeface="Georgia" pitchFamily="18" charset="0"/>
              </a:rPr>
              <a:t> </a:t>
            </a:r>
            <a:r>
              <a:rPr lang="uk-UA" dirty="0" err="1" smtClean="0">
                <a:latin typeface="Georgia" pitchFamily="18" charset="0"/>
              </a:rPr>
              <a:t>Грациє</a:t>
            </a:r>
            <a:r>
              <a:rPr lang="uk-UA" dirty="0" smtClean="0">
                <a:latin typeface="Georgia" pitchFamily="18" charset="0"/>
              </a:rPr>
              <a:t>. Прагнучи найбільшої кольорової виразності, він провів невдалі експерименти над фарбами і ґрунтом, що й викликало швидке руйнування. А потім справу завершили грубі реставрації і солдати Бонапарта. Відступивши від традиційного трактування теми, Леонардо дає їй новаторське рішення, що глибоко розкриває людські почуття і переживання.</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03296" y="208731"/>
            <a:ext cx="9490104" cy="5909310"/>
          </a:xfrm>
          <a:prstGeom prst="rect">
            <a:avLst/>
          </a:prstGeom>
          <a:noFill/>
        </p:spPr>
        <p:txBody>
          <a:bodyPr wrap="square" rtlCol="0">
            <a:spAutoFit/>
          </a:bodyPr>
          <a:lstStyle/>
          <a:p>
            <a:r>
              <a:rPr lang="uk-UA" dirty="0" smtClean="0"/>
              <a:t> </a:t>
            </a:r>
            <a:r>
              <a:rPr lang="uk-UA" dirty="0" smtClean="0">
                <a:latin typeface="Georgia" pitchFamily="18" charset="0"/>
              </a:rPr>
              <a:t>Після взяття Мілану французькими військами Леонардо покинув місто. Почались роки блукань. На замовлення Флорентійської республіки він виконав картон для фрески </a:t>
            </a:r>
            <a:r>
              <a:rPr lang="uk-UA" dirty="0" err="1" smtClean="0">
                <a:latin typeface="Georgia" pitchFamily="18" charset="0"/>
              </a:rPr>
              <a:t>“Битва</a:t>
            </a:r>
            <a:r>
              <a:rPr lang="uk-UA" dirty="0" smtClean="0">
                <a:latin typeface="Georgia" pitchFamily="18" charset="0"/>
              </a:rPr>
              <a:t> біля </a:t>
            </a:r>
            <a:r>
              <a:rPr lang="uk-UA" dirty="0" err="1" smtClean="0">
                <a:latin typeface="Georgia" pitchFamily="18" charset="0"/>
              </a:rPr>
              <a:t>Анг'ярі”</a:t>
            </a:r>
            <a:r>
              <a:rPr lang="uk-UA" dirty="0" smtClean="0">
                <a:latin typeface="Georgia" pitchFamily="18" charset="0"/>
              </a:rPr>
              <a:t>.</a:t>
            </a:r>
          </a:p>
          <a:p>
            <a:r>
              <a:rPr lang="uk-UA" dirty="0" smtClean="0">
                <a:latin typeface="Georgia" pitchFamily="18" charset="0"/>
              </a:rPr>
              <a:t/>
            </a:r>
            <a:br>
              <a:rPr lang="uk-UA" dirty="0" smtClean="0">
                <a:latin typeface="Georgia" pitchFamily="18" charset="0"/>
              </a:rPr>
            </a:br>
            <a:endParaRPr lang="uk-UA" dirty="0" smtClean="0">
              <a:latin typeface="Georgia" pitchFamily="18" charset="0"/>
            </a:endParaRPr>
          </a:p>
          <a:p>
            <a:r>
              <a:rPr lang="uk-UA" dirty="0" smtClean="0">
                <a:latin typeface="Georgia" pitchFamily="18" charset="0"/>
              </a:rPr>
              <a:t>      До цього ж часу відноситься створення портрету</a:t>
            </a:r>
            <a:r>
              <a:rPr lang="uk-UA" u="sng" dirty="0" smtClean="0">
                <a:latin typeface="Georgia" pitchFamily="18" charset="0"/>
              </a:rPr>
              <a:t> </a:t>
            </a:r>
            <a:r>
              <a:rPr lang="uk-UA" b="1" u="sng" dirty="0" err="1" smtClean="0">
                <a:latin typeface="Georgia" pitchFamily="18" charset="0"/>
              </a:rPr>
              <a:t>Мони</a:t>
            </a:r>
            <a:r>
              <a:rPr lang="uk-UA" b="1" u="sng" dirty="0" smtClean="0">
                <a:latin typeface="Georgia" pitchFamily="18" charset="0"/>
              </a:rPr>
              <a:t> Лізи (</a:t>
            </a:r>
            <a:r>
              <a:rPr lang="uk-UA" b="1" u="sng" dirty="0" err="1" smtClean="0">
                <a:latin typeface="Georgia" pitchFamily="18" charset="0"/>
              </a:rPr>
              <a:t>“Джоконда”</a:t>
            </a:r>
            <a:r>
              <a:rPr lang="uk-UA" b="1" u="sng" dirty="0" smtClean="0">
                <a:latin typeface="Georgia" pitchFamily="18" charset="0"/>
              </a:rPr>
              <a:t>)</a:t>
            </a:r>
            <a:r>
              <a:rPr lang="uk-UA" dirty="0" smtClean="0">
                <a:latin typeface="Georgia" pitchFamily="18" charset="0"/>
              </a:rPr>
              <a:t>, який став однією з найзнаменитіших картин світу. Він працював над ним 4 роки. Сам Леонардо так писав про нього: </a:t>
            </a:r>
            <a:r>
              <a:rPr lang="uk-UA" dirty="0" err="1" smtClean="0">
                <a:latin typeface="Georgia" pitchFamily="18" charset="0"/>
              </a:rPr>
              <a:t>“Мені</a:t>
            </a:r>
            <a:r>
              <a:rPr lang="uk-UA" dirty="0" smtClean="0">
                <a:latin typeface="Georgia" pitchFamily="18" charset="0"/>
              </a:rPr>
              <a:t> вдалося створити картину дійсно </a:t>
            </a:r>
            <a:r>
              <a:rPr lang="uk-UA" dirty="0" err="1" smtClean="0">
                <a:latin typeface="Georgia" pitchFamily="18" charset="0"/>
              </a:rPr>
              <a:t>божественну”</a:t>
            </a:r>
            <a:r>
              <a:rPr lang="uk-UA" dirty="0" smtClean="0">
                <a:latin typeface="Georgia" pitchFamily="18" charset="0"/>
              </a:rPr>
              <a:t>. Композиція проста і ясна; завершена і гармонійна. Контури не зникли, але чудесно пом’якшені півтінню. Велична фігура панує над </a:t>
            </a:r>
            <a:r>
              <a:rPr lang="uk-UA" dirty="0" err="1" smtClean="0">
                <a:latin typeface="Georgia" pitchFamily="18" charset="0"/>
              </a:rPr>
              <a:t>напівфантастичним</a:t>
            </a:r>
            <a:r>
              <a:rPr lang="uk-UA" dirty="0" smtClean="0">
                <a:latin typeface="Georgia" pitchFamily="18" charset="0"/>
              </a:rPr>
              <a:t> пейзажем. Руки – п’єдестал для образу. Все живе, трепетне, а на обличчі ледь помітна посмішка. Погляд безпристрасний, ніби вивчаючий. Ця жінка ніби знає, пам’ятає або передбачає щось нам ще недоступне. Вона не здається нам ні красивою, ні люблячою, ні милосердною. Але поглянувши на неї, ми потрапляємо під її владу, здається це ніби чорна печера, в якій закладена велика притягальна сила.</a:t>
            </a:r>
          </a:p>
          <a:p>
            <a:endParaRPr lang="ru-RU" dirty="0"/>
          </a:p>
        </p:txBody>
      </p:sp>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3.bp.blogspot.com/-D1O5IVEsX6E/VQ8QZ4FurfI/AAAAAAAAAc8/wCcI9sb9cJk/s1600/%D0%9C%D0%BE%D0%BD%D0%B0%2B%D0%9B%D1%96%D0%B7%D0%B0.jpg"/>
          <p:cNvPicPr>
            <a:picLocks noChangeAspect="1" noChangeArrowheads="1"/>
          </p:cNvPicPr>
          <p:nvPr/>
        </p:nvPicPr>
        <p:blipFill>
          <a:blip r:embed="rId2" cstate="print"/>
          <a:srcRect/>
          <a:stretch>
            <a:fillRect/>
          </a:stretch>
        </p:blipFill>
        <p:spPr bwMode="auto">
          <a:xfrm>
            <a:off x="2703494" y="0"/>
            <a:ext cx="5116719" cy="7561263"/>
          </a:xfrm>
          <a:prstGeom prst="rect">
            <a:avLst/>
          </a:prstGeom>
          <a:noFill/>
        </p:spPr>
      </p:pic>
    </p:spTree>
  </p:cSld>
  <p:clrMapOvr>
    <a:masterClrMapping/>
  </p:clrMapOvr>
  <p:transition>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2.bp.blogspot.com/-XmPvE0PEpss/VQ8Qcx4QayI/AAAAAAAAAdE/4FWHmQuj7fA/s1600/mona_lisa_detail.jpg"/>
          <p:cNvPicPr>
            <a:picLocks noChangeAspect="1" noChangeArrowheads="1"/>
          </p:cNvPicPr>
          <p:nvPr/>
        </p:nvPicPr>
        <p:blipFill>
          <a:blip r:embed="rId2" cstate="print"/>
          <a:srcRect/>
          <a:stretch>
            <a:fillRect/>
          </a:stretch>
        </p:blipFill>
        <p:spPr bwMode="auto">
          <a:xfrm>
            <a:off x="2762252" y="0"/>
            <a:ext cx="5927082" cy="7561263"/>
          </a:xfrm>
          <a:prstGeom prst="rect">
            <a:avLst/>
          </a:prstGeom>
          <a:noFill/>
        </p:spPr>
      </p:pic>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7610" y="423045"/>
            <a:ext cx="8786874" cy="1772793"/>
          </a:xfrm>
          <a:prstGeom prst="rect">
            <a:avLst/>
          </a:prstGeom>
        </p:spPr>
        <p:txBody>
          <a:bodyPr wrap="square">
            <a:spAutoFit/>
          </a:bodyPr>
          <a:lstStyle/>
          <a:p>
            <a:pPr>
              <a:lnSpc>
                <a:spcPct val="130000"/>
              </a:lnSpc>
            </a:pPr>
            <a:r>
              <a:rPr lang="ru-RU" dirty="0" err="1" smtClean="0">
                <a:latin typeface="Georgia" pitchFamily="18" charset="0"/>
              </a:rPr>
              <a:t>Останні</a:t>
            </a:r>
            <a:r>
              <a:rPr lang="ru-RU" dirty="0" smtClean="0">
                <a:latin typeface="Georgia" pitchFamily="18" charset="0"/>
              </a:rPr>
              <a:t> роки на </a:t>
            </a:r>
            <a:r>
              <a:rPr lang="ru-RU" dirty="0" err="1" smtClean="0">
                <a:latin typeface="Georgia" pitchFamily="18" charset="0"/>
              </a:rPr>
              <a:t>батьківщині</a:t>
            </a:r>
            <a:r>
              <a:rPr lang="ru-RU" dirty="0" smtClean="0">
                <a:latin typeface="Georgia" pitchFamily="18" charset="0"/>
              </a:rPr>
              <a:t> – </a:t>
            </a:r>
            <a:r>
              <a:rPr lang="ru-RU" dirty="0" err="1" smtClean="0">
                <a:latin typeface="Georgia" pitchFamily="18" charset="0"/>
              </a:rPr>
              <a:t>це</a:t>
            </a:r>
            <a:r>
              <a:rPr lang="ru-RU" dirty="0" smtClean="0">
                <a:latin typeface="Georgia" pitchFamily="18" charset="0"/>
              </a:rPr>
              <a:t> </a:t>
            </a:r>
            <a:r>
              <a:rPr lang="ru-RU" dirty="0" err="1" smtClean="0">
                <a:latin typeface="Georgia" pitchFamily="18" charset="0"/>
              </a:rPr>
              <a:t>постійні</a:t>
            </a:r>
            <a:r>
              <a:rPr lang="ru-RU" dirty="0" smtClean="0">
                <a:latin typeface="Georgia" pitchFamily="18" charset="0"/>
              </a:rPr>
              <a:t> </a:t>
            </a:r>
            <a:r>
              <a:rPr lang="ru-RU" dirty="0" err="1" smtClean="0">
                <a:latin typeface="Georgia" pitchFamily="18" charset="0"/>
              </a:rPr>
              <a:t>переїзди</a:t>
            </a:r>
            <a:r>
              <a:rPr lang="ru-RU" dirty="0" smtClean="0">
                <a:latin typeface="Georgia" pitchFamily="18" charset="0"/>
              </a:rPr>
              <a:t> </a:t>
            </a:r>
            <a:r>
              <a:rPr lang="ru-RU" dirty="0" err="1" smtClean="0">
                <a:latin typeface="Georgia" pitchFamily="18" charset="0"/>
              </a:rPr>
              <a:t>між</a:t>
            </a:r>
            <a:r>
              <a:rPr lang="ru-RU" dirty="0" smtClean="0">
                <a:latin typeface="Georgia" pitchFamily="18" charset="0"/>
              </a:rPr>
              <a:t> </a:t>
            </a:r>
            <a:r>
              <a:rPr lang="ru-RU" dirty="0" err="1" smtClean="0">
                <a:latin typeface="Georgia" pitchFamily="18" charset="0"/>
              </a:rPr>
              <a:t>Флоренцією</a:t>
            </a:r>
            <a:r>
              <a:rPr lang="ru-RU" dirty="0" smtClean="0">
                <a:latin typeface="Georgia" pitchFamily="18" charset="0"/>
              </a:rPr>
              <a:t>, Римом, </a:t>
            </a:r>
            <a:r>
              <a:rPr lang="ru-RU" dirty="0" err="1" smtClean="0">
                <a:latin typeface="Georgia" pitchFamily="18" charset="0"/>
              </a:rPr>
              <a:t>Міланом</a:t>
            </a:r>
            <a:r>
              <a:rPr lang="ru-RU" dirty="0" smtClean="0">
                <a:latin typeface="Georgia" pitchFamily="18" charset="0"/>
              </a:rPr>
              <a:t>. </a:t>
            </a:r>
            <a:r>
              <a:rPr lang="ru-RU" dirty="0" err="1" smtClean="0">
                <a:latin typeface="Georgia" pitchFamily="18" charset="0"/>
              </a:rPr>
              <a:t>Потерпаючи</a:t>
            </a:r>
            <a:r>
              <a:rPr lang="ru-RU" dirty="0" smtClean="0">
                <a:latin typeface="Georgia" pitchFamily="18" charset="0"/>
              </a:rPr>
              <a:t> від </a:t>
            </a:r>
            <a:r>
              <a:rPr lang="ru-RU" dirty="0" err="1" smtClean="0">
                <a:latin typeface="Georgia" pitchFamily="18" charset="0"/>
              </a:rPr>
              <a:t>невлаштованості</a:t>
            </a:r>
            <a:r>
              <a:rPr lang="ru-RU" dirty="0" smtClean="0">
                <a:latin typeface="Georgia" pitchFamily="18" charset="0"/>
              </a:rPr>
              <a:t>, </a:t>
            </a:r>
            <a:r>
              <a:rPr lang="ru-RU" dirty="0" err="1" smtClean="0">
                <a:latin typeface="Georgia" pitchFamily="18" charset="0"/>
              </a:rPr>
              <a:t>самотності</a:t>
            </a:r>
            <a:r>
              <a:rPr lang="ru-RU" dirty="0" smtClean="0">
                <a:latin typeface="Georgia" pitchFamily="18" charset="0"/>
              </a:rPr>
              <a:t>, </a:t>
            </a:r>
            <a:r>
              <a:rPr lang="ru-RU" dirty="0" err="1" smtClean="0">
                <a:latin typeface="Georgia" pitchFamily="18" charset="0"/>
              </a:rPr>
              <a:t>відчуття</a:t>
            </a:r>
            <a:r>
              <a:rPr lang="ru-RU" dirty="0" smtClean="0">
                <a:latin typeface="Georgia" pitchFamily="18" charset="0"/>
              </a:rPr>
              <a:t> </a:t>
            </a:r>
            <a:r>
              <a:rPr lang="ru-RU" dirty="0" err="1" smtClean="0">
                <a:latin typeface="Georgia" pitchFamily="18" charset="0"/>
              </a:rPr>
              <a:t>невизначеності</a:t>
            </a:r>
            <a:r>
              <a:rPr lang="ru-RU" dirty="0" smtClean="0">
                <a:latin typeface="Georgia" pitchFamily="18" charset="0"/>
              </a:rPr>
              <a:t>, </a:t>
            </a:r>
            <a:r>
              <a:rPr lang="ru-RU" dirty="0" err="1" smtClean="0">
                <a:latin typeface="Georgia" pitchFamily="18" charset="0"/>
              </a:rPr>
              <a:t>він</a:t>
            </a:r>
            <a:r>
              <a:rPr lang="ru-RU" dirty="0" smtClean="0">
                <a:latin typeface="Georgia" pitchFamily="18" charset="0"/>
              </a:rPr>
              <a:t> </a:t>
            </a:r>
            <a:r>
              <a:rPr lang="ru-RU" dirty="0" err="1" smtClean="0">
                <a:latin typeface="Georgia" pitchFamily="18" charset="0"/>
              </a:rPr>
              <a:t>виїжджає</a:t>
            </a:r>
            <a:r>
              <a:rPr lang="ru-RU" dirty="0" smtClean="0">
                <a:latin typeface="Georgia" pitchFamily="18" charset="0"/>
              </a:rPr>
              <a:t> до </a:t>
            </a:r>
            <a:r>
              <a:rPr lang="ru-RU" dirty="0" err="1" smtClean="0">
                <a:latin typeface="Georgia" pitchFamily="18" charset="0"/>
              </a:rPr>
              <a:t>Франції</a:t>
            </a:r>
            <a:r>
              <a:rPr lang="ru-RU" dirty="0" smtClean="0">
                <a:latin typeface="Georgia" pitchFamily="18" charset="0"/>
              </a:rPr>
              <a:t> на </a:t>
            </a:r>
            <a:r>
              <a:rPr lang="ru-RU" dirty="0" err="1" smtClean="0">
                <a:latin typeface="Georgia" pitchFamily="18" charset="0"/>
              </a:rPr>
              <a:t>запрошення</a:t>
            </a:r>
            <a:r>
              <a:rPr lang="ru-RU" dirty="0" smtClean="0">
                <a:latin typeface="Georgia" pitchFamily="18" charset="0"/>
              </a:rPr>
              <a:t> Франциска І, де </a:t>
            </a:r>
            <a:r>
              <a:rPr lang="ru-RU" dirty="0" err="1" smtClean="0">
                <a:latin typeface="Georgia" pitchFamily="18" charset="0"/>
              </a:rPr>
              <a:t>й</a:t>
            </a:r>
            <a:r>
              <a:rPr lang="ru-RU" dirty="0" smtClean="0">
                <a:latin typeface="Georgia" pitchFamily="18" charset="0"/>
              </a:rPr>
              <a:t> </a:t>
            </a:r>
            <a:r>
              <a:rPr lang="ru-RU" dirty="0" err="1" smtClean="0">
                <a:latin typeface="Georgia" pitchFamily="18" charset="0"/>
              </a:rPr>
              <a:t>живе</a:t>
            </a:r>
            <a:r>
              <a:rPr lang="ru-RU" dirty="0" smtClean="0">
                <a:latin typeface="Georgia" pitchFamily="18" charset="0"/>
              </a:rPr>
              <a:t> до </a:t>
            </a:r>
            <a:r>
              <a:rPr lang="ru-RU" dirty="0" err="1" smtClean="0">
                <a:latin typeface="Georgia" pitchFamily="18" charset="0"/>
              </a:rPr>
              <a:t>кінця</a:t>
            </a:r>
            <a:r>
              <a:rPr lang="ru-RU" dirty="0" smtClean="0">
                <a:latin typeface="Georgia" pitchFamily="18" charset="0"/>
              </a:rPr>
              <a:t> </a:t>
            </a:r>
            <a:r>
              <a:rPr lang="ru-RU" dirty="0" err="1" smtClean="0">
                <a:latin typeface="Georgia" pitchFamily="18" charset="0"/>
              </a:rPr>
              <a:t>своїх</a:t>
            </a:r>
            <a:r>
              <a:rPr lang="ru-RU" dirty="0" smtClean="0">
                <a:latin typeface="Georgia" pitchFamily="18" charset="0"/>
              </a:rPr>
              <a:t> </a:t>
            </a:r>
            <a:r>
              <a:rPr lang="ru-RU" dirty="0" err="1" smtClean="0">
                <a:latin typeface="Georgia" pitchFamily="18" charset="0"/>
              </a:rPr>
              <a:t>днів</a:t>
            </a:r>
            <a:r>
              <a:rPr lang="ru-RU" dirty="0" smtClean="0">
                <a:latin typeface="Georgia" pitchFamily="18" charset="0"/>
              </a:rPr>
              <a:t>.</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upload.wikimedia.org/wikipedia/commons/b/b6/Vinci_casa_Leonardo.jpg"/>
          <p:cNvPicPr>
            <a:picLocks noChangeAspect="1" noChangeArrowheads="1"/>
          </p:cNvPicPr>
          <p:nvPr/>
        </p:nvPicPr>
        <p:blipFill>
          <a:blip r:embed="rId2" cstate="print"/>
          <a:srcRect/>
          <a:stretch>
            <a:fillRect/>
          </a:stretch>
        </p:blipFill>
        <p:spPr bwMode="auto">
          <a:xfrm>
            <a:off x="1274734" y="370963"/>
            <a:ext cx="8143932" cy="5164611"/>
          </a:xfrm>
          <a:prstGeom prst="rect">
            <a:avLst/>
          </a:prstGeom>
          <a:noFill/>
        </p:spPr>
      </p:pic>
      <p:sp>
        <p:nvSpPr>
          <p:cNvPr id="5" name="Прямоугольник 4"/>
          <p:cNvSpPr/>
          <p:nvPr/>
        </p:nvSpPr>
        <p:spPr>
          <a:xfrm>
            <a:off x="1274734" y="5995209"/>
            <a:ext cx="4929222" cy="415498"/>
          </a:xfrm>
          <a:prstGeom prst="rect">
            <a:avLst/>
          </a:prstGeom>
        </p:spPr>
        <p:txBody>
          <a:bodyPr wrap="square">
            <a:spAutoFit/>
          </a:bodyPr>
          <a:lstStyle/>
          <a:p>
            <a:r>
              <a:rPr lang="ru-RU" dirty="0" err="1" smtClean="0">
                <a:solidFill>
                  <a:srgbClr val="990033"/>
                </a:solidFill>
                <a:latin typeface="Georgia" pitchFamily="18" charset="0"/>
              </a:rPr>
              <a:t>Будинок</a:t>
            </a:r>
            <a:r>
              <a:rPr lang="ru-RU" dirty="0" smtClean="0">
                <a:solidFill>
                  <a:srgbClr val="990033"/>
                </a:solidFill>
                <a:latin typeface="Georgia" pitchFamily="18" charset="0"/>
              </a:rPr>
              <a:t>, в </a:t>
            </a:r>
            <a:r>
              <a:rPr lang="ru-RU" dirty="0" err="1" smtClean="0">
                <a:solidFill>
                  <a:srgbClr val="990033"/>
                </a:solidFill>
                <a:latin typeface="Georgia" pitchFamily="18" charset="0"/>
              </a:rPr>
              <a:t>якому</a:t>
            </a:r>
            <a:r>
              <a:rPr lang="ru-RU" dirty="0" smtClean="0">
                <a:solidFill>
                  <a:srgbClr val="990033"/>
                </a:solidFill>
                <a:latin typeface="Georgia" pitchFamily="18" charset="0"/>
              </a:rPr>
              <a:t> жив Леонардо</a:t>
            </a:r>
            <a:endParaRPr lang="ru-RU"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upload.wikimedia.org/wikipedia/commons/thumb/9/97/LeonardoDaVinci-21.JPG/1280px-LeonardoDaVinci-21.JPG"/>
          <p:cNvPicPr>
            <a:picLocks noChangeAspect="1" noChangeArrowheads="1"/>
          </p:cNvPicPr>
          <p:nvPr/>
        </p:nvPicPr>
        <p:blipFill>
          <a:blip r:embed="rId2" cstate="print"/>
          <a:srcRect/>
          <a:stretch>
            <a:fillRect/>
          </a:stretch>
        </p:blipFill>
        <p:spPr bwMode="auto">
          <a:xfrm>
            <a:off x="1703362" y="0"/>
            <a:ext cx="8143932" cy="5395354"/>
          </a:xfrm>
          <a:prstGeom prst="rect">
            <a:avLst/>
          </a:prstGeom>
          <a:noFill/>
        </p:spPr>
      </p:pic>
      <p:sp>
        <p:nvSpPr>
          <p:cNvPr id="5" name="Прямоугольник 4"/>
          <p:cNvSpPr/>
          <p:nvPr/>
        </p:nvSpPr>
        <p:spPr>
          <a:xfrm>
            <a:off x="1703362" y="5709457"/>
            <a:ext cx="4767652" cy="415498"/>
          </a:xfrm>
          <a:prstGeom prst="rect">
            <a:avLst/>
          </a:prstGeom>
        </p:spPr>
        <p:txBody>
          <a:bodyPr wrap="none">
            <a:spAutoFit/>
          </a:bodyPr>
          <a:lstStyle/>
          <a:p>
            <a:r>
              <a:rPr lang="ru-RU" dirty="0" err="1" smtClean="0">
                <a:solidFill>
                  <a:srgbClr val="990033"/>
                </a:solidFill>
                <a:latin typeface="Georgia" pitchFamily="18" charset="0"/>
              </a:rPr>
              <a:t>Рукопис</a:t>
            </a:r>
            <a:r>
              <a:rPr lang="ru-RU" dirty="0" smtClean="0">
                <a:solidFill>
                  <a:srgbClr val="990033"/>
                </a:solidFill>
                <a:latin typeface="Georgia" pitchFamily="18" charset="0"/>
              </a:rPr>
              <a:t> да </a:t>
            </a:r>
            <a:r>
              <a:rPr lang="ru-RU" dirty="0" err="1" smtClean="0">
                <a:solidFill>
                  <a:srgbClr val="990033"/>
                </a:solidFill>
                <a:latin typeface="Georgia" pitchFamily="18" charset="0"/>
              </a:rPr>
              <a:t>Вінчі</a:t>
            </a:r>
            <a:r>
              <a:rPr lang="ru-RU" dirty="0" smtClean="0">
                <a:solidFill>
                  <a:srgbClr val="990033"/>
                </a:solidFill>
                <a:latin typeface="Georgia" pitchFamily="18" charset="0"/>
              </a:rPr>
              <a:t> на </a:t>
            </a:r>
            <a:r>
              <a:rPr lang="ru-RU" dirty="0" err="1" smtClean="0">
                <a:solidFill>
                  <a:srgbClr val="990033"/>
                </a:solidFill>
                <a:latin typeface="Georgia" pitchFamily="18" charset="0"/>
              </a:rPr>
              <a:t>виставці</a:t>
            </a:r>
            <a:r>
              <a:rPr lang="ru-RU" dirty="0" smtClean="0">
                <a:solidFill>
                  <a:srgbClr val="990033"/>
                </a:solidFill>
                <a:latin typeface="Georgia" pitchFamily="18" charset="0"/>
              </a:rPr>
              <a:t> в </a:t>
            </a:r>
            <a:r>
              <a:rPr lang="ru-RU" dirty="0" err="1" smtClean="0">
                <a:solidFill>
                  <a:srgbClr val="990033"/>
                </a:solidFill>
                <a:latin typeface="Georgia" pitchFamily="18" charset="0"/>
              </a:rPr>
              <a:t>Києві</a:t>
            </a:r>
            <a:endParaRPr lang="ru-RU"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Leonardo self.jpg"/>
          <p:cNvPicPr>
            <a:picLocks noChangeAspect="1" noChangeArrowheads="1"/>
          </p:cNvPicPr>
          <p:nvPr/>
        </p:nvPicPr>
        <p:blipFill>
          <a:blip r:embed="rId2" cstate="print"/>
          <a:srcRect/>
          <a:stretch>
            <a:fillRect/>
          </a:stretch>
        </p:blipFill>
        <p:spPr bwMode="auto">
          <a:xfrm>
            <a:off x="1346172" y="208731"/>
            <a:ext cx="4279776" cy="6715172"/>
          </a:xfrm>
          <a:prstGeom prst="rect">
            <a:avLst/>
          </a:prstGeom>
          <a:noFill/>
        </p:spPr>
      </p:pic>
      <p:pic>
        <p:nvPicPr>
          <p:cNvPr id="1026" name="Picture 2" descr="Francesco Melzi - Portrait of Leonardo - WGA14795.jpg"/>
          <p:cNvPicPr>
            <a:picLocks noChangeAspect="1" noChangeArrowheads="1"/>
          </p:cNvPicPr>
          <p:nvPr/>
        </p:nvPicPr>
        <p:blipFill>
          <a:blip r:embed="rId3" cstate="print"/>
          <a:srcRect/>
          <a:stretch>
            <a:fillRect/>
          </a:stretch>
        </p:blipFill>
        <p:spPr bwMode="auto">
          <a:xfrm>
            <a:off x="6846898" y="184506"/>
            <a:ext cx="3429024" cy="4926269"/>
          </a:xfrm>
          <a:prstGeom prst="rect">
            <a:avLst/>
          </a:prstGeom>
          <a:noFill/>
        </p:spPr>
      </p:pic>
      <p:sp>
        <p:nvSpPr>
          <p:cNvPr id="4" name="Прямоугольник 3"/>
          <p:cNvSpPr/>
          <p:nvPr/>
        </p:nvSpPr>
        <p:spPr>
          <a:xfrm>
            <a:off x="7346964" y="5280829"/>
            <a:ext cx="2483372" cy="415498"/>
          </a:xfrm>
          <a:prstGeom prst="rect">
            <a:avLst/>
          </a:prstGeom>
        </p:spPr>
        <p:txBody>
          <a:bodyPr wrap="none">
            <a:spAutoFit/>
          </a:bodyPr>
          <a:lstStyle/>
          <a:p>
            <a:r>
              <a:rPr lang="ru-RU" dirty="0" smtClean="0">
                <a:solidFill>
                  <a:srgbClr val="990033"/>
                </a:solidFill>
                <a:latin typeface="Georgia" pitchFamily="18" charset="0"/>
              </a:rPr>
              <a:t>Леонардо да </a:t>
            </a:r>
            <a:r>
              <a:rPr lang="ru-RU" dirty="0" err="1" smtClean="0">
                <a:solidFill>
                  <a:srgbClr val="990033"/>
                </a:solidFill>
                <a:latin typeface="Georgia" pitchFamily="18" charset="0"/>
              </a:rPr>
              <a:t>Вінчі</a:t>
            </a:r>
            <a:endParaRPr lang="ru-RU"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upload.wikimedia.org/wikipedia/commons/2/2a/Leonardo_Da_Vinci%27s_house.jpg"/>
          <p:cNvPicPr>
            <a:picLocks noChangeAspect="1" noChangeArrowheads="1"/>
          </p:cNvPicPr>
          <p:nvPr/>
        </p:nvPicPr>
        <p:blipFill>
          <a:blip r:embed="rId2" cstate="print"/>
          <a:srcRect/>
          <a:stretch>
            <a:fillRect/>
          </a:stretch>
        </p:blipFill>
        <p:spPr bwMode="auto">
          <a:xfrm>
            <a:off x="1417610" y="423045"/>
            <a:ext cx="8109149" cy="5638019"/>
          </a:xfrm>
          <a:prstGeom prst="rect">
            <a:avLst/>
          </a:prstGeom>
          <a:noFill/>
        </p:spPr>
      </p:pic>
      <p:sp>
        <p:nvSpPr>
          <p:cNvPr id="5" name="Прямоугольник 4"/>
          <p:cNvSpPr/>
          <p:nvPr/>
        </p:nvSpPr>
        <p:spPr>
          <a:xfrm>
            <a:off x="1560486" y="6280961"/>
            <a:ext cx="4634602" cy="415498"/>
          </a:xfrm>
          <a:prstGeom prst="rect">
            <a:avLst/>
          </a:prstGeom>
        </p:spPr>
        <p:txBody>
          <a:bodyPr wrap="none">
            <a:spAutoFit/>
          </a:bodyPr>
          <a:lstStyle/>
          <a:p>
            <a:r>
              <a:rPr lang="ru-RU" dirty="0" err="1" smtClean="0">
                <a:solidFill>
                  <a:srgbClr val="990033"/>
                </a:solidFill>
                <a:latin typeface="Georgia" pitchFamily="18" charset="0"/>
              </a:rPr>
              <a:t>Кло</a:t>
            </a:r>
            <a:r>
              <a:rPr lang="ru-RU" dirty="0" smtClean="0">
                <a:solidFill>
                  <a:srgbClr val="990033"/>
                </a:solidFill>
                <a:latin typeface="Georgia" pitchFamily="18" charset="0"/>
              </a:rPr>
              <a:t> – Люсе, </a:t>
            </a:r>
            <a:r>
              <a:rPr lang="ru-RU" dirty="0" err="1" smtClean="0">
                <a:solidFill>
                  <a:srgbClr val="990033"/>
                </a:solidFill>
                <a:latin typeface="Georgia" pitchFamily="18" charset="0"/>
              </a:rPr>
              <a:t>місце</a:t>
            </a:r>
            <a:r>
              <a:rPr lang="ru-RU" dirty="0" smtClean="0">
                <a:solidFill>
                  <a:srgbClr val="990033"/>
                </a:solidFill>
                <a:latin typeface="Georgia" pitchFamily="18" charset="0"/>
              </a:rPr>
              <a:t> </a:t>
            </a:r>
            <a:r>
              <a:rPr lang="ru-RU" dirty="0" err="1" smtClean="0">
                <a:solidFill>
                  <a:srgbClr val="990033"/>
                </a:solidFill>
                <a:latin typeface="Georgia" pitchFamily="18" charset="0"/>
              </a:rPr>
              <a:t>смерті</a:t>
            </a:r>
            <a:r>
              <a:rPr lang="ru-RU" dirty="0" smtClean="0">
                <a:solidFill>
                  <a:srgbClr val="990033"/>
                </a:solidFill>
                <a:latin typeface="Georgia" pitchFamily="18" charset="0"/>
              </a:rPr>
              <a:t> Леонардо</a:t>
            </a:r>
            <a:endParaRPr lang="ru-RU"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60816" y="208731"/>
            <a:ext cx="6429420" cy="2352952"/>
          </a:xfrm>
          <a:prstGeom prst="rect">
            <a:avLst/>
          </a:prstGeom>
        </p:spPr>
        <p:txBody>
          <a:bodyPr wrap="square">
            <a:spAutoFit/>
          </a:bodyPr>
          <a:lstStyle/>
          <a:p>
            <a:pPr>
              <a:lnSpc>
                <a:spcPct val="130000"/>
              </a:lnSpc>
            </a:pPr>
            <a:r>
              <a:rPr lang="ru-RU" dirty="0" smtClean="0">
                <a:latin typeface="Georgia" pitchFamily="18" charset="0"/>
              </a:rPr>
              <a:t>         </a:t>
            </a:r>
            <a:r>
              <a:rPr lang="ru-RU" dirty="0" err="1" smtClean="0">
                <a:latin typeface="Georgia" pitchFamily="18" charset="0"/>
              </a:rPr>
              <a:t>Ідеї</a:t>
            </a:r>
            <a:r>
              <a:rPr lang="ru-RU" dirty="0" smtClean="0">
                <a:latin typeface="Georgia" pitchFamily="18" charset="0"/>
              </a:rPr>
              <a:t> монументального </a:t>
            </a:r>
            <a:r>
              <a:rPr lang="ru-RU" dirty="0" err="1" smtClean="0">
                <a:latin typeface="Georgia" pitchFamily="18" charset="0"/>
              </a:rPr>
              <a:t>мистецтва</a:t>
            </a:r>
            <a:r>
              <a:rPr lang="ru-RU" dirty="0" smtClean="0">
                <a:latin typeface="Georgia" pitchFamily="18" charset="0"/>
              </a:rPr>
              <a:t> </a:t>
            </a:r>
            <a:r>
              <a:rPr lang="ru-RU" dirty="0" err="1" smtClean="0">
                <a:latin typeface="Georgia" pitchFamily="18" charset="0"/>
              </a:rPr>
              <a:t>Відродження</a:t>
            </a:r>
            <a:r>
              <a:rPr lang="ru-RU" dirty="0" smtClean="0">
                <a:latin typeface="Georgia" pitchFamily="18" charset="0"/>
              </a:rPr>
              <a:t>, в </a:t>
            </a:r>
            <a:r>
              <a:rPr lang="ru-RU" dirty="0" err="1" smtClean="0">
                <a:latin typeface="Georgia" pitchFamily="18" charset="0"/>
              </a:rPr>
              <a:t>яких</a:t>
            </a:r>
            <a:r>
              <a:rPr lang="ru-RU" dirty="0" smtClean="0">
                <a:latin typeface="Georgia" pitchFamily="18" charset="0"/>
              </a:rPr>
              <a:t> </a:t>
            </a:r>
            <a:r>
              <a:rPr lang="ru-RU" dirty="0" err="1" smtClean="0">
                <a:latin typeface="Georgia" pitchFamily="18" charset="0"/>
              </a:rPr>
              <a:t>злилися</a:t>
            </a:r>
            <a:r>
              <a:rPr lang="ru-RU" dirty="0" smtClean="0">
                <a:latin typeface="Georgia" pitchFamily="18" charset="0"/>
              </a:rPr>
              <a:t> </a:t>
            </a:r>
            <a:r>
              <a:rPr lang="ru-RU" dirty="0" err="1" smtClean="0">
                <a:latin typeface="Georgia" pitchFamily="18" charset="0"/>
              </a:rPr>
              <a:t>традиції</a:t>
            </a:r>
            <a:r>
              <a:rPr lang="ru-RU" dirty="0" smtClean="0">
                <a:latin typeface="Georgia" pitchFamily="18" charset="0"/>
              </a:rPr>
              <a:t> </a:t>
            </a:r>
            <a:r>
              <a:rPr lang="ru-RU" dirty="0" err="1" smtClean="0">
                <a:latin typeface="Georgia" pitchFamily="18" charset="0"/>
              </a:rPr>
              <a:t>античності</a:t>
            </a:r>
            <a:r>
              <a:rPr lang="ru-RU" dirty="0" smtClean="0">
                <a:latin typeface="Georgia" pitchFamily="18" charset="0"/>
              </a:rPr>
              <a:t> і дух </a:t>
            </a:r>
            <a:r>
              <a:rPr lang="ru-RU" dirty="0" err="1" smtClean="0">
                <a:latin typeface="Georgia" pitchFamily="18" charset="0"/>
              </a:rPr>
              <a:t>християнства</a:t>
            </a:r>
            <a:r>
              <a:rPr lang="ru-RU" dirty="0" smtClean="0">
                <a:latin typeface="Georgia" pitchFamily="18" charset="0"/>
              </a:rPr>
              <a:t>, </a:t>
            </a:r>
            <a:r>
              <a:rPr lang="ru-RU" dirty="0" err="1" smtClean="0">
                <a:latin typeface="Georgia" pitchFamily="18" charset="0"/>
              </a:rPr>
              <a:t>знайшли</a:t>
            </a:r>
            <a:r>
              <a:rPr lang="ru-RU" dirty="0" smtClean="0">
                <a:latin typeface="Georgia" pitchFamily="18" charset="0"/>
              </a:rPr>
              <a:t> </a:t>
            </a:r>
            <a:r>
              <a:rPr lang="ru-RU" dirty="0" err="1" smtClean="0">
                <a:latin typeface="Georgia" pitchFamily="18" charset="0"/>
              </a:rPr>
              <a:t>найяскравіше</a:t>
            </a:r>
            <a:r>
              <a:rPr lang="ru-RU" dirty="0" smtClean="0">
                <a:latin typeface="Georgia" pitchFamily="18" charset="0"/>
              </a:rPr>
              <a:t> </a:t>
            </a:r>
            <a:r>
              <a:rPr lang="ru-RU" dirty="0" err="1" smtClean="0">
                <a:latin typeface="Georgia" pitchFamily="18" charset="0"/>
              </a:rPr>
              <a:t>вираження</a:t>
            </a:r>
            <a:r>
              <a:rPr lang="ru-RU" dirty="0" smtClean="0">
                <a:latin typeface="Georgia" pitchFamily="18" charset="0"/>
              </a:rPr>
              <a:t> в </a:t>
            </a:r>
            <a:r>
              <a:rPr lang="ru-RU" dirty="0" err="1" smtClean="0">
                <a:latin typeface="Georgia" pitchFamily="18" charset="0"/>
              </a:rPr>
              <a:t>творчості</a:t>
            </a:r>
            <a:r>
              <a:rPr lang="ru-RU" dirty="0" smtClean="0">
                <a:latin typeface="Georgia" pitchFamily="18" charset="0"/>
              </a:rPr>
              <a:t> </a:t>
            </a:r>
            <a:r>
              <a:rPr lang="ru-RU" b="1" dirty="0" err="1" smtClean="0">
                <a:latin typeface="Georgia" pitchFamily="18" charset="0"/>
              </a:rPr>
              <a:t>Рафаеля</a:t>
            </a:r>
            <a:r>
              <a:rPr lang="ru-RU" b="1" dirty="0" smtClean="0">
                <a:latin typeface="Georgia" pitchFamily="18" charset="0"/>
              </a:rPr>
              <a:t> </a:t>
            </a:r>
            <a:r>
              <a:rPr lang="ru-RU" b="1" dirty="0" err="1" smtClean="0">
                <a:latin typeface="Georgia" pitchFamily="18" charset="0"/>
              </a:rPr>
              <a:t>Санті</a:t>
            </a:r>
            <a:r>
              <a:rPr lang="ru-RU" dirty="0" smtClean="0">
                <a:latin typeface="Georgia" pitchFamily="18" charset="0"/>
              </a:rPr>
              <a:t> </a:t>
            </a:r>
          </a:p>
          <a:p>
            <a:pPr>
              <a:lnSpc>
                <a:spcPct val="130000"/>
              </a:lnSpc>
            </a:pPr>
            <a:r>
              <a:rPr lang="ru-RU" dirty="0" smtClean="0">
                <a:latin typeface="Georgia" pitchFamily="18" charset="0"/>
              </a:rPr>
              <a:t>                                     (1483-1520).</a:t>
            </a:r>
          </a:p>
          <a:p>
            <a:pPr>
              <a:lnSpc>
                <a:spcPct val="130000"/>
              </a:lnSpc>
            </a:pPr>
            <a:r>
              <a:rPr lang="ru-RU" sz="800" dirty="0" smtClean="0">
                <a:latin typeface="Georgia" pitchFamily="18" charset="0"/>
              </a:rPr>
              <a:t> </a:t>
            </a:r>
          </a:p>
        </p:txBody>
      </p:sp>
      <p:pic>
        <p:nvPicPr>
          <p:cNvPr id="33794" name="Picture 2" descr="http://2.bp.blogspot.com/-7s5shzre2Hc/VQ8RBGXk0jI/AAAAAAAAAdM/oXqZOGvADOM/s1600/%D0%90%D0%B2%D1%82%D0%BE%D0%BF%D0%BE%D1%80%D1%82%D1%80%D0%B5%D1%82.bmp"/>
          <p:cNvPicPr>
            <a:picLocks noChangeAspect="1" noChangeArrowheads="1"/>
          </p:cNvPicPr>
          <p:nvPr/>
        </p:nvPicPr>
        <p:blipFill>
          <a:blip r:embed="rId2" cstate="print"/>
          <a:srcRect/>
          <a:stretch>
            <a:fillRect/>
          </a:stretch>
        </p:blipFill>
        <p:spPr bwMode="auto">
          <a:xfrm>
            <a:off x="1274734" y="208731"/>
            <a:ext cx="2629509" cy="3550505"/>
          </a:xfrm>
          <a:prstGeom prst="rect">
            <a:avLst/>
          </a:prstGeom>
          <a:noFill/>
        </p:spPr>
      </p:pic>
      <p:sp>
        <p:nvSpPr>
          <p:cNvPr id="7" name="Прямоугольник 6"/>
          <p:cNvSpPr/>
          <p:nvPr/>
        </p:nvSpPr>
        <p:spPr>
          <a:xfrm>
            <a:off x="1274734" y="4495011"/>
            <a:ext cx="9001188" cy="2613023"/>
          </a:xfrm>
          <a:prstGeom prst="rect">
            <a:avLst/>
          </a:prstGeom>
        </p:spPr>
        <p:txBody>
          <a:bodyPr wrap="square">
            <a:spAutoFit/>
          </a:bodyPr>
          <a:lstStyle/>
          <a:p>
            <a:pPr>
              <a:lnSpc>
                <a:spcPct val="130000"/>
              </a:lnSpc>
            </a:pPr>
            <a:r>
              <a:rPr lang="ru-RU" dirty="0" smtClean="0">
                <a:latin typeface="Georgia" pitchFamily="18" charset="0"/>
              </a:rPr>
              <a:t>        </a:t>
            </a:r>
            <a:r>
              <a:rPr lang="ru-RU" dirty="0" err="1" smtClean="0">
                <a:latin typeface="Georgia" pitchFamily="18" charset="0"/>
              </a:rPr>
              <a:t>Молодший</a:t>
            </a:r>
            <a:r>
              <a:rPr lang="ru-RU" dirty="0" smtClean="0">
                <a:latin typeface="Georgia" pitchFamily="18" charset="0"/>
              </a:rPr>
              <a:t> </a:t>
            </a:r>
            <a:r>
              <a:rPr lang="ru-RU" dirty="0" err="1" smtClean="0">
                <a:latin typeface="Georgia" pitchFamily="18" charset="0"/>
              </a:rPr>
              <a:t>сучасник</a:t>
            </a:r>
            <a:r>
              <a:rPr lang="ru-RU" dirty="0" smtClean="0">
                <a:latin typeface="Georgia" pitchFamily="18" charset="0"/>
              </a:rPr>
              <a:t> Леонардо, </a:t>
            </a:r>
            <a:r>
              <a:rPr lang="ru-RU" dirty="0" err="1" smtClean="0">
                <a:latin typeface="Georgia" pitchFamily="18" charset="0"/>
              </a:rPr>
              <a:t>що</a:t>
            </a:r>
            <a:r>
              <a:rPr lang="ru-RU" dirty="0" smtClean="0">
                <a:latin typeface="Georgia" pitchFamily="18" charset="0"/>
              </a:rPr>
              <a:t> прожив </a:t>
            </a:r>
            <a:r>
              <a:rPr lang="ru-RU" dirty="0" err="1" smtClean="0">
                <a:latin typeface="Georgia" pitchFamily="18" charset="0"/>
              </a:rPr>
              <a:t>коротке</a:t>
            </a:r>
            <a:r>
              <a:rPr lang="ru-RU" dirty="0" smtClean="0">
                <a:latin typeface="Georgia" pitchFamily="18" charset="0"/>
              </a:rPr>
              <a:t>, </a:t>
            </a:r>
            <a:r>
              <a:rPr lang="ru-RU" dirty="0" err="1" smtClean="0">
                <a:latin typeface="Georgia" pitchFamily="18" charset="0"/>
              </a:rPr>
              <a:t>надзвичайно</a:t>
            </a:r>
            <a:r>
              <a:rPr lang="ru-RU" dirty="0" smtClean="0">
                <a:latin typeface="Georgia" pitchFamily="18" charset="0"/>
              </a:rPr>
              <a:t> </a:t>
            </a:r>
            <a:r>
              <a:rPr lang="ru-RU" dirty="0" err="1" smtClean="0">
                <a:latin typeface="Georgia" pitchFamily="18" charset="0"/>
              </a:rPr>
              <a:t>насичене</a:t>
            </a:r>
            <a:r>
              <a:rPr lang="ru-RU" dirty="0" smtClean="0">
                <a:latin typeface="Georgia" pitchFamily="18" charset="0"/>
              </a:rPr>
              <a:t> життя, </a:t>
            </a:r>
            <a:r>
              <a:rPr lang="ru-RU" dirty="0" err="1" smtClean="0">
                <a:latin typeface="Georgia" pitchFamily="18" charset="0"/>
              </a:rPr>
              <a:t>Рафаель</a:t>
            </a:r>
            <a:r>
              <a:rPr lang="ru-RU" dirty="0" smtClean="0">
                <a:latin typeface="Georgia" pitchFamily="18" charset="0"/>
              </a:rPr>
              <a:t> </a:t>
            </a:r>
            <a:r>
              <a:rPr lang="ru-RU" dirty="0" err="1" smtClean="0">
                <a:latin typeface="Georgia" pitchFamily="18" charset="0"/>
              </a:rPr>
              <a:t>синтезував</a:t>
            </a:r>
            <a:r>
              <a:rPr lang="ru-RU" dirty="0" smtClean="0">
                <a:latin typeface="Georgia" pitchFamily="18" charset="0"/>
              </a:rPr>
              <a:t> </a:t>
            </a:r>
            <a:r>
              <a:rPr lang="ru-RU" dirty="0" err="1" smtClean="0">
                <a:latin typeface="Georgia" pitchFamily="18" charset="0"/>
              </a:rPr>
              <a:t>досягнення</a:t>
            </a:r>
            <a:r>
              <a:rPr lang="ru-RU" dirty="0" smtClean="0">
                <a:latin typeface="Georgia" pitchFamily="18" charset="0"/>
              </a:rPr>
              <a:t> </a:t>
            </a:r>
            <a:r>
              <a:rPr lang="ru-RU" dirty="0" err="1" smtClean="0">
                <a:latin typeface="Georgia" pitchFamily="18" charset="0"/>
              </a:rPr>
              <a:t>попередників</a:t>
            </a:r>
            <a:r>
              <a:rPr lang="ru-RU" dirty="0" smtClean="0">
                <a:latin typeface="Georgia" pitchFamily="18" charset="0"/>
              </a:rPr>
              <a:t> і створив </a:t>
            </a:r>
            <a:r>
              <a:rPr lang="ru-RU" dirty="0" err="1" smtClean="0">
                <a:latin typeface="Georgia" pitchFamily="18" charset="0"/>
              </a:rPr>
              <a:t>свій</a:t>
            </a:r>
            <a:r>
              <a:rPr lang="ru-RU" dirty="0" smtClean="0">
                <a:latin typeface="Georgia" pitchFamily="18" charset="0"/>
              </a:rPr>
              <a:t> </a:t>
            </a:r>
            <a:r>
              <a:rPr lang="ru-RU" dirty="0" err="1" smtClean="0">
                <a:latin typeface="Georgia" pitchFamily="18" charset="0"/>
              </a:rPr>
              <a:t>ідеал</a:t>
            </a:r>
            <a:r>
              <a:rPr lang="ru-RU" dirty="0" smtClean="0">
                <a:latin typeface="Georgia" pitchFamily="18" charset="0"/>
              </a:rPr>
              <a:t> </a:t>
            </a:r>
            <a:r>
              <a:rPr lang="ru-RU" dirty="0" err="1" smtClean="0">
                <a:latin typeface="Georgia" pitchFamily="18" charset="0"/>
              </a:rPr>
              <a:t>прекрасної</a:t>
            </a:r>
            <a:r>
              <a:rPr lang="ru-RU" dirty="0" smtClean="0">
                <a:latin typeface="Georgia" pitchFamily="18" charset="0"/>
              </a:rPr>
              <a:t>, </a:t>
            </a:r>
            <a:r>
              <a:rPr lang="ru-RU" dirty="0" err="1" smtClean="0">
                <a:latin typeface="Georgia" pitchFamily="18" charset="0"/>
              </a:rPr>
              <a:t>гармонійно</a:t>
            </a:r>
            <a:r>
              <a:rPr lang="ru-RU" dirty="0" smtClean="0">
                <a:latin typeface="Georgia" pitchFamily="18" charset="0"/>
              </a:rPr>
              <a:t> </a:t>
            </a:r>
            <a:r>
              <a:rPr lang="ru-RU" dirty="0" err="1" smtClean="0">
                <a:latin typeface="Georgia" pitchFamily="18" charset="0"/>
              </a:rPr>
              <a:t>розвинутої</a:t>
            </a:r>
            <a:r>
              <a:rPr lang="ru-RU" dirty="0" smtClean="0">
                <a:latin typeface="Georgia" pitchFamily="18" charset="0"/>
              </a:rPr>
              <a:t> </a:t>
            </a:r>
            <a:r>
              <a:rPr lang="ru-RU" dirty="0" err="1" smtClean="0">
                <a:latin typeface="Georgia" pitchFamily="18" charset="0"/>
              </a:rPr>
              <a:t>людини</a:t>
            </a:r>
            <a:r>
              <a:rPr lang="ru-RU" dirty="0" smtClean="0">
                <a:latin typeface="Georgia" pitchFamily="18" charset="0"/>
              </a:rPr>
              <a:t> в </a:t>
            </a:r>
            <a:r>
              <a:rPr lang="ru-RU" dirty="0" err="1" smtClean="0">
                <a:latin typeface="Georgia" pitchFamily="18" charset="0"/>
              </a:rPr>
              <a:t>оточенні</a:t>
            </a:r>
            <a:r>
              <a:rPr lang="ru-RU" dirty="0" smtClean="0">
                <a:latin typeface="Georgia" pitchFamily="18" charset="0"/>
              </a:rPr>
              <a:t> </a:t>
            </a:r>
            <a:r>
              <a:rPr lang="ru-RU" dirty="0" err="1" smtClean="0">
                <a:latin typeface="Georgia" pitchFamily="18" charset="0"/>
              </a:rPr>
              <a:t>величавої</a:t>
            </a:r>
            <a:r>
              <a:rPr lang="ru-RU" dirty="0" smtClean="0">
                <a:latin typeface="Georgia" pitchFamily="18" charset="0"/>
              </a:rPr>
              <a:t> </a:t>
            </a:r>
            <a:r>
              <a:rPr lang="ru-RU" dirty="0" err="1" smtClean="0">
                <a:latin typeface="Georgia" pitchFamily="18" charset="0"/>
              </a:rPr>
              <a:t>архітектури</a:t>
            </a:r>
            <a:r>
              <a:rPr lang="ru-RU" dirty="0" smtClean="0">
                <a:latin typeface="Georgia" pitchFamily="18" charset="0"/>
              </a:rPr>
              <a:t> </a:t>
            </a:r>
            <a:r>
              <a:rPr lang="ru-RU" dirty="0" err="1" smtClean="0">
                <a:latin typeface="Georgia" pitchFamily="18" charset="0"/>
              </a:rPr>
              <a:t>або</a:t>
            </a:r>
            <a:r>
              <a:rPr lang="ru-RU" dirty="0" smtClean="0">
                <a:latin typeface="Georgia" pitchFamily="18" charset="0"/>
              </a:rPr>
              <a:t> пейзажу.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вважають</a:t>
            </a:r>
            <a:r>
              <a:rPr lang="ru-RU" dirty="0" smtClean="0">
                <a:latin typeface="Georgia" pitchFamily="18" charset="0"/>
              </a:rPr>
              <a:t> художником, </a:t>
            </a:r>
            <a:r>
              <a:rPr lang="ru-RU" dirty="0" err="1" smtClean="0">
                <a:latin typeface="Georgia" pitchFamily="18" charset="0"/>
              </a:rPr>
              <a:t>котрий</a:t>
            </a:r>
            <a:r>
              <a:rPr lang="ru-RU" dirty="0" smtClean="0">
                <a:latin typeface="Georgia" pitchFamily="18" charset="0"/>
              </a:rPr>
              <a:t> найбільш </a:t>
            </a:r>
            <a:r>
              <a:rPr lang="ru-RU" dirty="0" err="1" smtClean="0">
                <a:latin typeface="Georgia" pitchFamily="18" charset="0"/>
              </a:rPr>
              <a:t>повно</a:t>
            </a:r>
            <a:r>
              <a:rPr lang="ru-RU" dirty="0" smtClean="0">
                <a:latin typeface="Georgia" pitchFamily="18" charset="0"/>
              </a:rPr>
              <a:t> </a:t>
            </a:r>
            <a:r>
              <a:rPr lang="ru-RU" dirty="0" err="1" smtClean="0">
                <a:latin typeface="Georgia" pitchFamily="18" charset="0"/>
              </a:rPr>
              <a:t>пов’язав</a:t>
            </a:r>
            <a:r>
              <a:rPr lang="ru-RU" dirty="0" smtClean="0">
                <a:latin typeface="Georgia" pitchFamily="18" charset="0"/>
              </a:rPr>
              <a:t> </a:t>
            </a:r>
            <a:r>
              <a:rPr lang="ru-RU" dirty="0" err="1" smtClean="0">
                <a:latin typeface="Georgia" pitchFamily="18" charset="0"/>
              </a:rPr>
              <a:t>античні</a:t>
            </a:r>
            <a:r>
              <a:rPr lang="ru-RU" dirty="0" smtClean="0">
                <a:latin typeface="Georgia" pitchFamily="18" charset="0"/>
              </a:rPr>
              <a:t> </a:t>
            </a:r>
            <a:r>
              <a:rPr lang="ru-RU" dirty="0" err="1" smtClean="0">
                <a:latin typeface="Georgia" pitchFamily="18" charset="0"/>
              </a:rPr>
              <a:t>традиції</a:t>
            </a:r>
            <a:r>
              <a:rPr lang="ru-RU" dirty="0" smtClean="0">
                <a:latin typeface="Georgia" pitchFamily="18" charset="0"/>
              </a:rPr>
              <a:t> з </a:t>
            </a:r>
            <a:r>
              <a:rPr lang="ru-RU" dirty="0" err="1" smtClean="0">
                <a:latin typeface="Georgia" pitchFamily="18" charset="0"/>
              </a:rPr>
              <a:t>західноєвропейським</a:t>
            </a:r>
            <a:r>
              <a:rPr lang="ru-RU" dirty="0" smtClean="0">
                <a:latin typeface="Georgia" pitchFamily="18" charset="0"/>
              </a:rPr>
              <a:t> </a:t>
            </a:r>
            <a:r>
              <a:rPr lang="ru-RU" dirty="0" err="1" smtClean="0">
                <a:latin typeface="Georgia" pitchFamily="18" charset="0"/>
              </a:rPr>
              <a:t>мистецтвом</a:t>
            </a:r>
            <a:r>
              <a:rPr lang="ru-RU" dirty="0" smtClean="0">
                <a:latin typeface="Georgia" pitchFamily="18" charset="0"/>
              </a:rPr>
              <a:t> </a:t>
            </a:r>
            <a:r>
              <a:rPr lang="ru-RU" dirty="0" err="1" smtClean="0">
                <a:latin typeface="Georgia" pitchFamily="18" charset="0"/>
              </a:rPr>
              <a:t>нової</a:t>
            </a:r>
            <a:r>
              <a:rPr lang="ru-RU" dirty="0" smtClean="0">
                <a:latin typeface="Georgia" pitchFamily="18" charset="0"/>
              </a:rPr>
              <a:t> пори.</a:t>
            </a:r>
            <a:endParaRPr lang="ru-RU" dirty="0"/>
          </a:p>
        </p:txBody>
      </p:sp>
      <p:sp>
        <p:nvSpPr>
          <p:cNvPr id="8" name="Прямоугольник 7"/>
          <p:cNvSpPr/>
          <p:nvPr/>
        </p:nvSpPr>
        <p:spPr>
          <a:xfrm>
            <a:off x="1274734" y="3852069"/>
            <a:ext cx="2658100" cy="415498"/>
          </a:xfrm>
          <a:prstGeom prst="rect">
            <a:avLst/>
          </a:prstGeom>
        </p:spPr>
        <p:txBody>
          <a:bodyPr wrap="none">
            <a:spAutoFit/>
          </a:bodyPr>
          <a:lstStyle/>
          <a:p>
            <a:r>
              <a:rPr lang="ru-RU" sz="1400" dirty="0" err="1" smtClean="0">
                <a:solidFill>
                  <a:srgbClr val="990033"/>
                </a:solidFill>
                <a:latin typeface="Georgia" pitchFamily="18" charset="0"/>
              </a:rPr>
              <a:t>Рафаель</a:t>
            </a:r>
            <a:r>
              <a:rPr lang="ru-RU" sz="1400" dirty="0" smtClean="0">
                <a:solidFill>
                  <a:srgbClr val="990033"/>
                </a:solidFill>
                <a:latin typeface="Georgia" pitchFamily="18" charset="0"/>
              </a:rPr>
              <a:t> </a:t>
            </a:r>
            <a:r>
              <a:rPr lang="ru-RU" sz="1400" dirty="0" err="1" smtClean="0">
                <a:solidFill>
                  <a:srgbClr val="990033"/>
                </a:solidFill>
                <a:latin typeface="Georgia" pitchFamily="18" charset="0"/>
              </a:rPr>
              <a:t>Санті</a:t>
            </a:r>
            <a:r>
              <a:rPr lang="ru-RU" sz="1400" dirty="0" smtClean="0">
                <a:solidFill>
                  <a:srgbClr val="990033"/>
                </a:solidFill>
                <a:latin typeface="Georgia" pitchFamily="18" charset="0"/>
              </a:rPr>
              <a:t> "Автопортрет</a:t>
            </a:r>
            <a:r>
              <a:rPr lang="ru-RU" dirty="0" smtClean="0">
                <a:solidFill>
                  <a:srgbClr val="990033"/>
                </a:solidFill>
              </a:rPr>
              <a:t>"</a:t>
            </a:r>
            <a:endParaRPr lang="ru-RU" dirty="0">
              <a:solidFill>
                <a:srgbClr val="990033"/>
              </a:solidFill>
            </a:endParaRPr>
          </a:p>
        </p:txBody>
      </p:sp>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734" y="137293"/>
            <a:ext cx="9215502" cy="1644207"/>
          </a:xfrm>
          <a:prstGeom prst="rect">
            <a:avLst/>
          </a:prstGeom>
        </p:spPr>
        <p:style>
          <a:lnRef idx="2">
            <a:schemeClr val="accent1"/>
          </a:lnRef>
          <a:fillRef idx="1">
            <a:schemeClr val="lt1"/>
          </a:fillRef>
          <a:effectRef idx="0">
            <a:schemeClr val="accent1"/>
          </a:effectRef>
          <a:fontRef idx="minor">
            <a:schemeClr val="dk1"/>
          </a:fontRef>
        </p:style>
        <p:txBody>
          <a:bodyPr wrap="square" lIns="104306" tIns="52153" rIns="104306" bIns="52153" rtlCol="0">
            <a:spAutoFit/>
          </a:bodyPr>
          <a:lstStyle/>
          <a:p>
            <a:pPr algn="ctr"/>
            <a:r>
              <a:rPr lang="uk-UA" sz="3700" b="1" dirty="0">
                <a:solidFill>
                  <a:srgbClr val="002060"/>
                </a:solidFill>
                <a:latin typeface="Calibri" pitchFamily="34" charset="0"/>
              </a:rPr>
              <a:t>Високе Відродження</a:t>
            </a:r>
          </a:p>
          <a:p>
            <a:pPr algn="ctr"/>
            <a:endParaRPr lang="uk-UA" sz="900" b="1" dirty="0">
              <a:latin typeface="Calibri" pitchFamily="34" charset="0"/>
            </a:endParaRPr>
          </a:p>
          <a:p>
            <a:pPr algn="ctr"/>
            <a:r>
              <a:rPr lang="ru-RU" dirty="0">
                <a:solidFill>
                  <a:srgbClr val="990033"/>
                </a:solidFill>
                <a:latin typeface="Cambria Math" pitchFamily="18" charset="0"/>
                <a:ea typeface="Cambria Math" pitchFamily="18" charset="0"/>
              </a:rPr>
              <a:t> </a:t>
            </a:r>
            <a:r>
              <a:rPr lang="ru-RU" sz="2300" dirty="0">
                <a:solidFill>
                  <a:srgbClr val="990033"/>
                </a:solidFill>
                <a:latin typeface="Cambria Math" pitchFamily="18" charset="0"/>
                <a:ea typeface="Cambria Math" pitchFamily="18" charset="0"/>
              </a:rPr>
              <a:t>(</a:t>
            </a:r>
            <a:r>
              <a:rPr lang="ru-RU" sz="2300" dirty="0" err="1">
                <a:solidFill>
                  <a:srgbClr val="990033"/>
                </a:solidFill>
                <a:latin typeface="Cambria Math" pitchFamily="18" charset="0"/>
                <a:ea typeface="Cambria Math" pitchFamily="18" charset="0"/>
              </a:rPr>
              <a:t>або</a:t>
            </a:r>
            <a:r>
              <a:rPr lang="ru-RU" sz="2300" dirty="0">
                <a:solidFill>
                  <a:srgbClr val="990033"/>
                </a:solidFill>
                <a:latin typeface="Cambria Math" pitchFamily="18" charset="0"/>
                <a:ea typeface="Cambria Math" pitchFamily="18" charset="0"/>
              </a:rPr>
              <a:t> чинквеченто) - </a:t>
            </a:r>
          </a:p>
          <a:p>
            <a:pPr algn="ctr"/>
            <a:endParaRPr lang="ru-RU" sz="800" dirty="0">
              <a:solidFill>
                <a:srgbClr val="990033"/>
              </a:solidFill>
              <a:latin typeface="Cambria Math" pitchFamily="18" charset="0"/>
              <a:ea typeface="Cambria Math" pitchFamily="18" charset="0"/>
            </a:endParaRPr>
          </a:p>
          <a:p>
            <a:pPr algn="ctr"/>
            <a:r>
              <a:rPr lang="ru-RU" sz="2300" dirty="0" err="1">
                <a:solidFill>
                  <a:srgbClr val="990033"/>
                </a:solidFill>
                <a:latin typeface="Cambria Math" pitchFamily="18" charset="0"/>
                <a:ea typeface="Cambria Math" pitchFamily="18" charset="0"/>
              </a:rPr>
              <a:t>займає</a:t>
            </a:r>
            <a:r>
              <a:rPr lang="ru-RU" sz="2300" dirty="0">
                <a:solidFill>
                  <a:srgbClr val="990033"/>
                </a:solidFill>
                <a:latin typeface="Cambria Math" pitchFamily="18" charset="0"/>
                <a:ea typeface="Cambria Math" pitchFamily="18" charset="0"/>
              </a:rPr>
              <a:t> </a:t>
            </a:r>
            <a:r>
              <a:rPr lang="ru-RU" sz="2300" dirty="0" err="1">
                <a:solidFill>
                  <a:srgbClr val="990033"/>
                </a:solidFill>
                <a:latin typeface="Cambria Math" pitchFamily="18" charset="0"/>
                <a:ea typeface="Cambria Math" pitchFamily="18" charset="0"/>
              </a:rPr>
              <a:t>період</a:t>
            </a:r>
            <a:r>
              <a:rPr lang="ru-RU" sz="2300" dirty="0">
                <a:solidFill>
                  <a:srgbClr val="990033"/>
                </a:solidFill>
                <a:latin typeface="Cambria Math" pitchFamily="18" charset="0"/>
                <a:ea typeface="Cambria Math" pitchFamily="18" charset="0"/>
              </a:rPr>
              <a:t> </a:t>
            </a:r>
            <a:r>
              <a:rPr lang="ru-RU" sz="2300" dirty="0" err="1">
                <a:solidFill>
                  <a:srgbClr val="990033"/>
                </a:solidFill>
                <a:latin typeface="Cambria Math" pitchFamily="18" charset="0"/>
                <a:ea typeface="Cambria Math" pitchFamily="18" charset="0"/>
              </a:rPr>
              <a:t>з</a:t>
            </a:r>
            <a:r>
              <a:rPr lang="ru-RU" sz="2300" dirty="0">
                <a:solidFill>
                  <a:srgbClr val="990033"/>
                </a:solidFill>
                <a:latin typeface="Cambria Math" pitchFamily="18" charset="0"/>
                <a:ea typeface="Cambria Math" pitchFamily="18" charset="0"/>
              </a:rPr>
              <a:t> XV—XVI ст. (1500–525 </a:t>
            </a:r>
            <a:r>
              <a:rPr lang="ru-RU" sz="2300" dirty="0" err="1">
                <a:solidFill>
                  <a:srgbClr val="990033"/>
                </a:solidFill>
                <a:latin typeface="Cambria Math" pitchFamily="18" charset="0"/>
                <a:ea typeface="Cambria Math" pitchFamily="18" charset="0"/>
              </a:rPr>
              <a:t>рр</a:t>
            </a:r>
            <a:r>
              <a:rPr lang="ru-RU" sz="2300" dirty="0">
                <a:solidFill>
                  <a:srgbClr val="990033"/>
                </a:solidFill>
                <a:latin typeface="Cambria Math" pitchFamily="18" charset="0"/>
                <a:ea typeface="Cambria Math" pitchFamily="18" charset="0"/>
              </a:rPr>
              <a:t>.) </a:t>
            </a:r>
            <a:endParaRPr lang="ru-RU" sz="2300" b="1" dirty="0">
              <a:solidFill>
                <a:srgbClr val="990033"/>
              </a:solidFill>
              <a:latin typeface="Cambria Math" pitchFamily="18" charset="0"/>
              <a:ea typeface="Cambria Math" pitchFamily="18" charset="0"/>
            </a:endParaRPr>
          </a:p>
        </p:txBody>
      </p:sp>
      <p:sp>
        <p:nvSpPr>
          <p:cNvPr id="13" name="Прямоугольник 12"/>
          <p:cNvSpPr/>
          <p:nvPr/>
        </p:nvSpPr>
        <p:spPr>
          <a:xfrm>
            <a:off x="4703758" y="1994681"/>
            <a:ext cx="5643602" cy="2205900"/>
          </a:xfrm>
          <a:prstGeom prst="rect">
            <a:avLst/>
          </a:prstGeom>
        </p:spPr>
        <p:txBody>
          <a:bodyPr wrap="square" lIns="104306" tIns="52153" rIns="104306" bIns="52153">
            <a:spAutoFit/>
          </a:bodyPr>
          <a:lstStyle/>
          <a:p>
            <a:pPr>
              <a:lnSpc>
                <a:spcPct val="130000"/>
              </a:lnSpc>
            </a:pPr>
            <a:r>
              <a:rPr lang="ru-RU" b="1" dirty="0" err="1">
                <a:latin typeface="Georgia" pitchFamily="18" charset="0"/>
              </a:rPr>
              <a:t>Мистецтво</a:t>
            </a:r>
            <a:r>
              <a:rPr lang="ru-RU" b="1" dirty="0">
                <a:latin typeface="Georgia" pitchFamily="18" charset="0"/>
              </a:rPr>
              <a:t> </a:t>
            </a:r>
            <a:r>
              <a:rPr lang="ru-RU" b="1" dirty="0" err="1">
                <a:latin typeface="Georgia" pitchFamily="18" charset="0"/>
              </a:rPr>
              <a:t>Високого</a:t>
            </a:r>
            <a:r>
              <a:rPr lang="ru-RU" b="1" dirty="0">
                <a:latin typeface="Georgia" pitchFamily="18" charset="0"/>
              </a:rPr>
              <a:t> </a:t>
            </a:r>
            <a:r>
              <a:rPr lang="ru-RU" b="1" dirty="0" err="1">
                <a:latin typeface="Georgia" pitchFamily="18" charset="0"/>
              </a:rPr>
              <a:t>Відродження</a:t>
            </a:r>
            <a:r>
              <a:rPr lang="ru-RU" b="1" dirty="0">
                <a:latin typeface="Georgia" pitchFamily="18" charset="0"/>
              </a:rPr>
              <a:t> </a:t>
            </a:r>
            <a:r>
              <a:rPr lang="ru-RU" dirty="0" err="1">
                <a:latin typeface="Georgia" pitchFamily="18" charset="0"/>
              </a:rPr>
              <a:t>охоплює</a:t>
            </a:r>
            <a:r>
              <a:rPr lang="ru-RU" dirty="0">
                <a:latin typeface="Georgia" pitchFamily="18" charset="0"/>
              </a:rPr>
              <a:t> </a:t>
            </a:r>
            <a:r>
              <a:rPr lang="ru-RU" dirty="0" err="1">
                <a:latin typeface="Georgia" pitchFamily="18" charset="0"/>
              </a:rPr>
              <a:t>кінець</a:t>
            </a:r>
            <a:r>
              <a:rPr lang="ru-RU" dirty="0">
                <a:latin typeface="Georgia" pitchFamily="18" charset="0"/>
              </a:rPr>
              <a:t> </a:t>
            </a:r>
            <a:r>
              <a:rPr lang="en-US" dirty="0" smtClean="0">
                <a:latin typeface="Times New Roman" pitchFamily="18" charset="0"/>
                <a:cs typeface="Times New Roman" pitchFamily="18" charset="0"/>
              </a:rPr>
              <a:t>XV</a:t>
            </a:r>
            <a:r>
              <a:rPr lang="ru-RU" dirty="0" smtClean="0">
                <a:latin typeface="Georgia" pitchFamily="18" charset="0"/>
              </a:rPr>
              <a:t> </a:t>
            </a:r>
            <a:r>
              <a:rPr lang="ru-RU" dirty="0">
                <a:latin typeface="Georgia" pitchFamily="18" charset="0"/>
              </a:rPr>
              <a:t>і </a:t>
            </a:r>
            <a:r>
              <a:rPr lang="ru-RU" dirty="0" err="1">
                <a:latin typeface="Georgia" pitchFamily="18" charset="0"/>
              </a:rPr>
              <a:t>перші</a:t>
            </a:r>
            <a:r>
              <a:rPr lang="ru-RU" dirty="0">
                <a:latin typeface="Georgia" pitchFamily="18" charset="0"/>
              </a:rPr>
              <a:t> три </a:t>
            </a:r>
            <a:r>
              <a:rPr lang="ru-RU" dirty="0" err="1">
                <a:latin typeface="Georgia" pitchFamily="18" charset="0"/>
              </a:rPr>
              <a:t>десятиліття</a:t>
            </a:r>
            <a:r>
              <a:rPr lang="ru-RU" dirty="0">
                <a:latin typeface="Georgia" pitchFamily="18" charset="0"/>
              </a:rPr>
              <a:t> </a:t>
            </a:r>
            <a:r>
              <a:rPr lang="en-US" dirty="0" smtClean="0">
                <a:latin typeface="Georgia" pitchFamily="18" charset="0"/>
              </a:rPr>
              <a:t>XVI</a:t>
            </a:r>
            <a:r>
              <a:rPr lang="ru-RU" dirty="0" smtClean="0">
                <a:latin typeface="Georgia" pitchFamily="18" charset="0"/>
              </a:rPr>
              <a:t> </a:t>
            </a:r>
            <a:r>
              <a:rPr lang="ru-RU" dirty="0">
                <a:latin typeface="Georgia" pitchFamily="18" charset="0"/>
              </a:rPr>
              <a:t>ст. </a:t>
            </a:r>
            <a:r>
              <a:rPr lang="ru-RU" dirty="0" err="1">
                <a:latin typeface="Georgia" pitchFamily="18" charset="0"/>
              </a:rPr>
              <a:t>Це</a:t>
            </a:r>
            <a:r>
              <a:rPr lang="ru-RU" dirty="0">
                <a:latin typeface="Georgia" pitchFamily="18" charset="0"/>
              </a:rPr>
              <a:t> “</a:t>
            </a:r>
            <a:r>
              <a:rPr lang="ru-RU" i="1" dirty="0" err="1">
                <a:latin typeface="Georgia" pitchFamily="18" charset="0"/>
              </a:rPr>
              <a:t>золотий</a:t>
            </a:r>
            <a:r>
              <a:rPr lang="ru-RU" i="1" dirty="0">
                <a:latin typeface="Georgia" pitchFamily="18" charset="0"/>
              </a:rPr>
              <a:t> </a:t>
            </a:r>
            <a:r>
              <a:rPr lang="ru-RU" i="1" dirty="0" err="1">
                <a:latin typeface="Georgia" pitchFamily="18" charset="0"/>
              </a:rPr>
              <a:t>вік</a:t>
            </a:r>
            <a:r>
              <a:rPr lang="ru-RU" dirty="0">
                <a:latin typeface="Georgia" pitchFamily="18" charset="0"/>
              </a:rPr>
              <a:t>” </a:t>
            </a:r>
            <a:r>
              <a:rPr lang="ru-RU" dirty="0" err="1">
                <a:latin typeface="Georgia" pitchFamily="18" charset="0"/>
              </a:rPr>
              <a:t>італійського</a:t>
            </a:r>
            <a:r>
              <a:rPr lang="ru-RU" dirty="0">
                <a:latin typeface="Georgia" pitchFamily="18" charset="0"/>
              </a:rPr>
              <a:t> </a:t>
            </a:r>
            <a:r>
              <a:rPr lang="ru-RU" dirty="0" err="1">
                <a:latin typeface="Georgia" pitchFamily="18" charset="0"/>
              </a:rPr>
              <a:t>мистецтва</a:t>
            </a:r>
            <a:r>
              <a:rPr lang="ru-RU" dirty="0">
                <a:latin typeface="Georgia" pitchFamily="18" charset="0"/>
              </a:rPr>
              <a:t>, </a:t>
            </a:r>
            <a:r>
              <a:rPr lang="ru-RU" dirty="0" err="1">
                <a:latin typeface="Georgia" pitchFamily="18" charset="0"/>
              </a:rPr>
              <a:t>тоді</a:t>
            </a:r>
            <a:r>
              <a:rPr lang="ru-RU" dirty="0">
                <a:latin typeface="Georgia" pitchFamily="18" charset="0"/>
              </a:rPr>
              <a:t> </a:t>
            </a:r>
            <a:r>
              <a:rPr lang="ru-RU" dirty="0" err="1">
                <a:latin typeface="Georgia" pitchFamily="18" charset="0"/>
              </a:rPr>
              <a:t>були</a:t>
            </a:r>
            <a:r>
              <a:rPr lang="ru-RU" dirty="0">
                <a:latin typeface="Georgia" pitchFamily="18" charset="0"/>
              </a:rPr>
              <a:t> </a:t>
            </a:r>
            <a:r>
              <a:rPr lang="ru-RU" dirty="0" err="1">
                <a:latin typeface="Georgia" pitchFamily="18" charset="0"/>
              </a:rPr>
              <a:t>створені</a:t>
            </a:r>
            <a:r>
              <a:rPr lang="ru-RU" dirty="0">
                <a:latin typeface="Georgia" pitchFamily="18" charset="0"/>
              </a:rPr>
              <a:t> </a:t>
            </a:r>
            <a:r>
              <a:rPr lang="ru-RU" dirty="0" err="1">
                <a:latin typeface="Georgia" pitchFamily="18" charset="0"/>
              </a:rPr>
              <a:t>шедеври</a:t>
            </a:r>
            <a:r>
              <a:rPr lang="ru-RU" dirty="0">
                <a:latin typeface="Georgia" pitchFamily="18" charset="0"/>
              </a:rPr>
              <a:t> </a:t>
            </a:r>
            <a:r>
              <a:rPr lang="ru-RU" dirty="0" err="1">
                <a:latin typeface="Georgia" pitchFamily="18" charset="0"/>
              </a:rPr>
              <a:t>титанів</a:t>
            </a:r>
            <a:r>
              <a:rPr lang="ru-RU" dirty="0">
                <a:latin typeface="Georgia" pitchFamily="18" charset="0"/>
              </a:rPr>
              <a:t> </a:t>
            </a:r>
            <a:r>
              <a:rPr lang="ru-RU" dirty="0" err="1">
                <a:latin typeface="Georgia" pitchFamily="18" charset="0"/>
              </a:rPr>
              <a:t>Відродження</a:t>
            </a:r>
            <a:r>
              <a:rPr lang="ru-RU" dirty="0">
                <a:latin typeface="Georgia" pitchFamily="18" charset="0"/>
              </a:rPr>
              <a:t>. </a:t>
            </a:r>
          </a:p>
        </p:txBody>
      </p:sp>
      <p:pic>
        <p:nvPicPr>
          <p:cNvPr id="2056" name="Picture 8" descr="http://4.bp.blogspot.com/-maoCEMsNoZE/VQ7SR-0wR7I/AAAAAAAAAbw/aYAakzc2-QU/s1600/Tempietto.jpg"/>
          <p:cNvPicPr>
            <a:picLocks noChangeAspect="1" noChangeArrowheads="1"/>
          </p:cNvPicPr>
          <p:nvPr/>
        </p:nvPicPr>
        <p:blipFill>
          <a:blip r:embed="rId2" cstate="print"/>
          <a:srcRect/>
          <a:stretch>
            <a:fillRect/>
          </a:stretch>
        </p:blipFill>
        <p:spPr bwMode="auto">
          <a:xfrm>
            <a:off x="1274734" y="1923243"/>
            <a:ext cx="3227873" cy="2282417"/>
          </a:xfrm>
          <a:prstGeom prst="rect">
            <a:avLst/>
          </a:prstGeom>
          <a:noFill/>
        </p:spPr>
      </p:pic>
      <p:sp>
        <p:nvSpPr>
          <p:cNvPr id="16" name="TextBox 15"/>
          <p:cNvSpPr txBox="1"/>
          <p:nvPr/>
        </p:nvSpPr>
        <p:spPr>
          <a:xfrm>
            <a:off x="1274734" y="4209259"/>
            <a:ext cx="3357586" cy="400110"/>
          </a:xfrm>
          <a:prstGeom prst="rect">
            <a:avLst/>
          </a:prstGeom>
          <a:noFill/>
        </p:spPr>
        <p:txBody>
          <a:bodyPr wrap="square" rtlCol="0">
            <a:spAutoFit/>
          </a:bodyPr>
          <a:lstStyle/>
          <a:p>
            <a:r>
              <a:rPr lang="ru-RU" sz="1000" dirty="0" err="1" smtClean="0">
                <a:solidFill>
                  <a:srgbClr val="660033"/>
                </a:solidFill>
                <a:latin typeface="Times New Roman" pitchFamily="18" charset="0"/>
                <a:cs typeface="Times New Roman" pitchFamily="18" charset="0"/>
              </a:rPr>
              <a:t>Темп'єтто</a:t>
            </a:r>
            <a:r>
              <a:rPr lang="ru-RU" sz="1000" dirty="0" smtClean="0">
                <a:solidFill>
                  <a:srgbClr val="660033"/>
                </a:solidFill>
                <a:latin typeface="Times New Roman" pitchFamily="18" charset="0"/>
                <a:cs typeface="Times New Roman" pitchFamily="18" charset="0"/>
              </a:rPr>
              <a:t>, </a:t>
            </a:r>
            <a:r>
              <a:rPr lang="ru-RU" sz="1000" dirty="0" err="1" smtClean="0">
                <a:solidFill>
                  <a:srgbClr val="660033"/>
                </a:solidFill>
                <a:latin typeface="Times New Roman" pitchFamily="18" charset="0"/>
                <a:cs typeface="Times New Roman" pitchFamily="18" charset="0"/>
              </a:rPr>
              <a:t>храмик-ротонда</a:t>
            </a:r>
            <a:r>
              <a:rPr lang="ru-RU" sz="1000" dirty="0" smtClean="0">
                <a:solidFill>
                  <a:srgbClr val="660033"/>
                </a:solidFill>
                <a:latin typeface="Times New Roman" pitchFamily="18" charset="0"/>
                <a:cs typeface="Times New Roman" pitchFamily="18" charset="0"/>
              </a:rPr>
              <a:t> у дворику </a:t>
            </a:r>
            <a:r>
              <a:rPr lang="ru-RU" sz="1000" dirty="0" err="1" smtClean="0">
                <a:solidFill>
                  <a:srgbClr val="660033"/>
                </a:solidFill>
                <a:latin typeface="Times New Roman" pitchFamily="18" charset="0"/>
                <a:cs typeface="Times New Roman" pitchFamily="18" charset="0"/>
              </a:rPr>
              <a:t>монастиря</a:t>
            </a:r>
            <a:r>
              <a:rPr lang="ru-RU" sz="1000" dirty="0" smtClean="0">
                <a:solidFill>
                  <a:srgbClr val="660033"/>
                </a:solidFill>
                <a:latin typeface="Times New Roman" pitchFamily="18" charset="0"/>
                <a:cs typeface="Times New Roman" pitchFamily="18" charset="0"/>
              </a:rPr>
              <a:t> Сан П</a:t>
            </a:r>
            <a:r>
              <a:rPr lang="en-US" sz="1000" dirty="0" smtClean="0">
                <a:solidFill>
                  <a:srgbClr val="660033"/>
                </a:solidFill>
                <a:latin typeface="Times New Roman" pitchFamily="18" charset="0"/>
                <a:cs typeface="Times New Roman" pitchFamily="18" charset="0"/>
              </a:rPr>
              <a:t>’</a:t>
            </a:r>
            <a:r>
              <a:rPr lang="uk-UA" sz="1000" dirty="0" err="1" smtClean="0">
                <a:solidFill>
                  <a:srgbClr val="660033"/>
                </a:solidFill>
                <a:latin typeface="Times New Roman" pitchFamily="18" charset="0"/>
                <a:cs typeface="Times New Roman" pitchFamily="18" charset="0"/>
              </a:rPr>
              <a:t>єтро</a:t>
            </a:r>
            <a:r>
              <a:rPr lang="uk-UA" sz="1000" dirty="0" smtClean="0">
                <a:solidFill>
                  <a:srgbClr val="660033"/>
                </a:solidFill>
                <a:latin typeface="Times New Roman" pitchFamily="18" charset="0"/>
                <a:cs typeface="Times New Roman" pitchFamily="18" charset="0"/>
              </a:rPr>
              <a:t> </a:t>
            </a:r>
            <a:r>
              <a:rPr lang="uk-UA" sz="1000" dirty="0" err="1" smtClean="0">
                <a:solidFill>
                  <a:srgbClr val="660033"/>
                </a:solidFill>
                <a:latin typeface="Times New Roman" pitchFamily="18" charset="0"/>
                <a:cs typeface="Times New Roman" pitchFamily="18" charset="0"/>
              </a:rPr>
              <a:t>ін</a:t>
            </a:r>
            <a:r>
              <a:rPr lang="uk-UA" sz="1000" dirty="0" smtClean="0">
                <a:solidFill>
                  <a:srgbClr val="660033"/>
                </a:solidFill>
                <a:latin typeface="Times New Roman" pitchFamily="18" charset="0"/>
                <a:cs typeface="Times New Roman" pitchFamily="18" charset="0"/>
              </a:rPr>
              <a:t> </a:t>
            </a:r>
            <a:r>
              <a:rPr lang="uk-UA" sz="1000" dirty="0" err="1" smtClean="0">
                <a:solidFill>
                  <a:srgbClr val="660033"/>
                </a:solidFill>
                <a:latin typeface="Times New Roman" pitchFamily="18" charset="0"/>
                <a:cs typeface="Times New Roman" pitchFamily="18" charset="0"/>
              </a:rPr>
              <a:t>Монторіо</a:t>
            </a:r>
            <a:r>
              <a:rPr lang="ru-RU" sz="1000" dirty="0" smtClean="0">
                <a:solidFill>
                  <a:srgbClr val="660033"/>
                </a:solidFill>
                <a:latin typeface="Times New Roman" pitchFamily="18" charset="0"/>
                <a:cs typeface="Times New Roman" pitchFamily="18" charset="0"/>
              </a:rPr>
              <a:t>, Рим</a:t>
            </a:r>
            <a:endParaRPr lang="ru-RU" sz="1000" dirty="0">
              <a:solidFill>
                <a:srgbClr val="660033"/>
              </a:solidFill>
              <a:latin typeface="Times New Roman" pitchFamily="18" charset="0"/>
              <a:cs typeface="Times New Roman" pitchFamily="18" charset="0"/>
            </a:endParaRPr>
          </a:p>
        </p:txBody>
      </p:sp>
      <p:pic>
        <p:nvPicPr>
          <p:cNvPr id="2058" name="Picture 10" descr="http://4.bp.blogspot.com/-PMkgDgPHUKc/VQ8Rv9nSQ-I/AAAAAAAAAdY/FwA8yNn2Wjc/s1600/%D0%9A%D0%BE%D0%BD%D0%B5%D1%81%D1%82%D0%B0%D0%B1%D1%96%D0%BB%D0%B5.jpg"/>
          <p:cNvPicPr>
            <a:picLocks noChangeAspect="1" noChangeArrowheads="1"/>
          </p:cNvPicPr>
          <p:nvPr/>
        </p:nvPicPr>
        <p:blipFill>
          <a:blip r:embed="rId3" cstate="print"/>
          <a:srcRect/>
          <a:stretch>
            <a:fillRect/>
          </a:stretch>
        </p:blipFill>
        <p:spPr bwMode="auto">
          <a:xfrm>
            <a:off x="1417610" y="4637887"/>
            <a:ext cx="2286016" cy="2254869"/>
          </a:xfrm>
          <a:prstGeom prst="rect">
            <a:avLst/>
          </a:prstGeom>
          <a:noFill/>
        </p:spPr>
      </p:pic>
      <p:sp>
        <p:nvSpPr>
          <p:cNvPr id="18" name="TextBox 17"/>
          <p:cNvSpPr txBox="1"/>
          <p:nvPr/>
        </p:nvSpPr>
        <p:spPr>
          <a:xfrm>
            <a:off x="1274734" y="6923903"/>
            <a:ext cx="2857520" cy="246221"/>
          </a:xfrm>
          <a:prstGeom prst="rect">
            <a:avLst/>
          </a:prstGeom>
          <a:noFill/>
        </p:spPr>
        <p:txBody>
          <a:bodyPr wrap="square" rtlCol="0">
            <a:spAutoFit/>
          </a:bodyPr>
          <a:lstStyle/>
          <a:p>
            <a:r>
              <a:rPr lang="ru-RU" sz="1000" dirty="0" err="1">
                <a:solidFill>
                  <a:srgbClr val="660033"/>
                </a:solidFill>
                <a:latin typeface="Times New Roman" pitchFamily="18" charset="0"/>
                <a:cs typeface="Times New Roman" pitchFamily="18" charset="0"/>
              </a:rPr>
              <a:t>Рафаель</a:t>
            </a:r>
            <a:r>
              <a:rPr lang="ru-RU" sz="1000" dirty="0">
                <a:solidFill>
                  <a:srgbClr val="660033"/>
                </a:solidFill>
                <a:latin typeface="Times New Roman" pitchFamily="18" charset="0"/>
                <a:cs typeface="Times New Roman" pitchFamily="18" charset="0"/>
              </a:rPr>
              <a:t> </a:t>
            </a:r>
            <a:r>
              <a:rPr lang="ru-RU" sz="1000" dirty="0" err="1">
                <a:solidFill>
                  <a:srgbClr val="660033"/>
                </a:solidFill>
                <a:latin typeface="Times New Roman" pitchFamily="18" charset="0"/>
                <a:cs typeface="Times New Roman" pitchFamily="18" charset="0"/>
              </a:rPr>
              <a:t>Санті</a:t>
            </a:r>
            <a:r>
              <a:rPr lang="ru-RU" sz="1000" dirty="0">
                <a:solidFill>
                  <a:srgbClr val="660033"/>
                </a:solidFill>
                <a:latin typeface="Times New Roman" pitchFamily="18" charset="0"/>
                <a:cs typeface="Times New Roman" pitchFamily="18" charset="0"/>
              </a:rPr>
              <a:t> "Мадонна </a:t>
            </a:r>
            <a:r>
              <a:rPr lang="ru-RU" sz="1000" dirty="0" err="1">
                <a:solidFill>
                  <a:srgbClr val="660033"/>
                </a:solidFill>
                <a:latin typeface="Times New Roman" pitchFamily="18" charset="0"/>
                <a:cs typeface="Times New Roman" pitchFamily="18" charset="0"/>
              </a:rPr>
              <a:t>Конестабіле</a:t>
            </a:r>
            <a:r>
              <a:rPr lang="ru-RU" sz="1000" dirty="0">
                <a:solidFill>
                  <a:srgbClr val="660033"/>
                </a:solidFill>
                <a:latin typeface="Times New Roman" pitchFamily="18" charset="0"/>
                <a:cs typeface="Times New Roman" pitchFamily="18" charset="0"/>
              </a:rPr>
              <a:t>" 1502-04</a:t>
            </a:r>
          </a:p>
        </p:txBody>
      </p:sp>
      <p:sp>
        <p:nvSpPr>
          <p:cNvPr id="19" name="TextBox 18"/>
          <p:cNvSpPr txBox="1"/>
          <p:nvPr/>
        </p:nvSpPr>
        <p:spPr>
          <a:xfrm>
            <a:off x="4560882" y="4995077"/>
            <a:ext cx="5572164" cy="1737014"/>
          </a:xfrm>
          <a:prstGeom prst="rect">
            <a:avLst/>
          </a:prstGeom>
          <a:noFill/>
        </p:spPr>
        <p:txBody>
          <a:bodyPr wrap="square" rtlCol="0">
            <a:spAutoFit/>
          </a:bodyPr>
          <a:lstStyle/>
          <a:p>
            <a:pPr>
              <a:lnSpc>
                <a:spcPct val="130000"/>
              </a:lnSpc>
            </a:pPr>
            <a:r>
              <a:rPr lang="ru-RU" dirty="0" smtClean="0">
                <a:latin typeface="Georgia" pitchFamily="18" charset="0"/>
              </a:rPr>
              <a:t>В </a:t>
            </a:r>
            <a:r>
              <a:rPr lang="ru-RU" dirty="0" err="1" smtClean="0">
                <a:latin typeface="Georgia" pitchFamily="18" charset="0"/>
              </a:rPr>
              <a:t>центрі</a:t>
            </a:r>
            <a:r>
              <a:rPr lang="ru-RU" dirty="0" smtClean="0">
                <a:latin typeface="Georgia" pitchFamily="18" charset="0"/>
              </a:rPr>
              <a:t> </a:t>
            </a:r>
            <a:r>
              <a:rPr lang="ru-RU" dirty="0" err="1" smtClean="0">
                <a:latin typeface="Georgia" pitchFamily="18" charset="0"/>
              </a:rPr>
              <a:t>їхнього</a:t>
            </a:r>
            <a:r>
              <a:rPr lang="ru-RU" dirty="0" smtClean="0">
                <a:latin typeface="Georgia" pitchFamily="18" charset="0"/>
              </a:rPr>
              <a:t> </a:t>
            </a:r>
            <a:r>
              <a:rPr lang="ru-RU" dirty="0" err="1" smtClean="0">
                <a:latin typeface="Georgia" pitchFamily="18" charset="0"/>
              </a:rPr>
              <a:t>мистецтва</a:t>
            </a:r>
            <a:r>
              <a:rPr lang="ru-RU" dirty="0" smtClean="0">
                <a:latin typeface="Georgia" pitchFamily="18" charset="0"/>
              </a:rPr>
              <a:t> – образ </a:t>
            </a:r>
            <a:r>
              <a:rPr lang="ru-RU" dirty="0" err="1" smtClean="0">
                <a:latin typeface="Georgia" pitchFamily="18" charset="0"/>
              </a:rPr>
              <a:t>ідеальної</a:t>
            </a:r>
            <a:r>
              <a:rPr lang="ru-RU" dirty="0" smtClean="0">
                <a:latin typeface="Georgia" pitchFamily="18" charset="0"/>
              </a:rPr>
              <a:t>, </a:t>
            </a:r>
            <a:r>
              <a:rPr lang="ru-RU" dirty="0" err="1" smtClean="0">
                <a:latin typeface="Georgia" pitchFamily="18" charset="0"/>
              </a:rPr>
              <a:t>прекрасної</a:t>
            </a:r>
            <a:r>
              <a:rPr lang="ru-RU" dirty="0" smtClean="0">
                <a:latin typeface="Georgia" pitchFamily="18" charset="0"/>
              </a:rPr>
              <a:t> </a:t>
            </a:r>
            <a:r>
              <a:rPr lang="ru-RU" dirty="0" err="1" smtClean="0">
                <a:latin typeface="Georgia" pitchFamily="18" charset="0"/>
              </a:rPr>
              <a:t>людини</a:t>
            </a:r>
            <a:r>
              <a:rPr lang="ru-RU" dirty="0" smtClean="0">
                <a:latin typeface="Georgia" pitchFamily="18" charset="0"/>
              </a:rPr>
              <a:t>, </a:t>
            </a:r>
            <a:r>
              <a:rPr lang="ru-RU" dirty="0" err="1" smtClean="0">
                <a:latin typeface="Georgia" pitchFamily="18" charset="0"/>
              </a:rPr>
              <a:t>досконалої</a:t>
            </a:r>
            <a:r>
              <a:rPr lang="ru-RU" dirty="0" smtClean="0">
                <a:latin typeface="Georgia" pitchFamily="18" charset="0"/>
              </a:rPr>
              <a:t> </a:t>
            </a:r>
            <a:r>
              <a:rPr lang="ru-RU" dirty="0" err="1" smtClean="0">
                <a:latin typeface="Georgia" pitchFamily="18" charset="0"/>
              </a:rPr>
              <a:t>фізично</a:t>
            </a:r>
            <a:r>
              <a:rPr lang="ru-RU" dirty="0" smtClean="0">
                <a:latin typeface="Georgia" pitchFamily="18" charset="0"/>
              </a:rPr>
              <a:t> і духовно, яка </a:t>
            </a:r>
            <a:r>
              <a:rPr lang="ru-RU" dirty="0" err="1" smtClean="0">
                <a:latin typeface="Georgia" pitchFamily="18" charset="0"/>
              </a:rPr>
              <a:t>сповнена</a:t>
            </a:r>
            <a:r>
              <a:rPr lang="ru-RU" dirty="0" smtClean="0">
                <a:latin typeface="Georgia" pitchFamily="18" charset="0"/>
              </a:rPr>
              <a:t> </a:t>
            </a:r>
            <a:r>
              <a:rPr lang="ru-RU" dirty="0" err="1" smtClean="0">
                <a:latin typeface="Georgia" pitchFamily="18" charset="0"/>
              </a:rPr>
              <a:t>життям</a:t>
            </a:r>
            <a:r>
              <a:rPr lang="ru-RU" dirty="0" smtClean="0">
                <a:latin typeface="Georgia" pitchFamily="18" charset="0"/>
              </a:rPr>
              <a:t>, з </a:t>
            </a:r>
            <a:r>
              <a:rPr lang="ru-RU" dirty="0" err="1" smtClean="0">
                <a:latin typeface="Georgia" pitchFamily="18" charset="0"/>
              </a:rPr>
              <a:t>величезною</a:t>
            </a:r>
            <a:r>
              <a:rPr lang="ru-RU" dirty="0" smtClean="0">
                <a:latin typeface="Georgia" pitchFamily="18" charset="0"/>
              </a:rPr>
              <a:t> силою </a:t>
            </a:r>
            <a:r>
              <a:rPr lang="ru-RU" dirty="0" err="1" smtClean="0">
                <a:latin typeface="Georgia" pitchFamily="18" charset="0"/>
              </a:rPr>
              <a:t>самоутвердження</a:t>
            </a:r>
            <a:r>
              <a:rPr lang="ru-RU" dirty="0" smtClean="0">
                <a:latin typeface="Georgia" pitchFamily="18" charset="0"/>
              </a:rPr>
              <a:t>. </a:t>
            </a:r>
            <a:endParaRPr lang="ru-RU" dirty="0"/>
          </a:p>
        </p:txBody>
      </p:sp>
    </p:spTree>
  </p:cSld>
  <p:clrMapOvr>
    <a:masterClrMapping/>
  </p:clrMapOvr>
  <p:transition>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46172" y="280169"/>
            <a:ext cx="9144064" cy="2516073"/>
          </a:xfrm>
          <a:prstGeom prst="rect">
            <a:avLst/>
          </a:prstGeom>
          <a:noFill/>
        </p:spPr>
        <p:txBody>
          <a:bodyPr wrap="square" rtlCol="0">
            <a:spAutoFit/>
          </a:bodyPr>
          <a:lstStyle/>
          <a:p>
            <a:pPr>
              <a:lnSpc>
                <a:spcPct val="130000"/>
              </a:lnSpc>
            </a:pPr>
            <a:r>
              <a:rPr lang="uk-UA" dirty="0" smtClean="0">
                <a:latin typeface="Georgia" pitchFamily="18" charset="0"/>
              </a:rPr>
              <a:t>      Народився в </a:t>
            </a:r>
            <a:r>
              <a:rPr lang="uk-UA" dirty="0" err="1" smtClean="0">
                <a:latin typeface="Georgia" pitchFamily="18" charset="0"/>
              </a:rPr>
              <a:t>Урбіно</a:t>
            </a:r>
            <a:r>
              <a:rPr lang="uk-UA" dirty="0" smtClean="0">
                <a:latin typeface="Georgia" pitchFamily="18" charset="0"/>
              </a:rPr>
              <a:t>, в сім’ї скромного живописця, який був його першим вчителем. Пізніше навчався у </a:t>
            </a:r>
            <a:r>
              <a:rPr lang="uk-UA" dirty="0" err="1" smtClean="0">
                <a:latin typeface="Georgia" pitchFamily="18" charset="0"/>
              </a:rPr>
              <a:t>Тімотео</a:t>
            </a:r>
            <a:r>
              <a:rPr lang="uk-UA" dirty="0" smtClean="0">
                <a:latin typeface="Georgia" pitchFamily="18" charset="0"/>
              </a:rPr>
              <a:t> </a:t>
            </a:r>
            <a:r>
              <a:rPr lang="uk-UA" dirty="0" err="1" smtClean="0">
                <a:latin typeface="Georgia" pitchFamily="18" charset="0"/>
              </a:rPr>
              <a:t>делла</a:t>
            </a:r>
            <a:r>
              <a:rPr lang="uk-UA" dirty="0" smtClean="0">
                <a:latin typeface="Georgia" pitchFamily="18" charset="0"/>
              </a:rPr>
              <a:t> Віті та </a:t>
            </a:r>
            <a:r>
              <a:rPr lang="uk-UA" dirty="0" err="1" smtClean="0">
                <a:latin typeface="Georgia" pitchFamily="18" charset="0"/>
              </a:rPr>
              <a:t>Перуджино</a:t>
            </a:r>
            <a:r>
              <a:rPr lang="uk-UA" dirty="0" smtClean="0">
                <a:latin typeface="Georgia" pitchFamily="18" charset="0"/>
              </a:rPr>
              <a:t>.</a:t>
            </a:r>
          </a:p>
          <a:p>
            <a:pPr>
              <a:lnSpc>
                <a:spcPct val="130000"/>
              </a:lnSpc>
            </a:pPr>
            <a:r>
              <a:rPr lang="uk-UA" dirty="0" smtClean="0">
                <a:latin typeface="Georgia" pitchFamily="18" charset="0"/>
              </a:rPr>
              <a:t>     Ніжний ліризм і тонка одухотвореність відзначають одну з ранніх робіт </a:t>
            </a:r>
            <a:r>
              <a:rPr lang="uk-UA" dirty="0" err="1" smtClean="0">
                <a:latin typeface="Georgia" pitchFamily="18" charset="0"/>
              </a:rPr>
              <a:t>–</a:t>
            </a:r>
            <a:r>
              <a:rPr lang="uk-UA" b="1" u="sng" dirty="0" err="1" smtClean="0">
                <a:latin typeface="Georgia" pitchFamily="18" charset="0"/>
              </a:rPr>
              <a:t>“Мадонну</a:t>
            </a:r>
            <a:r>
              <a:rPr lang="uk-UA" b="1" u="sng" dirty="0" smtClean="0">
                <a:latin typeface="Georgia" pitchFamily="18" charset="0"/>
              </a:rPr>
              <a:t> </a:t>
            </a:r>
            <a:r>
              <a:rPr lang="uk-UA" b="1" u="sng" dirty="0" err="1" smtClean="0">
                <a:latin typeface="Georgia" pitchFamily="18" charset="0"/>
              </a:rPr>
              <a:t>Конестабіле”</a:t>
            </a:r>
            <a:endParaRPr lang="uk-UA" dirty="0" smtClean="0">
              <a:latin typeface="Georgia" pitchFamily="18" charset="0"/>
            </a:endParaRPr>
          </a:p>
          <a:p>
            <a:endParaRPr lang="ru-RU" dirty="0"/>
          </a:p>
        </p:txBody>
      </p:sp>
      <p:pic>
        <p:nvPicPr>
          <p:cNvPr id="35845" name="Picture 5" descr="http://4.bp.blogspot.com/-PMkgDgPHUKc/VQ8Rv9nSQ-I/AAAAAAAAAdY/FwA8yNn2Wjc/s1600/%D0%9A%D0%BE%D0%BD%D0%B5%D1%81%D1%82%D0%B0%D0%B1%D1%96%D0%BB%D0%B5.jpg"/>
          <p:cNvPicPr>
            <a:picLocks noChangeAspect="1" noChangeArrowheads="1"/>
          </p:cNvPicPr>
          <p:nvPr/>
        </p:nvPicPr>
        <p:blipFill>
          <a:blip r:embed="rId2" cstate="print"/>
          <a:srcRect/>
          <a:stretch>
            <a:fillRect/>
          </a:stretch>
        </p:blipFill>
        <p:spPr bwMode="auto">
          <a:xfrm>
            <a:off x="5703890" y="2494747"/>
            <a:ext cx="4214842" cy="4156887"/>
          </a:xfrm>
          <a:prstGeom prst="rect">
            <a:avLst/>
          </a:prstGeom>
          <a:noFill/>
        </p:spPr>
      </p:pic>
      <p:sp>
        <p:nvSpPr>
          <p:cNvPr id="10" name="Прямоугольник 9"/>
          <p:cNvSpPr/>
          <p:nvPr/>
        </p:nvSpPr>
        <p:spPr>
          <a:xfrm>
            <a:off x="6203956" y="6852465"/>
            <a:ext cx="4143404" cy="307777"/>
          </a:xfrm>
          <a:prstGeom prst="rect">
            <a:avLst/>
          </a:prstGeom>
        </p:spPr>
        <p:txBody>
          <a:bodyPr wrap="square">
            <a:spAutoFit/>
          </a:bodyPr>
          <a:lstStyle/>
          <a:p>
            <a:r>
              <a:rPr lang="ru-RU" sz="1400" dirty="0" err="1" smtClean="0">
                <a:solidFill>
                  <a:srgbClr val="990033"/>
                </a:solidFill>
                <a:latin typeface="Georgia" pitchFamily="18" charset="0"/>
              </a:rPr>
              <a:t>Рафаель</a:t>
            </a:r>
            <a:r>
              <a:rPr lang="ru-RU" sz="1400" dirty="0" smtClean="0">
                <a:solidFill>
                  <a:srgbClr val="990033"/>
                </a:solidFill>
                <a:latin typeface="Georgia" pitchFamily="18" charset="0"/>
              </a:rPr>
              <a:t> </a:t>
            </a:r>
            <a:r>
              <a:rPr lang="ru-RU" sz="1400" dirty="0" err="1" smtClean="0">
                <a:solidFill>
                  <a:srgbClr val="990033"/>
                </a:solidFill>
                <a:latin typeface="Georgia" pitchFamily="18" charset="0"/>
              </a:rPr>
              <a:t>Санті</a:t>
            </a:r>
            <a:r>
              <a:rPr lang="ru-RU" sz="1400" dirty="0" smtClean="0">
                <a:solidFill>
                  <a:srgbClr val="990033"/>
                </a:solidFill>
                <a:latin typeface="Georgia" pitchFamily="18" charset="0"/>
              </a:rPr>
              <a:t> "Мадонна </a:t>
            </a:r>
            <a:r>
              <a:rPr lang="ru-RU" sz="1400" dirty="0" err="1" smtClean="0">
                <a:solidFill>
                  <a:srgbClr val="990033"/>
                </a:solidFill>
                <a:latin typeface="Georgia" pitchFamily="18" charset="0"/>
              </a:rPr>
              <a:t>Конестабіле</a:t>
            </a:r>
            <a:r>
              <a:rPr lang="ru-RU" sz="1400" dirty="0" smtClean="0">
                <a:solidFill>
                  <a:srgbClr val="990033"/>
                </a:solidFill>
                <a:latin typeface="Georgia" pitchFamily="18" charset="0"/>
              </a:rPr>
              <a:t>" 1502-04</a:t>
            </a:r>
            <a:endParaRPr lang="ru-RU" sz="1400"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1.bp.blogspot.com/-Mi3E8anOk5I/VQ8SU4BcxiI/AAAAAAAAAdg/rDIbolUzGxM/s1600/%D0%9F%D1%80%D0%B5%D0%BA%D1%80%D0%B0%D1%81%D0%BD%D0%B0%2B%D1%81%D0%B0%D0%B4%D1%96%D0%B2%D0%BD%D0%B8%D1%86%D1%8F.jpg"/>
          <p:cNvPicPr>
            <a:picLocks noChangeAspect="1" noChangeArrowheads="1"/>
          </p:cNvPicPr>
          <p:nvPr/>
        </p:nvPicPr>
        <p:blipFill>
          <a:blip r:embed="rId2" cstate="print"/>
          <a:srcRect/>
          <a:stretch>
            <a:fillRect/>
          </a:stretch>
        </p:blipFill>
        <p:spPr bwMode="auto">
          <a:xfrm>
            <a:off x="7704154" y="2957824"/>
            <a:ext cx="2989246" cy="4603440"/>
          </a:xfrm>
          <a:prstGeom prst="rect">
            <a:avLst/>
          </a:prstGeom>
          <a:noFill/>
        </p:spPr>
      </p:pic>
      <p:sp>
        <p:nvSpPr>
          <p:cNvPr id="4" name="Прямоугольник 3"/>
          <p:cNvSpPr/>
          <p:nvPr/>
        </p:nvSpPr>
        <p:spPr>
          <a:xfrm>
            <a:off x="1417610" y="208731"/>
            <a:ext cx="8858312" cy="3410614"/>
          </a:xfrm>
          <a:prstGeom prst="rect">
            <a:avLst/>
          </a:prstGeom>
        </p:spPr>
        <p:txBody>
          <a:bodyPr wrap="square">
            <a:spAutoFit/>
          </a:bodyPr>
          <a:lstStyle/>
          <a:p>
            <a:pPr>
              <a:lnSpc>
                <a:spcPct val="130000"/>
              </a:lnSpc>
            </a:pPr>
            <a:r>
              <a:rPr lang="ru-RU" dirty="0" smtClean="0"/>
              <a:t>          </a:t>
            </a:r>
            <a:r>
              <a:rPr lang="ru-RU" dirty="0" smtClean="0">
                <a:latin typeface="Georgia" pitchFamily="18" charset="0"/>
              </a:rPr>
              <a:t>З </a:t>
            </a:r>
            <a:r>
              <a:rPr lang="ru-RU" dirty="0" err="1" smtClean="0">
                <a:latin typeface="Georgia" pitchFamily="18" charset="0"/>
              </a:rPr>
              <a:t>приїздом</a:t>
            </a:r>
            <a:r>
              <a:rPr lang="ru-RU" dirty="0" smtClean="0">
                <a:latin typeface="Georgia" pitchFamily="18" charset="0"/>
              </a:rPr>
              <a:t> до </a:t>
            </a:r>
            <a:r>
              <a:rPr lang="ru-RU" dirty="0" err="1" smtClean="0">
                <a:latin typeface="Georgia" pitchFamily="18" charset="0"/>
              </a:rPr>
              <a:t>Флоренції</a:t>
            </a:r>
            <a:r>
              <a:rPr lang="ru-RU" dirty="0" smtClean="0">
                <a:latin typeface="Georgia" pitchFamily="18" charset="0"/>
              </a:rPr>
              <a:t> у 1504 р. </a:t>
            </a:r>
            <a:r>
              <a:rPr lang="ru-RU" dirty="0" err="1" smtClean="0">
                <a:latin typeface="Georgia" pitchFamily="18" charset="0"/>
              </a:rPr>
              <a:t>Рафаель</a:t>
            </a:r>
            <a:r>
              <a:rPr lang="ru-RU" dirty="0" smtClean="0">
                <a:latin typeface="Georgia" pitchFamily="18" charset="0"/>
              </a:rPr>
              <a:t> легко </a:t>
            </a:r>
            <a:r>
              <a:rPr lang="ru-RU" dirty="0" err="1" smtClean="0">
                <a:latin typeface="Georgia" pitchFamily="18" charset="0"/>
              </a:rPr>
              <a:t>вбирає</a:t>
            </a:r>
            <a:r>
              <a:rPr lang="ru-RU" dirty="0" smtClean="0">
                <a:latin typeface="Georgia" pitchFamily="18" charset="0"/>
              </a:rPr>
              <a:t> </a:t>
            </a:r>
            <a:r>
              <a:rPr lang="ru-RU" dirty="0" err="1" smtClean="0">
                <a:latin typeface="Georgia" pitchFamily="18" charset="0"/>
              </a:rPr>
              <a:t>найважливіші</a:t>
            </a:r>
            <a:r>
              <a:rPr lang="ru-RU" dirty="0" smtClean="0">
                <a:latin typeface="Georgia" pitchFamily="18" charset="0"/>
              </a:rPr>
              <a:t> </a:t>
            </a:r>
            <a:r>
              <a:rPr lang="ru-RU" dirty="0" err="1" smtClean="0">
                <a:latin typeface="Georgia" pitchFamily="18" charset="0"/>
              </a:rPr>
              <a:t>завоювання</a:t>
            </a:r>
            <a:r>
              <a:rPr lang="ru-RU" dirty="0" smtClean="0">
                <a:latin typeface="Georgia" pitchFamily="18" charset="0"/>
              </a:rPr>
              <a:t> </a:t>
            </a:r>
            <a:r>
              <a:rPr lang="ru-RU" dirty="0" err="1" smtClean="0">
                <a:latin typeface="Georgia" pitchFamily="18" charset="0"/>
              </a:rPr>
              <a:t>художників</a:t>
            </a:r>
            <a:r>
              <a:rPr lang="ru-RU" dirty="0" smtClean="0">
                <a:latin typeface="Georgia" pitchFamily="18" charset="0"/>
              </a:rPr>
              <a:t> </a:t>
            </a:r>
            <a:r>
              <a:rPr lang="ru-RU" dirty="0" err="1" smtClean="0">
                <a:latin typeface="Georgia" pitchFamily="18" charset="0"/>
              </a:rPr>
              <a:t>флорентійської</a:t>
            </a:r>
            <a:r>
              <a:rPr lang="ru-RU" dirty="0" smtClean="0">
                <a:latin typeface="Georgia" pitchFamily="18" charset="0"/>
              </a:rPr>
              <a:t> </a:t>
            </a:r>
            <a:r>
              <a:rPr lang="ru-RU" dirty="0" err="1" smtClean="0">
                <a:latin typeface="Georgia" pitchFamily="18" charset="0"/>
              </a:rPr>
              <a:t>школи</a:t>
            </a:r>
            <a:r>
              <a:rPr lang="ru-RU" dirty="0" smtClean="0">
                <a:latin typeface="Georgia" pitchFamily="18" charset="0"/>
              </a:rPr>
              <a:t>. </a:t>
            </a:r>
            <a:r>
              <a:rPr lang="ru-RU" dirty="0" err="1" smtClean="0">
                <a:latin typeface="Georgia" pitchFamily="18" charset="0"/>
              </a:rPr>
              <a:t>Змістом</a:t>
            </a:r>
            <a:r>
              <a:rPr lang="ru-RU" dirty="0" smtClean="0">
                <a:latin typeface="Georgia" pitchFamily="18" charset="0"/>
              </a:rPr>
              <a:t>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мистецтва</a:t>
            </a:r>
            <a:r>
              <a:rPr lang="ru-RU" dirty="0" smtClean="0">
                <a:latin typeface="Georgia" pitchFamily="18" charset="0"/>
              </a:rPr>
              <a:t> </a:t>
            </a:r>
            <a:r>
              <a:rPr lang="ru-RU" dirty="0" err="1" smtClean="0">
                <a:latin typeface="Georgia" pitchFamily="18" charset="0"/>
              </a:rPr>
              <a:t>залишається</a:t>
            </a:r>
            <a:r>
              <a:rPr lang="ru-RU" dirty="0" smtClean="0">
                <a:latin typeface="Georgia" pitchFamily="18" charset="0"/>
              </a:rPr>
              <a:t> </a:t>
            </a:r>
            <a:r>
              <a:rPr lang="ru-RU" dirty="0" err="1" smtClean="0">
                <a:latin typeface="Georgia" pitchFamily="18" charset="0"/>
              </a:rPr>
              <a:t>лірична</a:t>
            </a:r>
            <a:r>
              <a:rPr lang="ru-RU" dirty="0" smtClean="0">
                <a:latin typeface="Georgia" pitchFamily="18" charset="0"/>
              </a:rPr>
              <a:t> тема </a:t>
            </a:r>
            <a:r>
              <a:rPr lang="ru-RU" dirty="0" err="1" smtClean="0">
                <a:latin typeface="Georgia" pitchFamily="18" charset="0"/>
              </a:rPr>
              <a:t>світлої</a:t>
            </a:r>
            <a:r>
              <a:rPr lang="ru-RU" dirty="0" smtClean="0">
                <a:latin typeface="Georgia" pitchFamily="18" charset="0"/>
              </a:rPr>
              <a:t> </a:t>
            </a:r>
            <a:r>
              <a:rPr lang="ru-RU" dirty="0" err="1" smtClean="0">
                <a:latin typeface="Georgia" pitchFamily="18" charset="0"/>
              </a:rPr>
              <a:t>материнської</a:t>
            </a:r>
            <a:r>
              <a:rPr lang="ru-RU" dirty="0" smtClean="0">
                <a:latin typeface="Georgia" pitchFamily="18" charset="0"/>
              </a:rPr>
              <a:t> </a:t>
            </a:r>
            <a:r>
              <a:rPr lang="ru-RU" dirty="0" err="1" smtClean="0">
                <a:latin typeface="Georgia" pitchFamily="18" charset="0"/>
              </a:rPr>
              <a:t>любові</a:t>
            </a:r>
            <a:r>
              <a:rPr lang="ru-RU" dirty="0" smtClean="0">
                <a:latin typeface="Georgia" pitchFamily="18" charset="0"/>
              </a:rPr>
              <a:t>.</a:t>
            </a:r>
            <a:r>
              <a:rPr lang="ru-RU" b="1" u="sng" dirty="0" smtClean="0">
                <a:latin typeface="Georgia" pitchFamily="18" charset="0"/>
              </a:rPr>
              <a:t>“Мадонна в </a:t>
            </a:r>
            <a:r>
              <a:rPr lang="ru-RU" b="1" u="sng" dirty="0" err="1" smtClean="0">
                <a:latin typeface="Georgia" pitchFamily="18" charset="0"/>
              </a:rPr>
              <a:t>зелені</a:t>
            </a:r>
            <a:r>
              <a:rPr lang="ru-RU" b="1" u="sng" dirty="0" smtClean="0">
                <a:latin typeface="Georgia" pitchFamily="18" charset="0"/>
              </a:rPr>
              <a:t>”, “Мадонна </a:t>
            </a:r>
            <a:r>
              <a:rPr lang="ru-RU" b="1" u="sng" dirty="0" err="1" smtClean="0">
                <a:latin typeface="Georgia" pitchFamily="18" charset="0"/>
              </a:rPr>
              <a:t>зі</a:t>
            </a:r>
            <a:r>
              <a:rPr lang="ru-RU" b="1" u="sng" dirty="0" smtClean="0">
                <a:latin typeface="Georgia" pitchFamily="18" charset="0"/>
              </a:rPr>
              <a:t> </a:t>
            </a:r>
            <a:r>
              <a:rPr lang="ru-RU" b="1" u="sng" dirty="0" err="1" smtClean="0">
                <a:latin typeface="Georgia" pitchFamily="18" charset="0"/>
              </a:rPr>
              <a:t>щигликом</a:t>
            </a:r>
            <a:r>
              <a:rPr lang="ru-RU" b="1" u="sng" dirty="0" smtClean="0">
                <a:latin typeface="Georgia" pitchFamily="18" charset="0"/>
              </a:rPr>
              <a:t>”, “Прекрасна </a:t>
            </a:r>
            <a:r>
              <a:rPr lang="ru-RU" b="1" u="sng" dirty="0" err="1" smtClean="0">
                <a:latin typeface="Georgia" pitchFamily="18" charset="0"/>
              </a:rPr>
              <a:t>садівниця</a:t>
            </a:r>
            <a:r>
              <a:rPr lang="ru-RU" b="1" u="sng" dirty="0" smtClean="0">
                <a:latin typeface="Georgia" pitchFamily="18" charset="0"/>
              </a:rPr>
              <a:t>”</a:t>
            </a:r>
            <a:r>
              <a:rPr lang="ru-RU" dirty="0" smtClean="0">
                <a:latin typeface="Georgia" pitchFamily="18" charset="0"/>
              </a:rPr>
              <a:t> </a:t>
            </a:r>
            <a:r>
              <a:rPr lang="ru-RU" dirty="0" err="1" smtClean="0">
                <a:latin typeface="Georgia" pitchFamily="18" charset="0"/>
              </a:rPr>
              <a:t>Природність</a:t>
            </a:r>
            <a:r>
              <a:rPr lang="ru-RU" dirty="0" smtClean="0">
                <a:latin typeface="Georgia" pitchFamily="18" charset="0"/>
              </a:rPr>
              <a:t> </a:t>
            </a:r>
            <a:r>
              <a:rPr lang="ru-RU" dirty="0" err="1" smtClean="0">
                <a:latin typeface="Georgia" pitchFamily="18" charset="0"/>
              </a:rPr>
              <a:t>рухів</a:t>
            </a:r>
            <a:r>
              <a:rPr lang="ru-RU" dirty="0" smtClean="0">
                <a:latin typeface="Georgia" pitchFamily="18" charset="0"/>
              </a:rPr>
              <a:t>, </a:t>
            </a:r>
            <a:r>
              <a:rPr lang="ru-RU" dirty="0" err="1" smtClean="0">
                <a:latin typeface="Georgia" pitchFamily="18" charset="0"/>
              </a:rPr>
              <a:t>м’яка</a:t>
            </a:r>
            <a:r>
              <a:rPr lang="ru-RU" dirty="0" smtClean="0">
                <a:latin typeface="Georgia" pitchFamily="18" charset="0"/>
              </a:rPr>
              <a:t> пластика форм, </a:t>
            </a:r>
            <a:r>
              <a:rPr lang="ru-RU" dirty="0" err="1" smtClean="0">
                <a:latin typeface="Georgia" pitchFamily="18" charset="0"/>
              </a:rPr>
              <a:t>плавність</a:t>
            </a:r>
            <a:r>
              <a:rPr lang="ru-RU" dirty="0" smtClean="0">
                <a:latin typeface="Georgia" pitchFamily="18" charset="0"/>
              </a:rPr>
              <a:t> </a:t>
            </a:r>
            <a:r>
              <a:rPr lang="ru-RU" dirty="0" err="1" smtClean="0">
                <a:latin typeface="Georgia" pitchFamily="18" charset="0"/>
              </a:rPr>
              <a:t>ліній</a:t>
            </a:r>
            <a:r>
              <a:rPr lang="ru-RU" dirty="0" smtClean="0">
                <a:latin typeface="Georgia" pitchFamily="18" charset="0"/>
              </a:rPr>
              <a:t>, краса </a:t>
            </a:r>
            <a:r>
              <a:rPr lang="ru-RU" dirty="0" err="1" smtClean="0">
                <a:latin typeface="Georgia" pitchFamily="18" charset="0"/>
              </a:rPr>
              <a:t>ідеального</a:t>
            </a:r>
            <a:r>
              <a:rPr lang="ru-RU" dirty="0" smtClean="0">
                <a:latin typeface="Georgia" pitchFamily="18" charset="0"/>
              </a:rPr>
              <a:t> типу </a:t>
            </a:r>
            <a:r>
              <a:rPr lang="ru-RU" dirty="0" err="1" smtClean="0">
                <a:latin typeface="Georgia" pitchFamily="18" charset="0"/>
              </a:rPr>
              <a:t>Мадонни</a:t>
            </a:r>
            <a:r>
              <a:rPr lang="ru-RU" dirty="0" smtClean="0">
                <a:latin typeface="Georgia" pitchFamily="18" charset="0"/>
              </a:rPr>
              <a:t>, </a:t>
            </a:r>
            <a:r>
              <a:rPr lang="ru-RU" dirty="0" err="1" smtClean="0">
                <a:latin typeface="Georgia" pitchFamily="18" charset="0"/>
              </a:rPr>
              <a:t>ясність</a:t>
            </a:r>
            <a:r>
              <a:rPr lang="ru-RU" dirty="0" smtClean="0">
                <a:latin typeface="Georgia" pitchFamily="18" charset="0"/>
              </a:rPr>
              <a:t> і чистота </a:t>
            </a:r>
            <a:r>
              <a:rPr lang="ru-RU" dirty="0" err="1" smtClean="0">
                <a:latin typeface="Georgia" pitchFamily="18" charset="0"/>
              </a:rPr>
              <a:t>пейзажних</a:t>
            </a:r>
            <a:r>
              <a:rPr lang="ru-RU" dirty="0" smtClean="0">
                <a:latin typeface="Georgia" pitchFamily="18" charset="0"/>
              </a:rPr>
              <a:t> </a:t>
            </a:r>
            <a:r>
              <a:rPr lang="ru-RU" dirty="0" err="1" smtClean="0">
                <a:latin typeface="Georgia" pitchFamily="18" charset="0"/>
              </a:rPr>
              <a:t>фонів</a:t>
            </a:r>
            <a:r>
              <a:rPr lang="ru-RU" dirty="0" smtClean="0">
                <a:latin typeface="Georgia" pitchFamily="18" charset="0"/>
              </a:rPr>
              <a:t> </a:t>
            </a:r>
            <a:r>
              <a:rPr lang="ru-RU" dirty="0" err="1" smtClean="0">
                <a:latin typeface="Georgia" pitchFamily="18" charset="0"/>
              </a:rPr>
              <a:t>сприяють</a:t>
            </a:r>
            <a:r>
              <a:rPr lang="ru-RU" dirty="0" smtClean="0">
                <a:latin typeface="Georgia" pitchFamily="18" charset="0"/>
              </a:rPr>
              <a:t> </a:t>
            </a:r>
            <a:r>
              <a:rPr lang="ru-RU" dirty="0" err="1" smtClean="0">
                <a:latin typeface="Georgia" pitchFamily="18" charset="0"/>
              </a:rPr>
              <a:t>виявленню</a:t>
            </a:r>
            <a:r>
              <a:rPr lang="ru-RU" dirty="0" smtClean="0">
                <a:latin typeface="Georgia" pitchFamily="18" charset="0"/>
              </a:rPr>
              <a:t> </a:t>
            </a:r>
            <a:r>
              <a:rPr lang="ru-RU" dirty="0" err="1" smtClean="0">
                <a:latin typeface="Georgia" pitchFamily="18" charset="0"/>
              </a:rPr>
              <a:t>возвеличеної</a:t>
            </a:r>
            <a:r>
              <a:rPr lang="ru-RU" dirty="0" smtClean="0">
                <a:latin typeface="Georgia" pitchFamily="18" charset="0"/>
              </a:rPr>
              <a:t> </a:t>
            </a:r>
            <a:r>
              <a:rPr lang="ru-RU" dirty="0" err="1" smtClean="0">
                <a:latin typeface="Georgia" pitchFamily="18" charset="0"/>
              </a:rPr>
              <a:t>поетичності</a:t>
            </a:r>
            <a:r>
              <a:rPr lang="ru-RU" dirty="0" smtClean="0">
                <a:latin typeface="Georgia" pitchFamily="18" charset="0"/>
              </a:rPr>
              <a:t> </a:t>
            </a:r>
            <a:r>
              <a:rPr lang="ru-RU" dirty="0" err="1" smtClean="0">
                <a:latin typeface="Georgia" pitchFamily="18" charset="0"/>
              </a:rPr>
              <a:t>цих</a:t>
            </a:r>
            <a:r>
              <a:rPr lang="ru-RU" dirty="0" smtClean="0">
                <a:latin typeface="Georgia" pitchFamily="18" charset="0"/>
              </a:rPr>
              <a:t> </a:t>
            </a:r>
            <a:r>
              <a:rPr lang="ru-RU" dirty="0" err="1" smtClean="0">
                <a:latin typeface="Georgia" pitchFamily="18" charset="0"/>
              </a:rPr>
              <a:t>композицій</a:t>
            </a:r>
            <a:r>
              <a:rPr lang="ru-RU" dirty="0" smtClean="0">
                <a:latin typeface="Georgia" pitchFamily="18" charset="0"/>
              </a:rPr>
              <a:t>.</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734" y="208731"/>
            <a:ext cx="9072626" cy="5973943"/>
          </a:xfrm>
          <a:prstGeom prst="rect">
            <a:avLst/>
          </a:prstGeom>
        </p:spPr>
        <p:txBody>
          <a:bodyPr wrap="square">
            <a:spAutoFit/>
          </a:bodyPr>
          <a:lstStyle/>
          <a:p>
            <a:pPr>
              <a:lnSpc>
                <a:spcPct val="130000"/>
              </a:lnSpc>
            </a:pPr>
            <a:r>
              <a:rPr lang="ru-RU" dirty="0" smtClean="0"/>
              <a:t>         </a:t>
            </a:r>
            <a:r>
              <a:rPr lang="ru-RU" dirty="0" smtClean="0">
                <a:latin typeface="Georgia" pitchFamily="18" charset="0"/>
              </a:rPr>
              <a:t>В 1508 р. </a:t>
            </a:r>
            <a:r>
              <a:rPr lang="ru-RU" dirty="0" err="1" smtClean="0">
                <a:latin typeface="Georgia" pitchFamily="18" charset="0"/>
              </a:rPr>
              <a:t>Рафаель</a:t>
            </a:r>
            <a:r>
              <a:rPr lang="ru-RU" dirty="0" smtClean="0">
                <a:latin typeface="Georgia" pitchFamily="18" charset="0"/>
              </a:rPr>
              <a:t> </a:t>
            </a:r>
            <a:r>
              <a:rPr lang="ru-RU" dirty="0" err="1" smtClean="0">
                <a:latin typeface="Georgia" pitchFamily="18" charset="0"/>
              </a:rPr>
              <a:t>був</a:t>
            </a:r>
            <a:r>
              <a:rPr lang="ru-RU" dirty="0" smtClean="0">
                <a:latin typeface="Georgia" pitchFamily="18" charset="0"/>
              </a:rPr>
              <a:t> </a:t>
            </a:r>
            <a:r>
              <a:rPr lang="ru-RU" dirty="0" err="1" smtClean="0">
                <a:latin typeface="Georgia" pitchFamily="18" charset="0"/>
              </a:rPr>
              <a:t>запрошений</a:t>
            </a:r>
            <a:r>
              <a:rPr lang="ru-RU" dirty="0" smtClean="0">
                <a:latin typeface="Georgia" pitchFamily="18" charset="0"/>
              </a:rPr>
              <a:t> </a:t>
            </a:r>
            <a:r>
              <a:rPr lang="ru-RU" dirty="0" err="1" smtClean="0">
                <a:latin typeface="Georgia" pitchFamily="18" charset="0"/>
              </a:rPr>
              <a:t>працювати</a:t>
            </a:r>
            <a:r>
              <a:rPr lang="ru-RU" dirty="0" smtClean="0">
                <a:latin typeface="Georgia" pitchFamily="18" charset="0"/>
              </a:rPr>
              <a:t> в </a:t>
            </a:r>
            <a:r>
              <a:rPr lang="ru-RU" dirty="0" err="1" smtClean="0">
                <a:latin typeface="Georgia" pitchFamily="18" charset="0"/>
              </a:rPr>
              <a:t>Римі</a:t>
            </a:r>
            <a:r>
              <a:rPr lang="ru-RU" dirty="0" smtClean="0">
                <a:latin typeface="Georgia" pitchFamily="18" charset="0"/>
              </a:rPr>
              <a:t>. При </a:t>
            </a:r>
            <a:r>
              <a:rPr lang="ru-RU" dirty="0" err="1" smtClean="0">
                <a:latin typeface="Georgia" pitchFamily="18" charset="0"/>
              </a:rPr>
              <a:t>дворі</a:t>
            </a:r>
            <a:r>
              <a:rPr lang="ru-RU" dirty="0" smtClean="0">
                <a:latin typeface="Georgia" pitchFamily="18" charset="0"/>
              </a:rPr>
              <a:t> </a:t>
            </a:r>
            <a:r>
              <a:rPr lang="ru-RU" dirty="0" err="1" smtClean="0">
                <a:latin typeface="Georgia" pitchFamily="18" charset="0"/>
              </a:rPr>
              <a:t>папи</a:t>
            </a:r>
            <a:r>
              <a:rPr lang="ru-RU" dirty="0" smtClean="0">
                <a:latin typeface="Georgia" pitchFamily="18" charset="0"/>
              </a:rPr>
              <a:t> </a:t>
            </a:r>
            <a:r>
              <a:rPr lang="ru-RU" dirty="0" err="1" smtClean="0">
                <a:latin typeface="Georgia" pitchFamily="18" charset="0"/>
              </a:rPr>
              <a:t>Юлія</a:t>
            </a:r>
            <a:r>
              <a:rPr lang="ru-RU" dirty="0" smtClean="0">
                <a:latin typeface="Georgia" pitchFamily="18" charset="0"/>
              </a:rPr>
              <a:t> ІІ </a:t>
            </a:r>
            <a:r>
              <a:rPr lang="ru-RU" dirty="0" err="1" smtClean="0">
                <a:latin typeface="Georgia" pitchFamily="18" charset="0"/>
              </a:rPr>
              <a:t>він</a:t>
            </a:r>
            <a:r>
              <a:rPr lang="ru-RU" dirty="0" smtClean="0">
                <a:latin typeface="Georgia" pitchFamily="18" charset="0"/>
              </a:rPr>
              <a:t> </a:t>
            </a:r>
            <a:r>
              <a:rPr lang="ru-RU" dirty="0" err="1" smtClean="0">
                <a:latin typeface="Georgia" pitchFamily="18" charset="0"/>
              </a:rPr>
              <a:t>отримує</a:t>
            </a:r>
            <a:r>
              <a:rPr lang="ru-RU" dirty="0" smtClean="0">
                <a:latin typeface="Georgia" pitchFamily="18" charset="0"/>
              </a:rPr>
              <a:t> </a:t>
            </a:r>
            <a:r>
              <a:rPr lang="ru-RU" dirty="0" err="1" smtClean="0">
                <a:latin typeface="Georgia" pitchFamily="18" charset="0"/>
              </a:rPr>
              <a:t>замовлення</a:t>
            </a:r>
            <a:r>
              <a:rPr lang="ru-RU" dirty="0" smtClean="0">
                <a:latin typeface="Georgia" pitchFamily="18" charset="0"/>
              </a:rPr>
              <a:t> на </a:t>
            </a:r>
            <a:r>
              <a:rPr lang="ru-RU" dirty="0" err="1" smtClean="0">
                <a:latin typeface="Georgia" pitchFamily="18" charset="0"/>
              </a:rPr>
              <a:t>розписи</a:t>
            </a:r>
            <a:r>
              <a:rPr lang="ru-RU" dirty="0" smtClean="0">
                <a:latin typeface="Georgia" pitchFamily="18" charset="0"/>
              </a:rPr>
              <a:t> </a:t>
            </a:r>
            <a:r>
              <a:rPr lang="ru-RU" dirty="0" err="1" smtClean="0">
                <a:latin typeface="Georgia" pitchFamily="18" charset="0"/>
              </a:rPr>
              <a:t>парадних</a:t>
            </a:r>
            <a:r>
              <a:rPr lang="ru-RU" dirty="0" smtClean="0">
                <a:latin typeface="Georgia" pitchFamily="18" charset="0"/>
              </a:rPr>
              <a:t> </a:t>
            </a:r>
            <a:r>
              <a:rPr lang="ru-RU" dirty="0" err="1" smtClean="0">
                <a:latin typeface="Georgia" pitchFamily="18" charset="0"/>
              </a:rPr>
              <a:t>кімнат</a:t>
            </a:r>
            <a:r>
              <a:rPr lang="ru-RU" dirty="0" smtClean="0">
                <a:latin typeface="Georgia" pitchFamily="18" charset="0"/>
              </a:rPr>
              <a:t> </a:t>
            </a:r>
            <a:r>
              <a:rPr lang="ru-RU" dirty="0" err="1" smtClean="0">
                <a:latin typeface="Georgia" pitchFamily="18" charset="0"/>
              </a:rPr>
              <a:t>Ватиканського</a:t>
            </a:r>
            <a:r>
              <a:rPr lang="ru-RU" dirty="0" smtClean="0">
                <a:latin typeface="Georgia" pitchFamily="18" charset="0"/>
              </a:rPr>
              <a:t> палацу (1509-1517). </a:t>
            </a:r>
            <a:r>
              <a:rPr lang="ru-RU" dirty="0" err="1" smtClean="0">
                <a:latin typeface="Georgia" pitchFamily="18" charset="0"/>
              </a:rPr>
              <a:t>Обдарування</a:t>
            </a:r>
            <a:r>
              <a:rPr lang="ru-RU" dirty="0" smtClean="0">
                <a:latin typeface="Georgia" pitchFamily="18" charset="0"/>
              </a:rPr>
              <a:t> </a:t>
            </a:r>
            <a:r>
              <a:rPr lang="ru-RU" dirty="0" err="1" smtClean="0">
                <a:latin typeface="Georgia" pitchFamily="18" charset="0"/>
              </a:rPr>
              <a:t>Рафаеля</a:t>
            </a:r>
            <a:r>
              <a:rPr lang="ru-RU" dirty="0" smtClean="0">
                <a:latin typeface="Georgia" pitchFamily="18" charset="0"/>
              </a:rPr>
              <a:t> </a:t>
            </a:r>
            <a:r>
              <a:rPr lang="ru-RU" dirty="0" err="1" smtClean="0">
                <a:latin typeface="Georgia" pitchFamily="18" charset="0"/>
              </a:rPr>
              <a:t>проявилося</a:t>
            </a:r>
            <a:r>
              <a:rPr lang="ru-RU" dirty="0" smtClean="0">
                <a:latin typeface="Georgia" pitchFamily="18" charset="0"/>
              </a:rPr>
              <a:t> у </a:t>
            </a:r>
            <a:r>
              <a:rPr lang="ru-RU" dirty="0" err="1" smtClean="0">
                <a:latin typeface="Georgia" pitchFamily="18" charset="0"/>
              </a:rPr>
              <a:t>всьому</a:t>
            </a:r>
            <a:r>
              <a:rPr lang="ru-RU" dirty="0" smtClean="0">
                <a:latin typeface="Georgia" pitchFamily="18" charset="0"/>
              </a:rPr>
              <a:t> </a:t>
            </a:r>
            <a:r>
              <a:rPr lang="ru-RU" dirty="0" err="1" smtClean="0">
                <a:latin typeface="Georgia" pitchFamily="18" charset="0"/>
              </a:rPr>
              <a:t>блиску</a:t>
            </a:r>
            <a:r>
              <a:rPr lang="ru-RU" dirty="0" smtClean="0">
                <a:latin typeface="Georgia" pitchFamily="18" charset="0"/>
              </a:rPr>
              <a:t> </a:t>
            </a:r>
            <a:r>
              <a:rPr lang="ru-RU" dirty="0" err="1" smtClean="0">
                <a:latin typeface="Georgia" pitchFamily="18" charset="0"/>
              </a:rPr>
              <a:t>під</a:t>
            </a:r>
            <a:r>
              <a:rPr lang="ru-RU" dirty="0" smtClean="0">
                <a:latin typeface="Georgia" pitchFamily="18" charset="0"/>
              </a:rPr>
              <a:t> час </a:t>
            </a:r>
            <a:r>
              <a:rPr lang="ru-RU" dirty="0" err="1" smtClean="0">
                <a:latin typeface="Georgia" pitchFamily="18" charset="0"/>
              </a:rPr>
              <a:t>розпису</a:t>
            </a:r>
            <a:r>
              <a:rPr lang="ru-RU" dirty="0" smtClean="0">
                <a:latin typeface="Georgia" pitchFamily="18" charset="0"/>
              </a:rPr>
              <a:t> </a:t>
            </a:r>
            <a:r>
              <a:rPr lang="ru-RU" dirty="0" err="1" smtClean="0">
                <a:latin typeface="Georgia" pitchFamily="18" charset="0"/>
              </a:rPr>
              <a:t>Станци</a:t>
            </a:r>
            <a:r>
              <a:rPr lang="ru-RU" dirty="0" smtClean="0">
                <a:latin typeface="Georgia" pitchFamily="18" charset="0"/>
              </a:rPr>
              <a:t> </a:t>
            </a:r>
            <a:r>
              <a:rPr lang="ru-RU" dirty="0" err="1" smtClean="0">
                <a:latin typeface="Georgia" pitchFamily="18" charset="0"/>
              </a:rPr>
              <a:t>делла</a:t>
            </a:r>
            <a:r>
              <a:rPr lang="ru-RU" dirty="0" smtClean="0">
                <a:latin typeface="Georgia" pitchFamily="18" charset="0"/>
              </a:rPr>
              <a:t> </a:t>
            </a:r>
            <a:r>
              <a:rPr lang="ru-RU" dirty="0" err="1" smtClean="0">
                <a:latin typeface="Georgia" pitchFamily="18" charset="0"/>
              </a:rPr>
              <a:t>Сеньятура</a:t>
            </a:r>
            <a:r>
              <a:rPr lang="ru-RU" dirty="0" smtClean="0">
                <a:latin typeface="Georgia" pitchFamily="18" charset="0"/>
              </a:rPr>
              <a:t>. Тут </a:t>
            </a:r>
            <a:r>
              <a:rPr lang="ru-RU" dirty="0" err="1" smtClean="0">
                <a:latin typeface="Georgia" pitchFamily="18" charset="0"/>
              </a:rPr>
              <a:t>розміщені</a:t>
            </a:r>
            <a:r>
              <a:rPr lang="ru-RU" dirty="0" smtClean="0">
                <a:latin typeface="Georgia" pitchFamily="18" charset="0"/>
              </a:rPr>
              <a:t> </a:t>
            </a:r>
            <a:r>
              <a:rPr lang="ru-RU" dirty="0" err="1" smtClean="0">
                <a:latin typeface="Georgia" pitchFamily="18" charset="0"/>
              </a:rPr>
              <a:t>композиції</a:t>
            </a:r>
            <a:r>
              <a:rPr lang="ru-RU" dirty="0" smtClean="0">
                <a:latin typeface="Georgia" pitchFamily="18" charset="0"/>
              </a:rPr>
              <a:t> </a:t>
            </a:r>
          </a:p>
          <a:p>
            <a:pPr>
              <a:lnSpc>
                <a:spcPct val="130000"/>
              </a:lnSpc>
            </a:pPr>
            <a:r>
              <a:rPr lang="ru-RU" b="1" dirty="0" smtClean="0">
                <a:latin typeface="Georgia" pitchFamily="18" charset="0"/>
              </a:rPr>
              <a:t>           “</a:t>
            </a:r>
            <a:r>
              <a:rPr lang="ru-RU" b="1" dirty="0" err="1" smtClean="0">
                <a:latin typeface="Georgia" pitchFamily="18" charset="0"/>
              </a:rPr>
              <a:t>Афінська</a:t>
            </a:r>
            <a:r>
              <a:rPr lang="ru-RU" b="1" dirty="0" smtClean="0">
                <a:latin typeface="Georgia" pitchFamily="18" charset="0"/>
              </a:rPr>
              <a:t> школа”, </a:t>
            </a:r>
          </a:p>
          <a:p>
            <a:pPr>
              <a:lnSpc>
                <a:spcPct val="130000"/>
              </a:lnSpc>
            </a:pPr>
            <a:r>
              <a:rPr lang="ru-RU" b="1" dirty="0" smtClean="0">
                <a:latin typeface="Georgia" pitchFamily="18" charset="0"/>
              </a:rPr>
              <a:t>           “Диспут”, </a:t>
            </a:r>
          </a:p>
          <a:p>
            <a:pPr>
              <a:lnSpc>
                <a:spcPct val="130000"/>
              </a:lnSpc>
            </a:pPr>
            <a:r>
              <a:rPr lang="ru-RU" b="1" dirty="0" smtClean="0">
                <a:latin typeface="Georgia" pitchFamily="18" charset="0"/>
              </a:rPr>
              <a:t>           “Парнас”, </a:t>
            </a:r>
          </a:p>
          <a:p>
            <a:pPr>
              <a:lnSpc>
                <a:spcPct val="130000"/>
              </a:lnSpc>
            </a:pPr>
            <a:r>
              <a:rPr lang="ru-RU" b="1" dirty="0" smtClean="0">
                <a:latin typeface="Georgia" pitchFamily="18" charset="0"/>
              </a:rPr>
              <a:t>           “</a:t>
            </a:r>
            <a:r>
              <a:rPr lang="ru-RU" b="1" dirty="0" err="1" smtClean="0">
                <a:latin typeface="Georgia" pitchFamily="18" charset="0"/>
              </a:rPr>
              <a:t>Мудрість</a:t>
            </a:r>
            <a:r>
              <a:rPr lang="ru-RU" b="1" dirty="0" smtClean="0">
                <a:latin typeface="Georgia" pitchFamily="18" charset="0"/>
              </a:rPr>
              <a:t>, </a:t>
            </a:r>
            <a:r>
              <a:rPr lang="ru-RU" b="1" dirty="0" err="1" smtClean="0">
                <a:latin typeface="Georgia" pitchFamily="18" charset="0"/>
              </a:rPr>
              <a:t>поміркованість</a:t>
            </a:r>
            <a:r>
              <a:rPr lang="ru-RU" b="1" dirty="0" smtClean="0">
                <a:latin typeface="Georgia" pitchFamily="18" charset="0"/>
              </a:rPr>
              <a:t>, сила”</a:t>
            </a:r>
            <a:r>
              <a:rPr lang="ru-RU" dirty="0" smtClean="0">
                <a:latin typeface="Georgia" pitchFamily="18" charset="0"/>
              </a:rPr>
              <a:t>. </a:t>
            </a:r>
          </a:p>
          <a:p>
            <a:pPr>
              <a:lnSpc>
                <a:spcPct val="130000"/>
              </a:lnSpc>
            </a:pPr>
            <a:endParaRPr lang="ru-RU" dirty="0" smtClean="0">
              <a:latin typeface="Georgia" pitchFamily="18" charset="0"/>
            </a:endParaRPr>
          </a:p>
          <a:p>
            <a:pPr>
              <a:lnSpc>
                <a:spcPct val="130000"/>
              </a:lnSpc>
            </a:pPr>
            <a:r>
              <a:rPr lang="ru-RU" dirty="0" smtClean="0">
                <a:latin typeface="Georgia" pitchFamily="18" charset="0"/>
              </a:rPr>
              <a:t>       Вони </a:t>
            </a:r>
            <a:r>
              <a:rPr lang="ru-RU" dirty="0" err="1" smtClean="0">
                <a:latin typeface="Georgia" pitchFamily="18" charset="0"/>
              </a:rPr>
              <a:t>символізують</a:t>
            </a:r>
            <a:r>
              <a:rPr lang="ru-RU" dirty="0" smtClean="0">
                <a:latin typeface="Georgia" pitchFamily="18" charset="0"/>
              </a:rPr>
              <a:t>: </a:t>
            </a:r>
            <a:r>
              <a:rPr lang="ru-RU" dirty="0" err="1" smtClean="0">
                <a:latin typeface="Georgia" pitchFamily="18" charset="0"/>
              </a:rPr>
              <a:t>філософію</a:t>
            </a:r>
            <a:r>
              <a:rPr lang="ru-RU" dirty="0" smtClean="0">
                <a:latin typeface="Georgia" pitchFamily="18" charset="0"/>
              </a:rPr>
              <a:t>, </a:t>
            </a:r>
            <a:r>
              <a:rPr lang="ru-RU" dirty="0" err="1" smtClean="0">
                <a:latin typeface="Georgia" pitchFamily="18" charset="0"/>
              </a:rPr>
              <a:t>богослів’я</a:t>
            </a:r>
            <a:r>
              <a:rPr lang="ru-RU" dirty="0" smtClean="0">
                <a:latin typeface="Georgia" pitchFamily="18" charset="0"/>
              </a:rPr>
              <a:t>, </a:t>
            </a:r>
            <a:r>
              <a:rPr lang="ru-RU" dirty="0" err="1" smtClean="0">
                <a:latin typeface="Georgia" pitchFamily="18" charset="0"/>
              </a:rPr>
              <a:t>поезію</a:t>
            </a:r>
            <a:r>
              <a:rPr lang="ru-RU" dirty="0" smtClean="0">
                <a:latin typeface="Georgia" pitchFamily="18" charset="0"/>
              </a:rPr>
              <a:t> та </a:t>
            </a:r>
            <a:r>
              <a:rPr lang="ru-RU" dirty="0" err="1" smtClean="0">
                <a:latin typeface="Georgia" pitchFamily="18" charset="0"/>
              </a:rPr>
              <a:t>юриспруденцію</a:t>
            </a:r>
            <a:r>
              <a:rPr lang="ru-RU" dirty="0" smtClean="0">
                <a:latin typeface="Georgia" pitchFamily="18" charset="0"/>
              </a:rPr>
              <a:t>. В </a:t>
            </a:r>
            <a:r>
              <a:rPr lang="ru-RU" dirty="0" err="1" smtClean="0">
                <a:latin typeface="Georgia" pitchFamily="18" charset="0"/>
              </a:rPr>
              <a:t>розписах</a:t>
            </a:r>
            <a:r>
              <a:rPr lang="ru-RU" dirty="0" smtClean="0">
                <a:latin typeface="Georgia" pitchFamily="18" charset="0"/>
              </a:rPr>
              <a:t> </a:t>
            </a:r>
            <a:r>
              <a:rPr lang="ru-RU" dirty="0" err="1" smtClean="0">
                <a:latin typeface="Georgia" pitchFamily="18" charset="0"/>
              </a:rPr>
              <a:t>об’єднані</a:t>
            </a:r>
            <a:r>
              <a:rPr lang="ru-RU" dirty="0" smtClean="0">
                <a:latin typeface="Georgia" pitchFamily="18" charset="0"/>
              </a:rPr>
              <a:t> </a:t>
            </a:r>
            <a:r>
              <a:rPr lang="ru-RU" dirty="0" err="1" smtClean="0">
                <a:latin typeface="Georgia" pitchFamily="18" charset="0"/>
              </a:rPr>
              <a:t>образи</a:t>
            </a:r>
            <a:r>
              <a:rPr lang="ru-RU" dirty="0" smtClean="0">
                <a:latin typeface="Georgia" pitchFamily="18" charset="0"/>
              </a:rPr>
              <a:t> </a:t>
            </a:r>
            <a:r>
              <a:rPr lang="ru-RU" dirty="0" err="1" smtClean="0">
                <a:latin typeface="Georgia" pitchFamily="18" charset="0"/>
              </a:rPr>
              <a:t>християнської</a:t>
            </a:r>
            <a:r>
              <a:rPr lang="ru-RU" dirty="0" smtClean="0">
                <a:latin typeface="Georgia" pitchFamily="18" charset="0"/>
              </a:rPr>
              <a:t> </a:t>
            </a:r>
            <a:r>
              <a:rPr lang="ru-RU" dirty="0" err="1" smtClean="0">
                <a:latin typeface="Georgia" pitchFamily="18" charset="0"/>
              </a:rPr>
              <a:t>релігії</a:t>
            </a:r>
            <a:r>
              <a:rPr lang="ru-RU" dirty="0" smtClean="0">
                <a:latin typeface="Georgia" pitchFamily="18" charset="0"/>
              </a:rPr>
              <a:t> і </a:t>
            </a:r>
            <a:r>
              <a:rPr lang="ru-RU" dirty="0" err="1" smtClean="0">
                <a:latin typeface="Georgia" pitchFamily="18" charset="0"/>
              </a:rPr>
              <a:t>язичницької</a:t>
            </a:r>
            <a:r>
              <a:rPr lang="ru-RU" dirty="0" smtClean="0">
                <a:latin typeface="Georgia" pitchFamily="18" charset="0"/>
              </a:rPr>
              <a:t> </a:t>
            </a:r>
            <a:r>
              <a:rPr lang="ru-RU" dirty="0" err="1" smtClean="0">
                <a:latin typeface="Georgia" pitchFamily="18" charset="0"/>
              </a:rPr>
              <a:t>міфології</a:t>
            </a:r>
            <a:r>
              <a:rPr lang="ru-RU" dirty="0" smtClean="0">
                <a:latin typeface="Georgia" pitchFamily="18" charset="0"/>
              </a:rPr>
              <a:t> (</a:t>
            </a:r>
            <a:r>
              <a:rPr lang="ru-RU" dirty="0" err="1" smtClean="0">
                <a:latin typeface="Georgia" pitchFamily="18" charset="0"/>
              </a:rPr>
              <a:t>ідея</a:t>
            </a:r>
            <a:r>
              <a:rPr lang="ru-RU" dirty="0" smtClean="0">
                <a:latin typeface="Georgia" pitchFamily="18" charset="0"/>
              </a:rPr>
              <a:t> </a:t>
            </a:r>
            <a:r>
              <a:rPr lang="ru-RU" dirty="0" err="1" smtClean="0">
                <a:latin typeface="Georgia" pitchFamily="18" charset="0"/>
              </a:rPr>
              <a:t>примирення</a:t>
            </a:r>
            <a:r>
              <a:rPr lang="ru-RU" dirty="0" smtClean="0">
                <a:latin typeface="Georgia" pitchFamily="18" charset="0"/>
              </a:rPr>
              <a:t> </a:t>
            </a:r>
            <a:r>
              <a:rPr lang="ru-RU" dirty="0" err="1" smtClean="0">
                <a:latin typeface="Georgia" pitchFamily="18" charset="0"/>
              </a:rPr>
              <a:t>християнської</a:t>
            </a:r>
            <a:r>
              <a:rPr lang="ru-RU" dirty="0" smtClean="0">
                <a:latin typeface="Georgia" pitchFamily="18" charset="0"/>
              </a:rPr>
              <a:t> </a:t>
            </a:r>
            <a:r>
              <a:rPr lang="ru-RU" dirty="0" err="1" smtClean="0">
                <a:latin typeface="Georgia" pitchFamily="18" charset="0"/>
              </a:rPr>
              <a:t>релігії</a:t>
            </a:r>
            <a:r>
              <a:rPr lang="ru-RU" dirty="0" smtClean="0">
                <a:latin typeface="Georgia" pitchFamily="18" charset="0"/>
              </a:rPr>
              <a:t> з </a:t>
            </a:r>
            <a:r>
              <a:rPr lang="ru-RU" dirty="0" err="1" smtClean="0">
                <a:latin typeface="Georgia" pitchFamily="18" charset="0"/>
              </a:rPr>
              <a:t>античної</a:t>
            </a:r>
            <a:r>
              <a:rPr lang="ru-RU" dirty="0" smtClean="0">
                <a:latin typeface="Georgia" pitchFamily="18" charset="0"/>
              </a:rPr>
              <a:t> культурою, </a:t>
            </a:r>
            <a:r>
              <a:rPr lang="ru-RU" dirty="0" err="1" smtClean="0">
                <a:latin typeface="Georgia" pitchFamily="18" charset="0"/>
              </a:rPr>
              <a:t>перемога</a:t>
            </a:r>
            <a:r>
              <a:rPr lang="ru-RU" dirty="0" smtClean="0">
                <a:latin typeface="Georgia" pitchFamily="18" charset="0"/>
              </a:rPr>
              <a:t> </a:t>
            </a:r>
            <a:r>
              <a:rPr lang="ru-RU" dirty="0" err="1" smtClean="0">
                <a:latin typeface="Georgia" pitchFamily="18" charset="0"/>
              </a:rPr>
              <a:t>світського</a:t>
            </a:r>
            <a:r>
              <a:rPr lang="ru-RU" dirty="0" smtClean="0">
                <a:latin typeface="Georgia" pitchFamily="18" charset="0"/>
              </a:rPr>
              <a:t> над </a:t>
            </a:r>
            <a:r>
              <a:rPr lang="ru-RU" dirty="0" err="1" smtClean="0">
                <a:latin typeface="Georgia" pitchFamily="18" charset="0"/>
              </a:rPr>
              <a:t>церковним</a:t>
            </a:r>
            <a:r>
              <a:rPr lang="ru-RU" dirty="0" smtClean="0">
                <a:latin typeface="Georgia" pitchFamily="18" charset="0"/>
              </a:rPr>
              <a:t>).</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2.bp.blogspot.com/-VtnGg1dQ_JQ/VQ8SsuDPJwI/AAAAAAAAAdo/ibasi77BVWc/s1600/%D0%90%D1%84%D1%96%D0%BD%D1%81%D1%8C%D0%BA%D0%B0%2B%D1%88%D0%BA%D0%BE%D0%BB%D0%B0.jpg"/>
          <p:cNvPicPr>
            <a:picLocks noChangeAspect="1" noChangeArrowheads="1"/>
          </p:cNvPicPr>
          <p:nvPr/>
        </p:nvPicPr>
        <p:blipFill>
          <a:blip r:embed="rId2" cstate="print"/>
          <a:srcRect/>
          <a:stretch>
            <a:fillRect/>
          </a:stretch>
        </p:blipFill>
        <p:spPr bwMode="auto">
          <a:xfrm>
            <a:off x="1417610" y="208731"/>
            <a:ext cx="9072626" cy="6100719"/>
          </a:xfrm>
          <a:prstGeom prst="rect">
            <a:avLst/>
          </a:prstGeom>
          <a:noFill/>
        </p:spPr>
      </p:pic>
      <p:graphicFrame>
        <p:nvGraphicFramePr>
          <p:cNvPr id="5" name="Таблица 4"/>
          <p:cNvGraphicFramePr>
            <a:graphicFrameLocks noGrp="1"/>
          </p:cNvGraphicFramePr>
          <p:nvPr/>
        </p:nvGraphicFramePr>
        <p:xfrm>
          <a:off x="2417742" y="6495275"/>
          <a:ext cx="7128933" cy="350520"/>
        </p:xfrm>
        <a:graphic>
          <a:graphicData uri="http://schemas.openxmlformats.org/drawingml/2006/table">
            <a:tbl>
              <a:tblPr/>
              <a:tblGrid>
                <a:gridCol w="7128933"/>
              </a:tblGrid>
              <a:tr h="0">
                <a:tc>
                  <a:txBody>
                    <a:bodyPr/>
                    <a:lstStyle/>
                    <a:p>
                      <a:pPr algn="ctr"/>
                      <a:r>
                        <a:rPr lang="ru-RU" dirty="0">
                          <a:solidFill>
                            <a:srgbClr val="990033"/>
                          </a:solidFill>
                          <a:latin typeface="Georgia" pitchFamily="18" charset="0"/>
                        </a:rPr>
                        <a:t>"</a:t>
                      </a:r>
                      <a:r>
                        <a:rPr lang="ru-RU" dirty="0" err="1">
                          <a:solidFill>
                            <a:srgbClr val="990033"/>
                          </a:solidFill>
                          <a:latin typeface="Georgia" pitchFamily="18" charset="0"/>
                        </a:rPr>
                        <a:t>Афінська</a:t>
                      </a:r>
                      <a:r>
                        <a:rPr lang="ru-RU" dirty="0">
                          <a:solidFill>
                            <a:srgbClr val="990033"/>
                          </a:solidFill>
                          <a:latin typeface="Georgia" pitchFamily="18" charset="0"/>
                        </a:rPr>
                        <a:t> школа"</a:t>
                      </a:r>
                    </a:p>
                  </a:txBody>
                  <a:tcPr marL="38100" marR="38100" marT="38100" marB="38100" anchor="ctr">
                    <a:lnL>
                      <a:noFill/>
                    </a:lnL>
                    <a:lnR>
                      <a:noFill/>
                    </a:lnR>
                    <a:lnT>
                      <a:noFill/>
                    </a:lnT>
                    <a:lnB>
                      <a:noFill/>
                    </a:lnB>
                    <a:solidFill>
                      <a:srgbClr val="FFFFFF"/>
                    </a:solidFill>
                  </a:tcPr>
                </a:tc>
              </a:tr>
            </a:tbl>
          </a:graphicData>
        </a:graphic>
      </p:graphicFrame>
      <p:sp>
        <p:nvSpPr>
          <p:cNvPr id="37891" name="Rectangle 3"/>
          <p:cNvSpPr>
            <a:spLocks noChangeArrowheads="1"/>
          </p:cNvSpPr>
          <p:nvPr/>
        </p:nvSpPr>
        <p:spPr bwMode="auto">
          <a:xfrm>
            <a:off x="0" y="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2.bp.blogspot.com/-qhK9NkeJm5U/VQ8ThxRNSJI/AAAAAAAAAdw/927YPLs_kpo/s1600/%D0%9F%D0%B0%D1%80%D0%BD%D0%B0%D1%81.jpg"/>
          <p:cNvPicPr>
            <a:picLocks noChangeAspect="1" noChangeArrowheads="1"/>
          </p:cNvPicPr>
          <p:nvPr/>
        </p:nvPicPr>
        <p:blipFill>
          <a:blip r:embed="rId2" cstate="print"/>
          <a:srcRect/>
          <a:stretch>
            <a:fillRect/>
          </a:stretch>
        </p:blipFill>
        <p:spPr bwMode="auto">
          <a:xfrm>
            <a:off x="1417610" y="208731"/>
            <a:ext cx="9001188" cy="5536445"/>
          </a:xfrm>
          <a:prstGeom prst="rect">
            <a:avLst/>
          </a:prstGeom>
          <a:noFill/>
        </p:spPr>
      </p:pic>
      <p:sp>
        <p:nvSpPr>
          <p:cNvPr id="5" name="Прямоугольник 4"/>
          <p:cNvSpPr/>
          <p:nvPr/>
        </p:nvSpPr>
        <p:spPr>
          <a:xfrm>
            <a:off x="4989510" y="5780895"/>
            <a:ext cx="1214446" cy="338554"/>
          </a:xfrm>
          <a:prstGeom prst="rect">
            <a:avLst/>
          </a:prstGeom>
        </p:spPr>
        <p:txBody>
          <a:bodyPr wrap="square">
            <a:spAutoFit/>
          </a:bodyPr>
          <a:lstStyle/>
          <a:p>
            <a:r>
              <a:rPr lang="ru-RU" sz="1600" dirty="0" smtClean="0">
                <a:solidFill>
                  <a:srgbClr val="990033"/>
                </a:solidFill>
                <a:latin typeface="Georgia" pitchFamily="18" charset="0"/>
              </a:rPr>
              <a:t>"Парнас"</a:t>
            </a:r>
            <a:endParaRPr lang="ru-RU" sz="1600"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3.bp.blogspot.com/-5fxL66DRg14/VQ8TwthksXI/AAAAAAAAAd4/v7uoWwI0Gl0/s1600/%D0%A1%D0%B8%D0%BA%D1%81%D1%82%D0%B8%D0%BD%D1%81%D1%8C%D0%BA%D0%B0%2B%D0%9C%D0%B0%D0%B4%D0%BE%D0%BD%D0%BD%D0%B0.jpg"/>
          <p:cNvPicPr>
            <a:picLocks noChangeAspect="1" noChangeArrowheads="1"/>
          </p:cNvPicPr>
          <p:nvPr/>
        </p:nvPicPr>
        <p:blipFill>
          <a:blip r:embed="rId2" cstate="print"/>
          <a:srcRect/>
          <a:stretch>
            <a:fillRect/>
          </a:stretch>
        </p:blipFill>
        <p:spPr bwMode="auto">
          <a:xfrm>
            <a:off x="1346172" y="208730"/>
            <a:ext cx="4786346" cy="6789143"/>
          </a:xfrm>
          <a:prstGeom prst="rect">
            <a:avLst/>
          </a:prstGeom>
          <a:noFill/>
        </p:spPr>
      </p:pic>
      <p:graphicFrame>
        <p:nvGraphicFramePr>
          <p:cNvPr id="5" name="Таблица 4"/>
          <p:cNvGraphicFramePr>
            <a:graphicFrameLocks noGrp="1"/>
          </p:cNvGraphicFramePr>
          <p:nvPr/>
        </p:nvGraphicFramePr>
        <p:xfrm>
          <a:off x="6203957" y="280169"/>
          <a:ext cx="4286280" cy="1161288"/>
        </p:xfrm>
        <a:graphic>
          <a:graphicData uri="http://schemas.openxmlformats.org/drawingml/2006/table">
            <a:tbl>
              <a:tblPr/>
              <a:tblGrid>
                <a:gridCol w="4286280"/>
              </a:tblGrid>
              <a:tr h="0">
                <a:tc>
                  <a:txBody>
                    <a:bodyPr/>
                    <a:lstStyle/>
                    <a:p>
                      <a:pPr algn="l">
                        <a:lnSpc>
                          <a:spcPct val="130000"/>
                        </a:lnSpc>
                      </a:pPr>
                      <a:r>
                        <a:rPr lang="ru-RU" dirty="0" smtClean="0">
                          <a:latin typeface="Georgia"/>
                        </a:rPr>
                        <a:t>           В </a:t>
                      </a:r>
                      <a:r>
                        <a:rPr lang="ru-RU" dirty="0" err="1">
                          <a:latin typeface="Georgia"/>
                        </a:rPr>
                        <a:t>цей</a:t>
                      </a:r>
                      <a:r>
                        <a:rPr lang="ru-RU" dirty="0">
                          <a:latin typeface="Georgia"/>
                        </a:rPr>
                        <a:t> же </a:t>
                      </a:r>
                      <a:r>
                        <a:rPr lang="ru-RU" dirty="0" err="1">
                          <a:latin typeface="Georgia"/>
                        </a:rPr>
                        <a:t>період</a:t>
                      </a:r>
                      <a:r>
                        <a:rPr lang="ru-RU" dirty="0">
                          <a:latin typeface="Georgia"/>
                        </a:rPr>
                        <a:t> створив </a:t>
                      </a:r>
                      <a:r>
                        <a:rPr lang="ru-RU" dirty="0" err="1">
                          <a:latin typeface="Georgia"/>
                        </a:rPr>
                        <a:t>найвеличніше</a:t>
                      </a:r>
                      <a:r>
                        <a:rPr lang="ru-RU" dirty="0">
                          <a:latin typeface="Georgia"/>
                        </a:rPr>
                        <a:t> </a:t>
                      </a:r>
                      <a:r>
                        <a:rPr lang="ru-RU" dirty="0" smtClean="0">
                          <a:latin typeface="Georgia"/>
                        </a:rPr>
                        <a:t> </a:t>
                      </a:r>
                      <a:r>
                        <a:rPr lang="ru-RU" dirty="0" err="1" smtClean="0">
                          <a:latin typeface="Georgia"/>
                        </a:rPr>
                        <a:t>своє</a:t>
                      </a:r>
                      <a:r>
                        <a:rPr lang="ru-RU" dirty="0" smtClean="0">
                          <a:latin typeface="Georgia"/>
                        </a:rPr>
                        <a:t> </a:t>
                      </a:r>
                      <a:r>
                        <a:rPr lang="ru-RU" dirty="0" err="1" smtClean="0">
                          <a:latin typeface="Georgia"/>
                        </a:rPr>
                        <a:t>творіння</a:t>
                      </a:r>
                      <a:r>
                        <a:rPr lang="ru-RU" dirty="0" smtClean="0">
                          <a:latin typeface="Georgia"/>
                        </a:rPr>
                        <a:t>  </a:t>
                      </a:r>
                      <a:r>
                        <a:rPr lang="ru-RU" dirty="0">
                          <a:latin typeface="Georgia"/>
                        </a:rPr>
                        <a:t> </a:t>
                      </a:r>
                      <a:r>
                        <a:rPr lang="ru-RU" u="sng" dirty="0">
                          <a:latin typeface="Georgia"/>
                        </a:rPr>
                        <a:t>“</a:t>
                      </a:r>
                      <a:r>
                        <a:rPr lang="ru-RU" b="1" u="sng" dirty="0" err="1">
                          <a:latin typeface="Georgia"/>
                        </a:rPr>
                        <a:t>Сикстинську</a:t>
                      </a:r>
                      <a:r>
                        <a:rPr lang="ru-RU" b="1" u="sng" dirty="0">
                          <a:latin typeface="Georgia"/>
                        </a:rPr>
                        <a:t> мадонну</a:t>
                      </a:r>
                      <a:r>
                        <a:rPr lang="ru-RU" u="sng" dirty="0">
                          <a:latin typeface="Georgia"/>
                        </a:rPr>
                        <a:t>”.</a:t>
                      </a:r>
                      <a:endParaRPr lang="ru-RU" dirty="0"/>
                    </a:p>
                  </a:txBody>
                  <a:tcPr anchor="ctr">
                    <a:lnL>
                      <a:noFill/>
                    </a:lnL>
                    <a:lnR>
                      <a:noFill/>
                    </a:lnR>
                    <a:lnT>
                      <a:noFill/>
                    </a:lnT>
                    <a:lnB>
                      <a:noFill/>
                    </a:lnB>
                    <a:solidFill>
                      <a:srgbClr val="FFFFFF"/>
                    </a:solidFill>
                  </a:tcPr>
                </a:tc>
              </a:tr>
            </a:tbl>
          </a:graphicData>
        </a:graphic>
      </p:graphicFrame>
      <p:sp>
        <p:nvSpPr>
          <p:cNvPr id="6" name="Прямоугольник 5"/>
          <p:cNvSpPr/>
          <p:nvPr/>
        </p:nvSpPr>
        <p:spPr>
          <a:xfrm>
            <a:off x="6275394" y="3637755"/>
            <a:ext cx="4418006" cy="2192908"/>
          </a:xfrm>
          <a:prstGeom prst="rect">
            <a:avLst/>
          </a:prstGeom>
        </p:spPr>
        <p:txBody>
          <a:bodyPr wrap="square">
            <a:spAutoFit/>
          </a:bodyPr>
          <a:lstStyle/>
          <a:p>
            <a:pPr>
              <a:lnSpc>
                <a:spcPct val="130000"/>
              </a:lnSpc>
            </a:pPr>
            <a:r>
              <a:rPr lang="ru-RU" dirty="0" smtClean="0"/>
              <a:t>       </a:t>
            </a:r>
            <a:r>
              <a:rPr lang="ru-RU" dirty="0" err="1" smtClean="0">
                <a:latin typeface="Georgia" pitchFamily="18" charset="0"/>
              </a:rPr>
              <a:t>Рафаель</a:t>
            </a:r>
            <a:r>
              <a:rPr lang="ru-RU" dirty="0" smtClean="0">
                <a:latin typeface="Georgia" pitchFamily="18" charset="0"/>
              </a:rPr>
              <a:t> помер у </a:t>
            </a:r>
            <a:r>
              <a:rPr lang="ru-RU" dirty="0" err="1" smtClean="0">
                <a:latin typeface="Georgia" pitchFamily="18" charset="0"/>
              </a:rPr>
              <a:t>віці</a:t>
            </a:r>
            <a:r>
              <a:rPr lang="ru-RU" dirty="0" smtClean="0">
                <a:latin typeface="Georgia" pitchFamily="18" charset="0"/>
              </a:rPr>
              <a:t> 37 </a:t>
            </a:r>
            <a:r>
              <a:rPr lang="ru-RU" dirty="0" err="1" smtClean="0">
                <a:latin typeface="Georgia" pitchFamily="18" charset="0"/>
              </a:rPr>
              <a:t>років</a:t>
            </a:r>
            <a:r>
              <a:rPr lang="ru-RU" dirty="0" smtClean="0">
                <a:latin typeface="Georgia" pitchFamily="18" charset="0"/>
              </a:rPr>
              <a:t>. </a:t>
            </a:r>
          </a:p>
          <a:p>
            <a:pPr>
              <a:lnSpc>
                <a:spcPct val="130000"/>
              </a:lnSpc>
            </a:pPr>
            <a:r>
              <a:rPr lang="ru-RU" dirty="0" smtClean="0">
                <a:latin typeface="Georgia" pitchFamily="18" charset="0"/>
              </a:rPr>
              <a:t>       </a:t>
            </a:r>
            <a:r>
              <a:rPr lang="ru-RU" dirty="0" err="1" smtClean="0">
                <a:latin typeface="Georgia" pitchFamily="18" charset="0"/>
              </a:rPr>
              <a:t>Залишив</a:t>
            </a:r>
            <a:r>
              <a:rPr lang="ru-RU" dirty="0" smtClean="0">
                <a:latin typeface="Georgia" pitchFamily="18" charset="0"/>
              </a:rPr>
              <a:t> </a:t>
            </a:r>
            <a:r>
              <a:rPr lang="ru-RU" dirty="0" err="1" smtClean="0">
                <a:latin typeface="Georgia" pitchFamily="18" charset="0"/>
              </a:rPr>
              <a:t>незакінченими</a:t>
            </a:r>
            <a:r>
              <a:rPr lang="ru-RU" dirty="0" smtClean="0">
                <a:latin typeface="Georgia" pitchFamily="18" charset="0"/>
              </a:rPr>
              <a:t> </a:t>
            </a:r>
            <a:r>
              <a:rPr lang="ru-RU" dirty="0" err="1" smtClean="0">
                <a:latin typeface="Georgia" pitchFamily="18" charset="0"/>
              </a:rPr>
              <a:t>розписи</a:t>
            </a:r>
            <a:r>
              <a:rPr lang="ru-RU" dirty="0" smtClean="0">
                <a:latin typeface="Georgia" pitchFamily="18" charset="0"/>
              </a:rPr>
              <a:t> </a:t>
            </a:r>
            <a:r>
              <a:rPr lang="ru-RU" dirty="0" err="1" smtClean="0">
                <a:latin typeface="Georgia" pitchFamily="18" charset="0"/>
              </a:rPr>
              <a:t>вілли</a:t>
            </a:r>
            <a:r>
              <a:rPr lang="ru-RU" dirty="0" smtClean="0">
                <a:latin typeface="Georgia" pitchFamily="18" charset="0"/>
              </a:rPr>
              <a:t> </a:t>
            </a:r>
            <a:r>
              <a:rPr lang="ru-RU" dirty="0" err="1" smtClean="0">
                <a:latin typeface="Georgia" pitchFamily="18" charset="0"/>
              </a:rPr>
              <a:t>Фарнезіні</a:t>
            </a:r>
            <a:r>
              <a:rPr lang="ru-RU" dirty="0" smtClean="0">
                <a:latin typeface="Georgia" pitchFamily="18" charset="0"/>
              </a:rPr>
              <a:t>, </a:t>
            </a:r>
            <a:r>
              <a:rPr lang="ru-RU" dirty="0" err="1" smtClean="0">
                <a:latin typeface="Georgia" pitchFamily="18" charset="0"/>
              </a:rPr>
              <a:t>Ватіканські</a:t>
            </a:r>
            <a:r>
              <a:rPr lang="ru-RU" dirty="0" smtClean="0">
                <a:latin typeface="Georgia" pitchFamily="18" charset="0"/>
              </a:rPr>
              <a:t> </a:t>
            </a:r>
            <a:r>
              <a:rPr lang="ru-RU" dirty="0" err="1" smtClean="0">
                <a:latin typeface="Georgia" pitchFamily="18" charset="0"/>
              </a:rPr>
              <a:t>лоджії</a:t>
            </a:r>
            <a:r>
              <a:rPr lang="ru-RU" dirty="0" smtClean="0">
                <a:latin typeface="Georgia" pitchFamily="18" charset="0"/>
              </a:rPr>
              <a:t> і ряд </a:t>
            </a:r>
            <a:r>
              <a:rPr lang="ru-RU" dirty="0" err="1" smtClean="0">
                <a:latin typeface="Georgia" pitchFamily="18" charset="0"/>
              </a:rPr>
              <a:t>інших</a:t>
            </a:r>
            <a:r>
              <a:rPr lang="ru-RU" dirty="0" smtClean="0">
                <a:latin typeface="Georgia" pitchFamily="18" charset="0"/>
              </a:rPr>
              <a:t> </a:t>
            </a:r>
            <a:r>
              <a:rPr lang="ru-RU" dirty="0" err="1" smtClean="0">
                <a:latin typeface="Georgia" pitchFamily="18" charset="0"/>
              </a:rPr>
              <a:t>робіт</a:t>
            </a:r>
            <a:r>
              <a:rPr lang="ru-RU" dirty="0" smtClean="0">
                <a:latin typeface="Georgia" pitchFamily="18" charset="0"/>
              </a:rPr>
              <a:t>, </a:t>
            </a:r>
            <a:r>
              <a:rPr lang="ru-RU" dirty="0" err="1" smtClean="0">
                <a:latin typeface="Georgia" pitchFamily="18" charset="0"/>
              </a:rPr>
              <a:t>які</a:t>
            </a:r>
            <a:r>
              <a:rPr lang="ru-RU" dirty="0" smtClean="0">
                <a:latin typeface="Georgia" pitchFamily="18" charset="0"/>
              </a:rPr>
              <a:t> </a:t>
            </a:r>
            <a:r>
              <a:rPr lang="ru-RU" dirty="0" err="1" smtClean="0">
                <a:latin typeface="Georgia" pitchFamily="18" charset="0"/>
              </a:rPr>
              <a:t>закінчили</a:t>
            </a:r>
            <a:r>
              <a:rPr lang="ru-RU" dirty="0" smtClean="0">
                <a:latin typeface="Georgia" pitchFamily="18" charset="0"/>
              </a:rPr>
              <a:t> </a:t>
            </a:r>
            <a:r>
              <a:rPr lang="ru-RU" dirty="0" err="1" smtClean="0">
                <a:latin typeface="Georgia" pitchFamily="18" charset="0"/>
              </a:rPr>
              <a:t>учні</a:t>
            </a:r>
            <a:r>
              <a:rPr lang="ru-RU" dirty="0" smtClean="0">
                <a:latin typeface="Georgia" pitchFamily="18" charset="0"/>
              </a:rPr>
              <a:t>.</a:t>
            </a:r>
          </a:p>
        </p:txBody>
      </p:sp>
    </p:spTree>
  </p:cSld>
  <p:clrMapOvr>
    <a:masterClrMapping/>
  </p:clrMapOvr>
  <p:transition>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3.bp.blogspot.com/-vln5eff3J3Y/VQ8VA-UK_lI/AAAAAAAAAeA/JO1mg_lxnc4/s1600/%D0%9F%D0%BE%D1%80%D1%82%D1%80%D0%B5%D1%82.jpg"/>
          <p:cNvPicPr>
            <a:picLocks noChangeAspect="1" noChangeArrowheads="1"/>
          </p:cNvPicPr>
          <p:nvPr/>
        </p:nvPicPr>
        <p:blipFill>
          <a:blip r:embed="rId2" cstate="print"/>
          <a:srcRect/>
          <a:stretch>
            <a:fillRect/>
          </a:stretch>
        </p:blipFill>
        <p:spPr bwMode="auto">
          <a:xfrm>
            <a:off x="1203296" y="71490"/>
            <a:ext cx="3000396" cy="4095562"/>
          </a:xfrm>
          <a:prstGeom prst="rect">
            <a:avLst/>
          </a:prstGeom>
          <a:noFill/>
        </p:spPr>
      </p:pic>
      <p:sp>
        <p:nvSpPr>
          <p:cNvPr id="5" name="Прямоугольник 4"/>
          <p:cNvSpPr/>
          <p:nvPr/>
        </p:nvSpPr>
        <p:spPr>
          <a:xfrm>
            <a:off x="4275130" y="208731"/>
            <a:ext cx="6072230" cy="4293483"/>
          </a:xfrm>
          <a:prstGeom prst="rect">
            <a:avLst/>
          </a:prstGeom>
        </p:spPr>
        <p:txBody>
          <a:bodyPr wrap="square">
            <a:spAutoFit/>
          </a:bodyPr>
          <a:lstStyle/>
          <a:p>
            <a:pPr>
              <a:lnSpc>
                <a:spcPct val="130000"/>
              </a:lnSpc>
            </a:pPr>
            <a:r>
              <a:rPr lang="ru-RU" dirty="0" smtClean="0"/>
              <a:t>        </a:t>
            </a:r>
            <a:r>
              <a:rPr lang="ru-RU" dirty="0" err="1" smtClean="0">
                <a:latin typeface="Georgia" pitchFamily="18" charset="0"/>
              </a:rPr>
              <a:t>Видатний</a:t>
            </a:r>
            <a:r>
              <a:rPr lang="ru-RU" dirty="0" smtClean="0">
                <a:latin typeface="Georgia" pitchFamily="18" charset="0"/>
              </a:rPr>
              <a:t> художник </a:t>
            </a:r>
            <a:r>
              <a:rPr lang="ru-RU" dirty="0" err="1" smtClean="0">
                <a:latin typeface="Georgia" pitchFamily="18" charset="0"/>
              </a:rPr>
              <a:t>Відродження</a:t>
            </a:r>
            <a:r>
              <a:rPr lang="ru-RU" dirty="0" smtClean="0">
                <a:latin typeface="Georgia" pitchFamily="18" charset="0"/>
              </a:rPr>
              <a:t>  </a:t>
            </a:r>
            <a:r>
              <a:rPr lang="ru-RU" b="1" dirty="0" err="1" smtClean="0">
                <a:latin typeface="Georgia" pitchFamily="18" charset="0"/>
              </a:rPr>
              <a:t>Мікеланджело</a:t>
            </a:r>
            <a:r>
              <a:rPr lang="ru-RU" dirty="0" smtClean="0">
                <a:latin typeface="Georgia" pitchFamily="18" charset="0"/>
              </a:rPr>
              <a:t> в </a:t>
            </a:r>
            <a:r>
              <a:rPr lang="ru-RU" dirty="0" err="1" smtClean="0">
                <a:latin typeface="Georgia" pitchFamily="18" charset="0"/>
              </a:rPr>
              <a:t>своїй</a:t>
            </a:r>
            <a:r>
              <a:rPr lang="ru-RU" dirty="0" smtClean="0">
                <a:latin typeface="Georgia" pitchFamily="18" charset="0"/>
              </a:rPr>
              <a:t> </a:t>
            </a:r>
            <a:r>
              <a:rPr lang="ru-RU" dirty="0" err="1" smtClean="0">
                <a:latin typeface="Georgia" pitchFamily="18" charset="0"/>
              </a:rPr>
              <a:t>творчій</a:t>
            </a:r>
            <a:r>
              <a:rPr lang="ru-RU" dirty="0" smtClean="0">
                <a:latin typeface="Georgia" pitchFamily="18" charset="0"/>
              </a:rPr>
              <a:t> </a:t>
            </a:r>
            <a:r>
              <a:rPr lang="ru-RU" dirty="0" err="1" smtClean="0">
                <a:latin typeface="Georgia" pitchFamily="18" charset="0"/>
              </a:rPr>
              <a:t>універсальності</a:t>
            </a:r>
            <a:r>
              <a:rPr lang="ru-RU" dirty="0" smtClean="0">
                <a:latin typeface="Georgia" pitchFamily="18" charset="0"/>
              </a:rPr>
              <a:t> </a:t>
            </a:r>
            <a:r>
              <a:rPr lang="ru-RU" dirty="0" err="1" smtClean="0">
                <a:latin typeface="Georgia" pitchFamily="18" charset="0"/>
              </a:rPr>
              <a:t>був</a:t>
            </a:r>
            <a:r>
              <a:rPr lang="ru-RU" dirty="0" smtClean="0">
                <a:latin typeface="Georgia" pitchFamily="18" charset="0"/>
              </a:rPr>
              <a:t> </a:t>
            </a:r>
            <a:r>
              <a:rPr lang="ru-RU" dirty="0" err="1" smtClean="0">
                <a:latin typeface="Georgia" pitchFamily="18" charset="0"/>
              </a:rPr>
              <a:t>рішуче</a:t>
            </a:r>
            <a:r>
              <a:rPr lang="ru-RU" dirty="0" smtClean="0">
                <a:latin typeface="Georgia" pitchFamily="18" charset="0"/>
              </a:rPr>
              <a:t> несхожим на Леонардо. В </a:t>
            </a:r>
            <a:r>
              <a:rPr lang="ru-RU" dirty="0" err="1" smtClean="0">
                <a:latin typeface="Georgia" pitchFamily="18" charset="0"/>
              </a:rPr>
              <a:t>живописі</a:t>
            </a:r>
            <a:r>
              <a:rPr lang="ru-RU" dirty="0" smtClean="0">
                <a:latin typeface="Georgia" pitchFamily="18" charset="0"/>
              </a:rPr>
              <a:t>, як і в </a:t>
            </a:r>
            <a:r>
              <a:rPr lang="ru-RU" dirty="0" err="1" smtClean="0">
                <a:latin typeface="Georgia" pitchFamily="18" charset="0"/>
              </a:rPr>
              <a:t>скульптурі</a:t>
            </a:r>
            <a:r>
              <a:rPr lang="ru-RU" dirty="0" smtClean="0">
                <a:latin typeface="Georgia" pitchFamily="18" charset="0"/>
              </a:rPr>
              <a:t>, </a:t>
            </a:r>
            <a:r>
              <a:rPr lang="ru-RU" dirty="0" err="1" smtClean="0">
                <a:latin typeface="Georgia" pitchFamily="18" charset="0"/>
              </a:rPr>
              <a:t>єдиною</a:t>
            </a:r>
            <a:r>
              <a:rPr lang="ru-RU" dirty="0" smtClean="0">
                <a:latin typeface="Georgia" pitchFamily="18" charset="0"/>
              </a:rPr>
              <a:t> темою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творів</a:t>
            </a:r>
            <a:r>
              <a:rPr lang="ru-RU" dirty="0" smtClean="0">
                <a:latin typeface="Georgia" pitchFamily="18" charset="0"/>
              </a:rPr>
              <a:t> </a:t>
            </a:r>
            <a:r>
              <a:rPr lang="ru-RU" dirty="0" err="1" smtClean="0">
                <a:latin typeface="Georgia" pitchFamily="18" charset="0"/>
              </a:rPr>
              <a:t>була</a:t>
            </a:r>
            <a:r>
              <a:rPr lang="ru-RU" dirty="0" smtClean="0">
                <a:latin typeface="Georgia" pitchFamily="18" charset="0"/>
              </a:rPr>
              <a:t> </a:t>
            </a:r>
            <a:r>
              <a:rPr lang="ru-RU" dirty="0" err="1" smtClean="0">
                <a:latin typeface="Georgia" pitchFamily="18" charset="0"/>
              </a:rPr>
              <a:t>людська</a:t>
            </a:r>
            <a:r>
              <a:rPr lang="ru-RU" dirty="0" smtClean="0">
                <a:latin typeface="Georgia" pitchFamily="18" charset="0"/>
              </a:rPr>
              <a:t> </a:t>
            </a:r>
            <a:r>
              <a:rPr lang="ru-RU" dirty="0" err="1" smtClean="0">
                <a:latin typeface="Georgia" pitchFamily="18" charset="0"/>
              </a:rPr>
              <a:t>фігура</a:t>
            </a:r>
            <a:r>
              <a:rPr lang="ru-RU" dirty="0" smtClean="0">
                <a:latin typeface="Georgia" pitchFamily="18" charset="0"/>
              </a:rPr>
              <a:t> та </a:t>
            </a:r>
            <a:r>
              <a:rPr lang="ru-RU" dirty="0" err="1" smtClean="0">
                <a:latin typeface="Georgia" pitchFamily="18" charset="0"/>
              </a:rPr>
              <a:t>її</a:t>
            </a:r>
            <a:r>
              <a:rPr lang="ru-RU" dirty="0" smtClean="0">
                <a:latin typeface="Georgia" pitchFamily="18" charset="0"/>
              </a:rPr>
              <a:t> пластична </a:t>
            </a:r>
            <a:r>
              <a:rPr lang="ru-RU" dirty="0" err="1" smtClean="0">
                <a:latin typeface="Georgia" pitchFamily="18" charset="0"/>
              </a:rPr>
              <a:t>виразність</a:t>
            </a:r>
            <a:r>
              <a:rPr lang="ru-RU" dirty="0" smtClean="0">
                <a:latin typeface="Georgia" pitchFamily="18" charset="0"/>
              </a:rPr>
              <a:t>. </a:t>
            </a:r>
            <a:r>
              <a:rPr lang="ru-RU" dirty="0" err="1" smtClean="0">
                <a:latin typeface="Georgia" pitchFamily="18" charset="0"/>
              </a:rPr>
              <a:t>Він</a:t>
            </a:r>
            <a:r>
              <a:rPr lang="ru-RU" dirty="0" smtClean="0">
                <a:latin typeface="Georgia" pitchFamily="18" charset="0"/>
              </a:rPr>
              <a:t> </a:t>
            </a:r>
            <a:r>
              <a:rPr lang="ru-RU" dirty="0" err="1" smtClean="0">
                <a:latin typeface="Georgia" pitchFamily="18" charset="0"/>
              </a:rPr>
              <a:t>відкидав</a:t>
            </a:r>
            <a:r>
              <a:rPr lang="ru-RU" dirty="0" smtClean="0">
                <a:latin typeface="Georgia" pitchFamily="18" charset="0"/>
              </a:rPr>
              <a:t> портрет та пейзаж. Вся </a:t>
            </a:r>
            <a:r>
              <a:rPr lang="ru-RU" dirty="0" err="1" smtClean="0">
                <a:latin typeface="Georgia" pitchFamily="18" charset="0"/>
              </a:rPr>
              <a:t>безмежна</a:t>
            </a:r>
            <a:r>
              <a:rPr lang="ru-RU" dirty="0" smtClean="0">
                <a:latin typeface="Georgia" pitchFamily="18" charset="0"/>
              </a:rPr>
              <a:t> </a:t>
            </a:r>
            <a:r>
              <a:rPr lang="ru-RU" dirty="0" err="1" smtClean="0">
                <a:latin typeface="Georgia" pitchFamily="18" charset="0"/>
              </a:rPr>
              <a:t>різноманітність</a:t>
            </a:r>
            <a:r>
              <a:rPr lang="ru-RU" dirty="0" smtClean="0">
                <a:latin typeface="Georgia" pitchFamily="18" charset="0"/>
              </a:rPr>
              <a:t> </a:t>
            </a:r>
            <a:r>
              <a:rPr lang="ru-RU" dirty="0" err="1" smtClean="0">
                <a:latin typeface="Georgia" pitchFamily="18" charset="0"/>
              </a:rPr>
              <a:t>дійсності</a:t>
            </a:r>
            <a:r>
              <a:rPr lang="ru-RU" dirty="0" smtClean="0">
                <a:latin typeface="Georgia" pitchFamily="18" charset="0"/>
              </a:rPr>
              <a:t>, все </a:t>
            </a:r>
            <a:r>
              <a:rPr lang="ru-RU" dirty="0" err="1" smtClean="0">
                <a:latin typeface="Georgia" pitchFamily="18" charset="0"/>
              </a:rPr>
              <a:t>багатство</a:t>
            </a:r>
            <a:r>
              <a:rPr lang="ru-RU" dirty="0" smtClean="0">
                <a:latin typeface="Georgia" pitchFamily="18" charset="0"/>
              </a:rPr>
              <a:t> </a:t>
            </a:r>
            <a:r>
              <a:rPr lang="ru-RU" dirty="0" err="1" smtClean="0">
                <a:latin typeface="Georgia" pitchFamily="18" charset="0"/>
              </a:rPr>
              <a:t>почуттів</a:t>
            </a:r>
            <a:r>
              <a:rPr lang="ru-RU" dirty="0" smtClean="0">
                <a:latin typeface="Georgia" pitchFamily="18" charset="0"/>
              </a:rPr>
              <a:t> і думок </a:t>
            </a:r>
            <a:r>
              <a:rPr lang="ru-RU" dirty="0" err="1" smtClean="0">
                <a:latin typeface="Georgia" pitchFamily="18" charset="0"/>
              </a:rPr>
              <a:t>виражалося</a:t>
            </a:r>
            <a:r>
              <a:rPr lang="ru-RU" dirty="0" smtClean="0">
                <a:latin typeface="Georgia" pitchFamily="18" charset="0"/>
              </a:rPr>
              <a:t> для </a:t>
            </a:r>
            <a:r>
              <a:rPr lang="ru-RU" dirty="0" err="1" smtClean="0">
                <a:latin typeface="Georgia" pitchFamily="18" charset="0"/>
              </a:rPr>
              <a:t>нього</a:t>
            </a:r>
            <a:r>
              <a:rPr lang="ru-RU" dirty="0" smtClean="0">
                <a:latin typeface="Georgia" pitchFamily="18" charset="0"/>
              </a:rPr>
              <a:t> в </a:t>
            </a:r>
            <a:r>
              <a:rPr lang="ru-RU" dirty="0" err="1" smtClean="0">
                <a:latin typeface="Georgia" pitchFamily="18" charset="0"/>
              </a:rPr>
              <a:t>людській</a:t>
            </a:r>
            <a:r>
              <a:rPr lang="ru-RU" dirty="0" smtClean="0">
                <a:latin typeface="Georgia" pitchFamily="18" charset="0"/>
              </a:rPr>
              <a:t> </a:t>
            </a:r>
            <a:r>
              <a:rPr lang="ru-RU" dirty="0" err="1" smtClean="0">
                <a:latin typeface="Georgia" pitchFamily="18" charset="0"/>
              </a:rPr>
              <a:t>фігурі</a:t>
            </a:r>
            <a:r>
              <a:rPr lang="ru-RU" dirty="0" smtClean="0">
                <a:latin typeface="Georgia" pitchFamily="18" charset="0"/>
              </a:rPr>
              <a:t>, і </a:t>
            </a:r>
            <a:r>
              <a:rPr lang="ru-RU" dirty="0" err="1" smtClean="0">
                <a:latin typeface="Georgia" pitchFamily="18" charset="0"/>
              </a:rPr>
              <a:t>тільки</a:t>
            </a:r>
            <a:r>
              <a:rPr lang="ru-RU" dirty="0" smtClean="0">
                <a:latin typeface="Georgia" pitchFamily="18" charset="0"/>
              </a:rPr>
              <a:t> в </a:t>
            </a:r>
            <a:r>
              <a:rPr lang="ru-RU" dirty="0" err="1" smtClean="0">
                <a:latin typeface="Georgia" pitchFamily="18" charset="0"/>
              </a:rPr>
              <a:t>ній</a:t>
            </a:r>
            <a:r>
              <a:rPr lang="ru-RU" dirty="0" smtClean="0">
                <a:latin typeface="Georgia" pitchFamily="18" charset="0"/>
              </a:rPr>
              <a:t>. </a:t>
            </a:r>
            <a:endParaRPr lang="ru-RU" dirty="0">
              <a:latin typeface="Georgia" pitchFamily="18" charset="0"/>
            </a:endParaRPr>
          </a:p>
        </p:txBody>
      </p:sp>
      <p:sp>
        <p:nvSpPr>
          <p:cNvPr id="6" name="Прямоугольник 5"/>
          <p:cNvSpPr/>
          <p:nvPr/>
        </p:nvSpPr>
        <p:spPr>
          <a:xfrm>
            <a:off x="1274734" y="4637887"/>
            <a:ext cx="8929750" cy="1772793"/>
          </a:xfrm>
          <a:prstGeom prst="rect">
            <a:avLst/>
          </a:prstGeom>
        </p:spPr>
        <p:txBody>
          <a:bodyPr wrap="square">
            <a:spAutoFit/>
          </a:bodyPr>
          <a:lstStyle/>
          <a:p>
            <a:pPr>
              <a:lnSpc>
                <a:spcPct val="130000"/>
              </a:lnSpc>
            </a:pPr>
            <a:r>
              <a:rPr lang="ru-RU" dirty="0" smtClean="0">
                <a:latin typeface="Georgia" pitchFamily="18" charset="0"/>
              </a:rPr>
              <a:t>          Але </a:t>
            </a:r>
            <a:r>
              <a:rPr lang="ru-RU" dirty="0" err="1" smtClean="0">
                <a:latin typeface="Georgia" pitchFamily="18" charset="0"/>
              </a:rPr>
              <a:t>ця</a:t>
            </a:r>
            <a:r>
              <a:rPr lang="ru-RU" dirty="0" smtClean="0">
                <a:latin typeface="Georgia" pitchFamily="18" charset="0"/>
              </a:rPr>
              <a:t> </a:t>
            </a:r>
            <a:r>
              <a:rPr lang="ru-RU" dirty="0" err="1" smtClean="0">
                <a:latin typeface="Georgia" pitchFamily="18" charset="0"/>
              </a:rPr>
              <a:t>однобічність</a:t>
            </a:r>
            <a:r>
              <a:rPr lang="ru-RU" dirty="0" smtClean="0">
                <a:latin typeface="Georgia" pitchFamily="18" charset="0"/>
              </a:rPr>
              <a:t> в </a:t>
            </a:r>
            <a:r>
              <a:rPr lang="ru-RU" dirty="0" err="1" smtClean="0">
                <a:latin typeface="Georgia" pitchFamily="18" charset="0"/>
              </a:rPr>
              <a:t>творчості</a:t>
            </a:r>
            <a:r>
              <a:rPr lang="ru-RU" dirty="0" smtClean="0">
                <a:latin typeface="Georgia" pitchFamily="18" charset="0"/>
              </a:rPr>
              <a:t> </a:t>
            </a:r>
            <a:r>
              <a:rPr lang="ru-RU" dirty="0" err="1" smtClean="0">
                <a:latin typeface="Georgia" pitchFamily="18" charset="0"/>
              </a:rPr>
              <a:t>Мікеланджело</a:t>
            </a:r>
            <a:r>
              <a:rPr lang="ru-RU" dirty="0" smtClean="0">
                <a:latin typeface="Georgia" pitchFamily="18" charset="0"/>
              </a:rPr>
              <a:t> </a:t>
            </a:r>
            <a:r>
              <a:rPr lang="ru-RU" dirty="0" err="1" smtClean="0">
                <a:latin typeface="Georgia" pitchFamily="18" charset="0"/>
              </a:rPr>
              <a:t>була</a:t>
            </a:r>
            <a:r>
              <a:rPr lang="ru-RU" dirty="0" smtClean="0">
                <a:latin typeface="Georgia" pitchFamily="18" charset="0"/>
              </a:rPr>
              <a:t> </a:t>
            </a:r>
            <a:r>
              <a:rPr lang="ru-RU" dirty="0" err="1" smtClean="0">
                <a:latin typeface="Georgia" pitchFamily="18" charset="0"/>
              </a:rPr>
              <a:t>воістину</a:t>
            </a:r>
            <a:r>
              <a:rPr lang="ru-RU" dirty="0" smtClean="0">
                <a:latin typeface="Georgia" pitchFamily="18" charset="0"/>
              </a:rPr>
              <a:t> </a:t>
            </a:r>
            <a:r>
              <a:rPr lang="ru-RU" dirty="0" err="1" smtClean="0">
                <a:latin typeface="Georgia" pitchFamily="18" charset="0"/>
              </a:rPr>
              <a:t>геніальною</a:t>
            </a:r>
            <a:r>
              <a:rPr lang="ru-RU" dirty="0" smtClean="0">
                <a:latin typeface="Georgia" pitchFamily="18" charset="0"/>
              </a:rPr>
              <a:t>. </a:t>
            </a:r>
            <a:r>
              <a:rPr lang="ru-RU" dirty="0" err="1" smtClean="0">
                <a:latin typeface="Georgia" pitchFamily="18" charset="0"/>
              </a:rPr>
              <a:t>Світ</a:t>
            </a:r>
            <a:r>
              <a:rPr lang="ru-RU" dirty="0" smtClean="0">
                <a:latin typeface="Georgia" pitchFamily="18" charset="0"/>
              </a:rPr>
              <a:t> </a:t>
            </a:r>
            <a:r>
              <a:rPr lang="ru-RU" dirty="0" err="1" smtClean="0">
                <a:latin typeface="Georgia" pitchFamily="18" charset="0"/>
              </a:rPr>
              <a:t>Мікеланджело</a:t>
            </a:r>
            <a:r>
              <a:rPr lang="ru-RU" dirty="0" smtClean="0">
                <a:latin typeface="Georgia" pitchFamily="18" charset="0"/>
              </a:rPr>
              <a:t> – </a:t>
            </a:r>
            <a:r>
              <a:rPr lang="ru-RU" dirty="0" err="1" smtClean="0">
                <a:latin typeface="Georgia" pitchFamily="18" charset="0"/>
              </a:rPr>
              <a:t>це</a:t>
            </a:r>
            <a:r>
              <a:rPr lang="ru-RU" dirty="0" smtClean="0">
                <a:latin typeface="Georgia" pitchFamily="18" charset="0"/>
              </a:rPr>
              <a:t> </a:t>
            </a:r>
            <a:r>
              <a:rPr lang="ru-RU" dirty="0" err="1" smtClean="0">
                <a:latin typeface="Georgia" pitchFamily="18" charset="0"/>
              </a:rPr>
              <a:t>світ</a:t>
            </a:r>
            <a:r>
              <a:rPr lang="ru-RU" dirty="0" smtClean="0">
                <a:latin typeface="Georgia" pitchFamily="18" charset="0"/>
              </a:rPr>
              <a:t> </a:t>
            </a:r>
            <a:r>
              <a:rPr lang="ru-RU" dirty="0" err="1" smtClean="0">
                <a:latin typeface="Georgia" pitchFamily="18" charset="0"/>
              </a:rPr>
              <a:t>величних</a:t>
            </a:r>
            <a:r>
              <a:rPr lang="ru-RU" dirty="0" smtClean="0">
                <a:latin typeface="Georgia" pitchFamily="18" charset="0"/>
              </a:rPr>
              <a:t> </a:t>
            </a:r>
            <a:r>
              <a:rPr lang="ru-RU" dirty="0" err="1" smtClean="0">
                <a:latin typeface="Georgia" pitchFamily="18" charset="0"/>
              </a:rPr>
              <a:t>титанів</a:t>
            </a:r>
            <a:r>
              <a:rPr lang="ru-RU" dirty="0" smtClean="0">
                <a:latin typeface="Georgia" pitchFamily="18" charset="0"/>
              </a:rPr>
              <a:t>, </a:t>
            </a:r>
            <a:r>
              <a:rPr lang="ru-RU" dirty="0" err="1" smtClean="0">
                <a:latin typeface="Georgia" pitchFamily="18" charset="0"/>
              </a:rPr>
              <a:t>які</a:t>
            </a:r>
            <a:r>
              <a:rPr lang="ru-RU" dirty="0" smtClean="0">
                <a:latin typeface="Georgia" pitchFamily="18" charset="0"/>
              </a:rPr>
              <a:t> </a:t>
            </a:r>
            <a:r>
              <a:rPr lang="ru-RU" dirty="0" err="1" smtClean="0">
                <a:latin typeface="Georgia" pitchFamily="18" charset="0"/>
              </a:rPr>
              <a:t>утверджують</a:t>
            </a:r>
            <a:r>
              <a:rPr lang="ru-RU" dirty="0" smtClean="0">
                <a:latin typeface="Georgia" pitchFamily="18" charset="0"/>
              </a:rPr>
              <a:t> </a:t>
            </a:r>
            <a:r>
              <a:rPr lang="ru-RU" dirty="0" err="1" smtClean="0">
                <a:latin typeface="Georgia" pitchFamily="18" charset="0"/>
              </a:rPr>
              <a:t>своїм</a:t>
            </a:r>
            <a:r>
              <a:rPr lang="ru-RU" dirty="0" smtClean="0">
                <a:latin typeface="Georgia" pitchFamily="18" charset="0"/>
              </a:rPr>
              <a:t> </a:t>
            </a:r>
            <a:r>
              <a:rPr lang="ru-RU" dirty="0" err="1" smtClean="0">
                <a:latin typeface="Georgia" pitchFamily="18" charset="0"/>
              </a:rPr>
              <a:t>буттям</a:t>
            </a:r>
            <a:r>
              <a:rPr lang="ru-RU" dirty="0" smtClean="0">
                <a:latin typeface="Georgia" pitchFamily="18" charset="0"/>
              </a:rPr>
              <a:t> </a:t>
            </a:r>
            <a:r>
              <a:rPr lang="ru-RU" dirty="0" err="1" smtClean="0">
                <a:latin typeface="Georgia" pitchFamily="18" charset="0"/>
              </a:rPr>
              <a:t>безмежні</a:t>
            </a:r>
            <a:r>
              <a:rPr lang="ru-RU" dirty="0" smtClean="0">
                <a:latin typeface="Georgia" pitchFamily="18" charset="0"/>
              </a:rPr>
              <a:t> </a:t>
            </a:r>
            <a:r>
              <a:rPr lang="ru-RU" dirty="0" err="1" smtClean="0">
                <a:latin typeface="Georgia" pitchFamily="18" charset="0"/>
              </a:rPr>
              <a:t>можливості</a:t>
            </a:r>
            <a:r>
              <a:rPr lang="ru-RU" dirty="0" smtClean="0">
                <a:latin typeface="Georgia" pitchFamily="18" charset="0"/>
              </a:rPr>
              <a:t> </a:t>
            </a:r>
            <a:r>
              <a:rPr lang="ru-RU" dirty="0" err="1" smtClean="0">
                <a:latin typeface="Georgia" pitchFamily="18" charset="0"/>
              </a:rPr>
              <a:t>творчих</a:t>
            </a:r>
            <a:r>
              <a:rPr lang="ru-RU" dirty="0" smtClean="0">
                <a:latin typeface="Georgia" pitchFamily="18" charset="0"/>
              </a:rPr>
              <a:t> </a:t>
            </a:r>
            <a:r>
              <a:rPr lang="ru-RU" dirty="0" err="1" smtClean="0">
                <a:latin typeface="Georgia" pitchFamily="18" charset="0"/>
              </a:rPr>
              <a:t>дерзань</a:t>
            </a:r>
            <a:r>
              <a:rPr lang="ru-RU" dirty="0" smtClean="0">
                <a:latin typeface="Georgia" pitchFamily="18" charset="0"/>
              </a:rPr>
              <a:t> </a:t>
            </a:r>
            <a:r>
              <a:rPr lang="ru-RU" dirty="0" err="1" smtClean="0">
                <a:latin typeface="Georgia" pitchFamily="18" charset="0"/>
              </a:rPr>
              <a:t>людини</a:t>
            </a:r>
            <a:r>
              <a:rPr lang="ru-RU" dirty="0" smtClean="0">
                <a:latin typeface="Georgia" pitchFamily="18" charset="0"/>
              </a:rPr>
              <a:t>, </a:t>
            </a:r>
            <a:r>
              <a:rPr lang="ru-RU" dirty="0" err="1" smtClean="0">
                <a:latin typeface="Georgia" pitchFamily="18" charset="0"/>
              </a:rPr>
              <a:t>героїчний</a:t>
            </a:r>
            <a:r>
              <a:rPr lang="ru-RU" dirty="0" smtClean="0">
                <a:latin typeface="Georgia" pitchFamily="18" charset="0"/>
              </a:rPr>
              <a:t> пафос </a:t>
            </a:r>
            <a:r>
              <a:rPr lang="ru-RU" dirty="0" err="1" smtClean="0">
                <a:latin typeface="Georgia" pitchFamily="18" charset="0"/>
              </a:rPr>
              <a:t>її</a:t>
            </a:r>
            <a:r>
              <a:rPr lang="ru-RU" dirty="0" smtClean="0">
                <a:latin typeface="Georgia" pitchFamily="18" charset="0"/>
              </a:rPr>
              <a:t> </a:t>
            </a:r>
            <a:r>
              <a:rPr lang="ru-RU" dirty="0" err="1" smtClean="0">
                <a:latin typeface="Georgia" pitchFamily="18" charset="0"/>
              </a:rPr>
              <a:t>боротьби</a:t>
            </a:r>
            <a:r>
              <a:rPr lang="ru-RU" dirty="0" smtClean="0">
                <a:latin typeface="Georgia" pitchFamily="18" charset="0"/>
              </a:rPr>
              <a:t> і </a:t>
            </a:r>
            <a:r>
              <a:rPr lang="ru-RU" dirty="0" err="1" smtClean="0">
                <a:latin typeface="Georgia" pitchFamily="18" charset="0"/>
              </a:rPr>
              <a:t>трагічну</a:t>
            </a:r>
            <a:r>
              <a:rPr lang="ru-RU" dirty="0" smtClean="0">
                <a:latin typeface="Georgia" pitchFamily="18" charset="0"/>
              </a:rPr>
              <a:t> бездну </a:t>
            </a:r>
            <a:r>
              <a:rPr lang="ru-RU" dirty="0" err="1" smtClean="0">
                <a:latin typeface="Georgia" pitchFamily="18" charset="0"/>
              </a:rPr>
              <a:t>її</a:t>
            </a:r>
            <a:r>
              <a:rPr lang="ru-RU" dirty="0" smtClean="0">
                <a:latin typeface="Georgia" pitchFamily="18" charset="0"/>
              </a:rPr>
              <a:t> </a:t>
            </a:r>
            <a:r>
              <a:rPr lang="ru-RU" dirty="0" err="1" smtClean="0">
                <a:latin typeface="Georgia" pitchFamily="18" charset="0"/>
              </a:rPr>
              <a:t>страждань</a:t>
            </a:r>
            <a:r>
              <a:rPr lang="ru-RU" dirty="0" smtClean="0">
                <a:latin typeface="Georgia" pitchFamily="18" charset="0"/>
              </a:rPr>
              <a:t>.</a:t>
            </a:r>
            <a:endParaRPr lang="ru-RU" dirty="0"/>
          </a:p>
        </p:txBody>
      </p:sp>
    </p:spTree>
  </p:cSld>
  <p:clrMapOvr>
    <a:masterClrMapping/>
  </p:clrMapOvr>
  <p:transition>
    <p:push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734" y="208731"/>
            <a:ext cx="9215502" cy="4293483"/>
          </a:xfrm>
          <a:prstGeom prst="rect">
            <a:avLst/>
          </a:prstGeom>
        </p:spPr>
        <p:txBody>
          <a:bodyPr wrap="square">
            <a:spAutoFit/>
          </a:bodyPr>
          <a:lstStyle/>
          <a:p>
            <a:pPr>
              <a:lnSpc>
                <a:spcPct val="130000"/>
              </a:lnSpc>
            </a:pPr>
            <a:r>
              <a:rPr lang="ru-RU" dirty="0" smtClean="0">
                <a:latin typeface="Georgia" pitchFamily="18" charset="0"/>
              </a:rPr>
              <a:t>         </a:t>
            </a:r>
            <a:r>
              <a:rPr lang="ru-RU" dirty="0" err="1" smtClean="0">
                <a:latin typeface="Georgia" pitchFamily="18" charset="0"/>
              </a:rPr>
              <a:t>Народився</a:t>
            </a:r>
            <a:r>
              <a:rPr lang="ru-RU" dirty="0" smtClean="0">
                <a:latin typeface="Georgia" pitchFamily="18" charset="0"/>
              </a:rPr>
              <a:t> у 1475 </a:t>
            </a:r>
            <a:r>
              <a:rPr lang="ru-RU" dirty="0" err="1" smtClean="0">
                <a:latin typeface="Georgia" pitchFamily="18" charset="0"/>
              </a:rPr>
              <a:t>році</a:t>
            </a:r>
            <a:r>
              <a:rPr lang="ru-RU" dirty="0" smtClean="0">
                <a:latin typeface="Georgia" pitchFamily="18" charset="0"/>
              </a:rPr>
              <a:t>, у 1488 </a:t>
            </a:r>
            <a:r>
              <a:rPr lang="ru-RU" dirty="0" err="1" smtClean="0">
                <a:latin typeface="Georgia" pitchFamily="18" charset="0"/>
              </a:rPr>
              <a:t>році</a:t>
            </a:r>
            <a:r>
              <a:rPr lang="ru-RU" dirty="0" smtClean="0">
                <a:latin typeface="Georgia" pitchFamily="18" charset="0"/>
              </a:rPr>
              <a:t> </a:t>
            </a:r>
            <a:r>
              <a:rPr lang="ru-RU" dirty="0" err="1" smtClean="0">
                <a:latin typeface="Georgia" pitchFamily="18" charset="0"/>
              </a:rPr>
              <a:t>пішов</a:t>
            </a:r>
            <a:r>
              <a:rPr lang="ru-RU" dirty="0" smtClean="0">
                <a:latin typeface="Georgia" pitchFamily="18" charset="0"/>
              </a:rPr>
              <a:t> в </a:t>
            </a:r>
            <a:r>
              <a:rPr lang="ru-RU" dirty="0" err="1" smtClean="0">
                <a:latin typeface="Georgia" pitchFamily="18" charset="0"/>
              </a:rPr>
              <a:t>учні</a:t>
            </a:r>
            <a:r>
              <a:rPr lang="ru-RU" dirty="0" smtClean="0">
                <a:latin typeface="Georgia" pitchFamily="18" charset="0"/>
              </a:rPr>
              <a:t> до </a:t>
            </a:r>
            <a:r>
              <a:rPr lang="ru-RU" dirty="0" err="1" smtClean="0">
                <a:latin typeface="Georgia" pitchFamily="18" charset="0"/>
              </a:rPr>
              <a:t>флорентійського</a:t>
            </a:r>
            <a:r>
              <a:rPr lang="ru-RU" dirty="0" smtClean="0">
                <a:latin typeface="Georgia" pitchFamily="18" charset="0"/>
              </a:rPr>
              <a:t> </a:t>
            </a:r>
            <a:r>
              <a:rPr lang="ru-RU" dirty="0" err="1" smtClean="0">
                <a:latin typeface="Georgia" pitchFamily="18" charset="0"/>
              </a:rPr>
              <a:t>живописця</a:t>
            </a:r>
            <a:r>
              <a:rPr lang="ru-RU" dirty="0" smtClean="0">
                <a:latin typeface="Georgia" pitchFamily="18" charset="0"/>
              </a:rPr>
              <a:t> </a:t>
            </a:r>
            <a:r>
              <a:rPr lang="ru-RU" dirty="0" err="1" smtClean="0">
                <a:latin typeface="Georgia" pitchFamily="18" charset="0"/>
              </a:rPr>
              <a:t>Доменіко</a:t>
            </a:r>
            <a:r>
              <a:rPr lang="ru-RU" dirty="0" smtClean="0">
                <a:latin typeface="Georgia" pitchFamily="18" charset="0"/>
              </a:rPr>
              <a:t> </a:t>
            </a:r>
            <a:r>
              <a:rPr lang="ru-RU" dirty="0" err="1" smtClean="0">
                <a:latin typeface="Georgia" pitchFamily="18" charset="0"/>
              </a:rPr>
              <a:t>Гірландайо</a:t>
            </a:r>
            <a:r>
              <a:rPr lang="ru-RU" dirty="0" smtClean="0">
                <a:latin typeface="Georgia" pitchFamily="18" charset="0"/>
              </a:rPr>
              <a:t>. </a:t>
            </a:r>
            <a:r>
              <a:rPr lang="ru-RU" dirty="0" err="1" smtClean="0">
                <a:latin typeface="Georgia" pitchFamily="18" charset="0"/>
              </a:rPr>
              <a:t>Пробувши</a:t>
            </a:r>
            <a:r>
              <a:rPr lang="ru-RU" dirty="0" smtClean="0">
                <a:latin typeface="Georgia" pitchFamily="18" charset="0"/>
              </a:rPr>
              <a:t> в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майстерні</a:t>
            </a:r>
            <a:r>
              <a:rPr lang="ru-RU" dirty="0" smtClean="0">
                <a:latin typeface="Georgia" pitchFamily="18" charset="0"/>
              </a:rPr>
              <a:t> </a:t>
            </a:r>
            <a:r>
              <a:rPr lang="ru-RU" dirty="0" err="1" smtClean="0">
                <a:latin typeface="Georgia" pitchFamily="18" charset="0"/>
              </a:rPr>
              <a:t>всього</a:t>
            </a:r>
            <a:r>
              <a:rPr lang="ru-RU" dirty="0" smtClean="0">
                <a:latin typeface="Georgia" pitchFamily="18" charset="0"/>
              </a:rPr>
              <a:t> один рік, </a:t>
            </a:r>
            <a:r>
              <a:rPr lang="ru-RU" dirty="0" err="1" smtClean="0">
                <a:latin typeface="Georgia" pitchFamily="18" charset="0"/>
              </a:rPr>
              <a:t>Мікеланджело</a:t>
            </a:r>
            <a:r>
              <a:rPr lang="ru-RU" dirty="0" smtClean="0">
                <a:latin typeface="Georgia" pitchFamily="18" charset="0"/>
              </a:rPr>
              <a:t> не </a:t>
            </a:r>
            <a:r>
              <a:rPr lang="ru-RU" dirty="0" err="1" smtClean="0">
                <a:latin typeface="Georgia" pitchFamily="18" charset="0"/>
              </a:rPr>
              <a:t>перейняв</a:t>
            </a:r>
            <a:r>
              <a:rPr lang="ru-RU" dirty="0" smtClean="0">
                <a:latin typeface="Georgia" pitchFamily="18" charset="0"/>
              </a:rPr>
              <a:t> від </a:t>
            </a:r>
            <a:r>
              <a:rPr lang="ru-RU" dirty="0" err="1" smtClean="0">
                <a:latin typeface="Georgia" pitchFamily="18" charset="0"/>
              </a:rPr>
              <a:t>Гірландайо</a:t>
            </a:r>
            <a:r>
              <a:rPr lang="ru-RU" dirty="0" smtClean="0">
                <a:latin typeface="Georgia" pitchFamily="18" charset="0"/>
              </a:rPr>
              <a:t> </a:t>
            </a:r>
            <a:r>
              <a:rPr lang="ru-RU" dirty="0" err="1" smtClean="0">
                <a:latin typeface="Georgia" pitchFamily="18" charset="0"/>
              </a:rPr>
              <a:t>майже</a:t>
            </a:r>
            <a:r>
              <a:rPr lang="ru-RU" dirty="0" smtClean="0">
                <a:latin typeface="Georgia" pitchFamily="18" charset="0"/>
              </a:rPr>
              <a:t> </a:t>
            </a:r>
            <a:r>
              <a:rPr lang="ru-RU" dirty="0" err="1" smtClean="0">
                <a:latin typeface="Georgia" pitchFamily="18" charset="0"/>
              </a:rPr>
              <a:t>нічого</a:t>
            </a:r>
            <a:r>
              <a:rPr lang="ru-RU" dirty="0" smtClean="0">
                <a:latin typeface="Georgia" pitchFamily="18" charset="0"/>
              </a:rPr>
              <a:t>, </a:t>
            </a:r>
            <a:r>
              <a:rPr lang="ru-RU" dirty="0" err="1" smtClean="0">
                <a:latin typeface="Georgia" pitchFamily="18" charset="0"/>
              </a:rPr>
              <a:t>крім</a:t>
            </a:r>
            <a:r>
              <a:rPr lang="ru-RU" dirty="0" smtClean="0">
                <a:latin typeface="Georgia" pitchFamily="18" charset="0"/>
              </a:rPr>
              <a:t> </a:t>
            </a:r>
            <a:r>
              <a:rPr lang="ru-RU" dirty="0" err="1" smtClean="0">
                <a:latin typeface="Georgia" pitchFamily="18" charset="0"/>
              </a:rPr>
              <a:t>звичайних</a:t>
            </a:r>
            <a:r>
              <a:rPr lang="ru-RU" dirty="0" smtClean="0">
                <a:latin typeface="Georgia" pitchFamily="18" charset="0"/>
              </a:rPr>
              <a:t> </a:t>
            </a:r>
            <a:r>
              <a:rPr lang="ru-RU" dirty="0" err="1" smtClean="0">
                <a:latin typeface="Georgia" pitchFamily="18" charset="0"/>
              </a:rPr>
              <a:t>професійних</a:t>
            </a:r>
            <a:r>
              <a:rPr lang="ru-RU" dirty="0" smtClean="0">
                <a:latin typeface="Georgia" pitchFamily="18" charset="0"/>
              </a:rPr>
              <a:t> </a:t>
            </a:r>
            <a:r>
              <a:rPr lang="ru-RU" dirty="0" err="1" smtClean="0">
                <a:latin typeface="Georgia" pitchFamily="18" charset="0"/>
              </a:rPr>
              <a:t>навичок</a:t>
            </a:r>
            <a:r>
              <a:rPr lang="ru-RU" dirty="0" smtClean="0">
                <a:latin typeface="Georgia" pitchFamily="18" charset="0"/>
              </a:rPr>
              <a:t> та знань. Два </a:t>
            </a:r>
            <a:r>
              <a:rPr lang="ru-RU" dirty="0" err="1" smtClean="0">
                <a:latin typeface="Georgia" pitchFamily="18" charset="0"/>
              </a:rPr>
              <a:t>наступних</a:t>
            </a:r>
            <a:r>
              <a:rPr lang="ru-RU" dirty="0" smtClean="0">
                <a:latin typeface="Georgia" pitchFamily="18" charset="0"/>
              </a:rPr>
              <a:t> роки </a:t>
            </a:r>
            <a:r>
              <a:rPr lang="ru-RU" dirty="0" err="1" smtClean="0">
                <a:latin typeface="Georgia" pitchFamily="18" charset="0"/>
              </a:rPr>
              <a:t>під</a:t>
            </a:r>
            <a:r>
              <a:rPr lang="ru-RU" dirty="0" smtClean="0">
                <a:latin typeface="Georgia" pitchFamily="18" charset="0"/>
              </a:rPr>
              <a:t> </a:t>
            </a:r>
            <a:r>
              <a:rPr lang="ru-RU" dirty="0" err="1" smtClean="0">
                <a:latin typeface="Georgia" pitchFamily="18" charset="0"/>
              </a:rPr>
              <a:t>керівництвом</a:t>
            </a:r>
            <a:r>
              <a:rPr lang="ru-RU" dirty="0" smtClean="0">
                <a:latin typeface="Georgia" pitchFamily="18" charset="0"/>
              </a:rPr>
              <a:t> скульптора </a:t>
            </a:r>
            <a:r>
              <a:rPr lang="ru-RU" dirty="0" err="1" smtClean="0">
                <a:latin typeface="Georgia" pitchFamily="18" charset="0"/>
              </a:rPr>
              <a:t>Бертольдо</a:t>
            </a:r>
            <a:r>
              <a:rPr lang="ru-RU" dirty="0" smtClean="0">
                <a:latin typeface="Georgia" pitchFamily="18" charset="0"/>
              </a:rPr>
              <a:t>, </a:t>
            </a:r>
            <a:r>
              <a:rPr lang="ru-RU" dirty="0" err="1" smtClean="0">
                <a:latin typeface="Georgia" pitchFamily="18" charset="0"/>
              </a:rPr>
              <a:t>учня</a:t>
            </a:r>
            <a:r>
              <a:rPr lang="ru-RU" dirty="0" smtClean="0">
                <a:latin typeface="Georgia" pitchFamily="18" charset="0"/>
              </a:rPr>
              <a:t> Донателло, дали </a:t>
            </a:r>
            <a:r>
              <a:rPr lang="ru-RU" dirty="0" err="1" smtClean="0">
                <a:latin typeface="Georgia" pitchFamily="18" charset="0"/>
              </a:rPr>
              <a:t>йому</a:t>
            </a:r>
            <a:r>
              <a:rPr lang="ru-RU" dirty="0" smtClean="0">
                <a:latin typeface="Georgia" pitchFamily="18" charset="0"/>
              </a:rPr>
              <a:t> </a:t>
            </a:r>
            <a:r>
              <a:rPr lang="ru-RU" dirty="0" err="1" smtClean="0">
                <a:latin typeface="Georgia" pitchFamily="18" charset="0"/>
              </a:rPr>
              <a:t>набагато</a:t>
            </a:r>
            <a:r>
              <a:rPr lang="ru-RU" dirty="0" smtClean="0">
                <a:latin typeface="Georgia" pitchFamily="18" charset="0"/>
              </a:rPr>
              <a:t> </a:t>
            </a:r>
            <a:r>
              <a:rPr lang="ru-RU" dirty="0" err="1" smtClean="0">
                <a:latin typeface="Georgia" pitchFamily="18" charset="0"/>
              </a:rPr>
              <a:t>більше</a:t>
            </a:r>
            <a:r>
              <a:rPr lang="ru-RU" dirty="0" smtClean="0">
                <a:latin typeface="Georgia" pitchFamily="18" charset="0"/>
              </a:rPr>
              <a:t>. Але </a:t>
            </a:r>
            <a:r>
              <a:rPr lang="ru-RU" dirty="0" err="1" smtClean="0">
                <a:latin typeface="Georgia" pitchFamily="18" charset="0"/>
              </a:rPr>
              <a:t>фактично</a:t>
            </a:r>
            <a:r>
              <a:rPr lang="ru-RU" dirty="0" smtClean="0">
                <a:latin typeface="Georgia" pitchFamily="18" charset="0"/>
              </a:rPr>
              <a:t> </a:t>
            </a:r>
            <a:r>
              <a:rPr lang="ru-RU" dirty="0" err="1" smtClean="0">
                <a:latin typeface="Georgia" pitchFamily="18" charset="0"/>
              </a:rPr>
              <a:t>Мікеланджело</a:t>
            </a:r>
            <a:r>
              <a:rPr lang="ru-RU" dirty="0" smtClean="0">
                <a:latin typeface="Georgia" pitchFamily="18" charset="0"/>
              </a:rPr>
              <a:t> </a:t>
            </a:r>
            <a:r>
              <a:rPr lang="ru-RU" dirty="0" err="1" smtClean="0">
                <a:latin typeface="Georgia" pitchFamily="18" charset="0"/>
              </a:rPr>
              <a:t>був</a:t>
            </a:r>
            <a:r>
              <a:rPr lang="ru-RU" dirty="0" smtClean="0">
                <a:latin typeface="Georgia" pitchFamily="18" charset="0"/>
              </a:rPr>
              <a:t> </a:t>
            </a:r>
            <a:r>
              <a:rPr lang="ru-RU" dirty="0" err="1" smtClean="0">
                <a:latin typeface="Georgia" pitchFamily="18" charset="0"/>
              </a:rPr>
              <a:t>геніальним</a:t>
            </a:r>
            <a:r>
              <a:rPr lang="ru-RU" dirty="0" smtClean="0">
                <a:latin typeface="Georgia" pitchFamily="18" charset="0"/>
              </a:rPr>
              <a:t> </a:t>
            </a:r>
            <a:r>
              <a:rPr lang="ru-RU" dirty="0" err="1" smtClean="0">
                <a:latin typeface="Georgia" pitchFamily="18" charset="0"/>
              </a:rPr>
              <a:t>самоуком</a:t>
            </a:r>
            <a:r>
              <a:rPr lang="ru-RU" dirty="0" smtClean="0">
                <a:latin typeface="Georgia" pitchFamily="18" charset="0"/>
              </a:rPr>
              <a:t>, </a:t>
            </a:r>
            <a:r>
              <a:rPr lang="ru-RU" dirty="0" err="1" smtClean="0">
                <a:latin typeface="Georgia" pitchFamily="18" charset="0"/>
              </a:rPr>
              <a:t>виховувався</a:t>
            </a:r>
            <a:r>
              <a:rPr lang="ru-RU" dirty="0" smtClean="0">
                <a:latin typeface="Georgia" pitchFamily="18" charset="0"/>
              </a:rPr>
              <a:t> на великих </a:t>
            </a:r>
            <a:r>
              <a:rPr lang="ru-RU" dirty="0" err="1" smtClean="0">
                <a:latin typeface="Georgia" pitchFamily="18" charset="0"/>
              </a:rPr>
              <a:t>традиціях</a:t>
            </a:r>
            <a:r>
              <a:rPr lang="ru-RU" dirty="0" smtClean="0">
                <a:latin typeface="Georgia" pitchFamily="18" charset="0"/>
              </a:rPr>
              <a:t> </a:t>
            </a:r>
            <a:r>
              <a:rPr lang="ru-RU" dirty="0" err="1" smtClean="0">
                <a:latin typeface="Georgia" pitchFamily="18" charset="0"/>
              </a:rPr>
              <a:t>мистецтва</a:t>
            </a:r>
            <a:r>
              <a:rPr lang="ru-RU" dirty="0" smtClean="0">
                <a:latin typeface="Georgia" pitchFamily="18" charset="0"/>
              </a:rPr>
              <a:t> </a:t>
            </a:r>
            <a:r>
              <a:rPr lang="ru-RU" dirty="0" err="1" smtClean="0">
                <a:latin typeface="Georgia" pitchFamily="18" charset="0"/>
              </a:rPr>
              <a:t>Джотто</a:t>
            </a:r>
            <a:r>
              <a:rPr lang="ru-RU" dirty="0" smtClean="0">
                <a:latin typeface="Georgia" pitchFamily="18" charset="0"/>
              </a:rPr>
              <a:t> і Мазаччо.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світогляд</a:t>
            </a:r>
            <a:r>
              <a:rPr lang="ru-RU" dirty="0" smtClean="0">
                <a:latin typeface="Georgia" pitchFamily="18" charset="0"/>
              </a:rPr>
              <a:t> </a:t>
            </a:r>
            <a:r>
              <a:rPr lang="ru-RU" dirty="0" err="1" smtClean="0">
                <a:latin typeface="Georgia" pitchFamily="18" charset="0"/>
              </a:rPr>
              <a:t>визначився</a:t>
            </a:r>
            <a:r>
              <a:rPr lang="ru-RU" dirty="0" smtClean="0">
                <a:latin typeface="Georgia" pitchFamily="18" charset="0"/>
              </a:rPr>
              <a:t> </a:t>
            </a:r>
            <a:r>
              <a:rPr lang="ru-RU" dirty="0" err="1" smtClean="0">
                <a:latin typeface="Georgia" pitchFamily="18" charset="0"/>
              </a:rPr>
              <a:t>впливом</a:t>
            </a:r>
            <a:r>
              <a:rPr lang="ru-RU" dirty="0" smtClean="0">
                <a:latin typeface="Georgia" pitchFamily="18" charset="0"/>
              </a:rPr>
              <a:t> </a:t>
            </a:r>
            <a:r>
              <a:rPr lang="ru-RU" dirty="0" err="1" smtClean="0">
                <a:latin typeface="Georgia" pitchFamily="18" charset="0"/>
              </a:rPr>
              <a:t>гуртка</a:t>
            </a:r>
            <a:r>
              <a:rPr lang="ru-RU" dirty="0" smtClean="0">
                <a:latin typeface="Georgia" pitchFamily="18" charset="0"/>
              </a:rPr>
              <a:t> </a:t>
            </a:r>
            <a:r>
              <a:rPr lang="ru-RU" dirty="0" err="1" smtClean="0">
                <a:latin typeface="Georgia" pitchFamily="18" charset="0"/>
              </a:rPr>
              <a:t>гуманістів</a:t>
            </a:r>
            <a:r>
              <a:rPr lang="ru-RU" dirty="0" smtClean="0">
                <a:latin typeface="Georgia" pitchFamily="18" charset="0"/>
              </a:rPr>
              <a:t> при </a:t>
            </a:r>
            <a:r>
              <a:rPr lang="ru-RU" dirty="0" err="1" smtClean="0">
                <a:latin typeface="Georgia" pitchFamily="18" charset="0"/>
              </a:rPr>
              <a:t>дворі</a:t>
            </a:r>
            <a:r>
              <a:rPr lang="ru-RU" dirty="0" smtClean="0">
                <a:latin typeface="Georgia" pitchFamily="18" charset="0"/>
              </a:rPr>
              <a:t> Лоренцо </a:t>
            </a:r>
            <a:r>
              <a:rPr lang="ru-RU" dirty="0" err="1" smtClean="0">
                <a:latin typeface="Georgia" pitchFamily="18" charset="0"/>
              </a:rPr>
              <a:t>Медичі</a:t>
            </a:r>
            <a:r>
              <a:rPr lang="ru-RU" dirty="0" smtClean="0">
                <a:latin typeface="Georgia" pitchFamily="18" charset="0"/>
              </a:rPr>
              <a:t> та </a:t>
            </a:r>
            <a:r>
              <a:rPr lang="ru-RU" dirty="0" err="1" smtClean="0">
                <a:latin typeface="Georgia" pitchFamily="18" charset="0"/>
              </a:rPr>
              <a:t>знайомством</a:t>
            </a:r>
            <a:r>
              <a:rPr lang="ru-RU" dirty="0" smtClean="0">
                <a:latin typeface="Georgia" pitchFamily="18" charset="0"/>
              </a:rPr>
              <a:t> з </a:t>
            </a:r>
            <a:r>
              <a:rPr lang="ru-RU" dirty="0" err="1" smtClean="0">
                <a:latin typeface="Georgia" pitchFamily="18" charset="0"/>
              </a:rPr>
              <a:t>творами</a:t>
            </a:r>
            <a:r>
              <a:rPr lang="ru-RU" dirty="0" smtClean="0">
                <a:latin typeface="Georgia" pitchFamily="18" charset="0"/>
              </a:rPr>
              <a:t> </a:t>
            </a:r>
            <a:r>
              <a:rPr lang="ru-RU" dirty="0" err="1" smtClean="0">
                <a:latin typeface="Georgia" pitchFamily="18" charset="0"/>
              </a:rPr>
              <a:t>поетів</a:t>
            </a:r>
            <a:r>
              <a:rPr lang="ru-RU" dirty="0" smtClean="0">
                <a:latin typeface="Georgia" pitchFamily="18" charset="0"/>
              </a:rPr>
              <a:t> і </a:t>
            </a:r>
            <a:r>
              <a:rPr lang="ru-RU" dirty="0" err="1" smtClean="0">
                <a:latin typeface="Georgia" pitchFamily="18" charset="0"/>
              </a:rPr>
              <a:t>філософів</a:t>
            </a:r>
            <a:r>
              <a:rPr lang="ru-RU" dirty="0" smtClean="0">
                <a:latin typeface="Georgia" pitchFamily="18" charset="0"/>
              </a:rPr>
              <a:t>, </a:t>
            </a:r>
            <a:r>
              <a:rPr lang="ru-RU" dirty="0" err="1" smtClean="0">
                <a:latin typeface="Georgia" pitchFamily="18" charset="0"/>
              </a:rPr>
              <a:t>серед</a:t>
            </a:r>
            <a:r>
              <a:rPr lang="ru-RU" dirty="0" smtClean="0">
                <a:latin typeface="Georgia" pitchFamily="18" charset="0"/>
              </a:rPr>
              <a:t> </a:t>
            </a:r>
            <a:r>
              <a:rPr lang="ru-RU" dirty="0" err="1" smtClean="0">
                <a:latin typeface="Georgia" pitchFamily="18" charset="0"/>
              </a:rPr>
              <a:t>яких</a:t>
            </a:r>
            <a:r>
              <a:rPr lang="ru-RU" dirty="0" smtClean="0">
                <a:latin typeface="Georgia" pitchFamily="18" charset="0"/>
              </a:rPr>
              <a:t> перше </a:t>
            </a:r>
            <a:r>
              <a:rPr lang="ru-RU" dirty="0" err="1" smtClean="0">
                <a:latin typeface="Georgia" pitchFamily="18" charset="0"/>
              </a:rPr>
              <a:t>місце</a:t>
            </a:r>
            <a:r>
              <a:rPr lang="ru-RU" dirty="0" smtClean="0">
                <a:latin typeface="Georgia" pitchFamily="18" charset="0"/>
              </a:rPr>
              <a:t> </a:t>
            </a:r>
            <a:r>
              <a:rPr lang="ru-RU" dirty="0" err="1" smtClean="0">
                <a:latin typeface="Georgia" pitchFamily="18" charset="0"/>
              </a:rPr>
              <a:t>займав</a:t>
            </a:r>
            <a:r>
              <a:rPr lang="ru-RU" dirty="0" smtClean="0">
                <a:latin typeface="Georgia" pitchFamily="18" charset="0"/>
              </a:rPr>
              <a:t> Данте.</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734" y="208731"/>
            <a:ext cx="9001188" cy="2677656"/>
          </a:xfrm>
          <a:prstGeom prst="rect">
            <a:avLst/>
          </a:prstGeom>
        </p:spPr>
        <p:txBody>
          <a:bodyPr wrap="square">
            <a:spAutoFit/>
          </a:bodyPr>
          <a:lstStyle/>
          <a:p>
            <a:r>
              <a:rPr lang="uk-UA" dirty="0" smtClean="0"/>
              <a:t> </a:t>
            </a:r>
            <a:r>
              <a:rPr lang="uk-UA" dirty="0" smtClean="0">
                <a:latin typeface="Georgia" pitchFamily="18" charset="0"/>
              </a:rPr>
              <a:t>Свої перші твори – невеликі рельєфи </a:t>
            </a:r>
            <a:r>
              <a:rPr lang="uk-UA" u="sng" dirty="0" err="1" smtClean="0">
                <a:latin typeface="Georgia" pitchFamily="18" charset="0"/>
              </a:rPr>
              <a:t>“</a:t>
            </a:r>
            <a:r>
              <a:rPr lang="uk-UA" b="1" u="sng" dirty="0" err="1" smtClean="0">
                <a:latin typeface="Georgia" pitchFamily="18" charset="0"/>
              </a:rPr>
              <a:t>Мадонна</a:t>
            </a:r>
            <a:r>
              <a:rPr lang="uk-UA" b="1" u="sng" dirty="0" smtClean="0">
                <a:latin typeface="Georgia" pitchFamily="18" charset="0"/>
              </a:rPr>
              <a:t> біля </a:t>
            </a:r>
            <a:r>
              <a:rPr lang="uk-UA" b="1" u="sng" dirty="0" err="1" smtClean="0">
                <a:latin typeface="Georgia" pitchFamily="18" charset="0"/>
              </a:rPr>
              <a:t>сходів”</a:t>
            </a:r>
            <a:r>
              <a:rPr lang="uk-UA" b="1" u="sng" dirty="0" smtClean="0">
                <a:latin typeface="Georgia" pitchFamily="18" charset="0"/>
              </a:rPr>
              <a:t> і </a:t>
            </a:r>
            <a:r>
              <a:rPr lang="uk-UA" b="1" u="sng" dirty="0" err="1" smtClean="0">
                <a:latin typeface="Georgia" pitchFamily="18" charset="0"/>
              </a:rPr>
              <a:t>“Битва</a:t>
            </a:r>
            <a:r>
              <a:rPr lang="uk-UA" b="1" u="sng" dirty="0" smtClean="0">
                <a:latin typeface="Georgia" pitchFamily="18" charset="0"/>
              </a:rPr>
              <a:t> </a:t>
            </a:r>
            <a:r>
              <a:rPr lang="uk-UA" b="1" u="sng" dirty="0" err="1" smtClean="0">
                <a:latin typeface="Georgia" pitchFamily="18" charset="0"/>
              </a:rPr>
              <a:t>кентаврів</a:t>
            </a:r>
            <a:r>
              <a:rPr lang="uk-UA" u="sng" dirty="0" err="1" smtClean="0">
                <a:latin typeface="Georgia" pitchFamily="18" charset="0"/>
              </a:rPr>
              <a:t>”</a:t>
            </a:r>
            <a:r>
              <a:rPr lang="uk-UA" dirty="0" smtClean="0">
                <a:latin typeface="Georgia" pitchFamily="18" charset="0"/>
              </a:rPr>
              <a:t> – Мікеланджело створив до 17 років. В цей період він гаряче захоплювався античністю, даниною цього захоплення була його статуя </a:t>
            </a:r>
            <a:r>
              <a:rPr lang="uk-UA" u="sng" dirty="0" err="1" smtClean="0">
                <a:latin typeface="Georgia" pitchFamily="18" charset="0"/>
              </a:rPr>
              <a:t>Вакха</a:t>
            </a:r>
            <a:r>
              <a:rPr lang="uk-UA" u="sng" dirty="0" smtClean="0">
                <a:latin typeface="Georgia" pitchFamily="18" charset="0"/>
              </a:rPr>
              <a:t>. </a:t>
            </a:r>
            <a:r>
              <a:rPr lang="uk-UA" dirty="0" smtClean="0">
                <a:latin typeface="Georgia" pitchFamily="18" charset="0"/>
              </a:rPr>
              <a:t>Юнацький період творчості завершується в 1499 році скульптурною групою </a:t>
            </a:r>
            <a:r>
              <a:rPr lang="uk-UA" u="sng" dirty="0" err="1" smtClean="0">
                <a:latin typeface="Georgia" pitchFamily="18" charset="0"/>
              </a:rPr>
              <a:t>“</a:t>
            </a:r>
            <a:r>
              <a:rPr lang="uk-UA" b="1" u="sng" dirty="0" err="1" smtClean="0">
                <a:latin typeface="Georgia" pitchFamily="18" charset="0"/>
              </a:rPr>
              <a:t>П'єта</a:t>
            </a:r>
            <a:r>
              <a:rPr lang="uk-UA" u="sng" dirty="0" err="1" smtClean="0">
                <a:latin typeface="Georgia" pitchFamily="18" charset="0"/>
              </a:rPr>
              <a:t>”</a:t>
            </a:r>
            <a:r>
              <a:rPr lang="uk-UA" dirty="0" smtClean="0">
                <a:latin typeface="Georgia" pitchFamily="18" charset="0"/>
              </a:rPr>
              <a:t>(оплакування Христа). З цього моменту його мистецтво завойовує широке визнання. В наступні 5 років було створено </a:t>
            </a:r>
            <a:r>
              <a:rPr lang="uk-UA" u="sng" dirty="0" err="1" smtClean="0">
                <a:latin typeface="Georgia" pitchFamily="18" charset="0"/>
              </a:rPr>
              <a:t>“</a:t>
            </a:r>
            <a:r>
              <a:rPr lang="uk-UA" b="1" u="sng" dirty="0" err="1" smtClean="0">
                <a:latin typeface="Georgia" pitchFamily="18" charset="0"/>
              </a:rPr>
              <a:t>Давида”</a:t>
            </a:r>
            <a:r>
              <a:rPr lang="uk-UA" b="1" u="sng" dirty="0" smtClean="0">
                <a:latin typeface="Georgia" pitchFamily="18" charset="0"/>
              </a:rPr>
              <a:t>, </a:t>
            </a:r>
            <a:r>
              <a:rPr lang="uk-UA" b="1" u="sng" dirty="0" err="1" smtClean="0">
                <a:latin typeface="Georgia" pitchFamily="18" charset="0"/>
              </a:rPr>
              <a:t>“Мадонну</a:t>
            </a:r>
            <a:r>
              <a:rPr lang="uk-UA" u="sng" dirty="0" err="1" smtClean="0">
                <a:latin typeface="Georgia" pitchFamily="18" charset="0"/>
              </a:rPr>
              <a:t>”</a:t>
            </a:r>
            <a:r>
              <a:rPr lang="uk-UA" u="sng" dirty="0" smtClean="0">
                <a:latin typeface="Georgia" pitchFamily="18" charset="0"/>
              </a:rPr>
              <a:t>, </a:t>
            </a:r>
            <a:r>
              <a:rPr lang="uk-UA" dirty="0" smtClean="0">
                <a:latin typeface="Georgia" pitchFamily="18" charset="0"/>
              </a:rPr>
              <a:t>живописний твір </a:t>
            </a:r>
            <a:r>
              <a:rPr lang="uk-UA" u="sng" dirty="0" err="1" smtClean="0">
                <a:latin typeface="Georgia" pitchFamily="18" charset="0"/>
              </a:rPr>
              <a:t>“</a:t>
            </a:r>
            <a:r>
              <a:rPr lang="uk-UA" b="1" u="sng" dirty="0" err="1" smtClean="0">
                <a:latin typeface="Georgia" pitchFamily="18" charset="0"/>
              </a:rPr>
              <a:t>Мадонна</a:t>
            </a:r>
            <a:r>
              <a:rPr lang="uk-UA" b="1" u="sng" dirty="0" smtClean="0">
                <a:latin typeface="Georgia" pitchFamily="18" charset="0"/>
              </a:rPr>
              <a:t> </a:t>
            </a:r>
            <a:r>
              <a:rPr lang="uk-UA" b="1" u="sng" dirty="0" err="1" smtClean="0">
                <a:latin typeface="Georgia" pitchFamily="18" charset="0"/>
              </a:rPr>
              <a:t>Доні</a:t>
            </a:r>
            <a:r>
              <a:rPr lang="uk-UA" u="sng" dirty="0" err="1" smtClean="0">
                <a:latin typeface="Georgia" pitchFamily="18" charset="0"/>
              </a:rPr>
              <a:t>”</a:t>
            </a:r>
            <a:r>
              <a:rPr lang="uk-UA" u="sng" dirty="0" smtClean="0">
                <a:latin typeface="Georgia" pitchFamily="18" charset="0"/>
              </a:rPr>
              <a:t>.</a:t>
            </a:r>
            <a:endParaRPr lang="ru-RU" dirty="0">
              <a:latin typeface="Georgia" pitchFamily="18" charset="0"/>
            </a:endParaRPr>
          </a:p>
        </p:txBody>
      </p:sp>
      <p:pic>
        <p:nvPicPr>
          <p:cNvPr id="44034" name="Picture 2" descr="http://1.bp.blogspot.com/-4S8OeMJcXbw/VQ8V5f-pIZI/AAAAAAAAAeI/6fG8u_6ubRI/s1600/%D0%91%D0%B8%D1%82%D0%B2%D0%B0%2B%D0%BA%D0%B5%D0%BD%D1%82%D0%B0%D0%B2%D1%80%D1%96%D0%B2.JPG"/>
          <p:cNvPicPr>
            <a:picLocks noChangeAspect="1" noChangeArrowheads="1"/>
          </p:cNvPicPr>
          <p:nvPr/>
        </p:nvPicPr>
        <p:blipFill>
          <a:blip r:embed="rId2" cstate="print"/>
          <a:srcRect/>
          <a:stretch>
            <a:fillRect/>
          </a:stretch>
        </p:blipFill>
        <p:spPr bwMode="auto">
          <a:xfrm>
            <a:off x="1346172" y="2923374"/>
            <a:ext cx="4214842" cy="4025175"/>
          </a:xfrm>
          <a:prstGeom prst="rect">
            <a:avLst/>
          </a:prstGeom>
          <a:noFill/>
        </p:spPr>
      </p:pic>
      <p:sp>
        <p:nvSpPr>
          <p:cNvPr id="6" name="Прямоугольник 5"/>
          <p:cNvSpPr/>
          <p:nvPr/>
        </p:nvSpPr>
        <p:spPr>
          <a:xfrm>
            <a:off x="2274866" y="6995341"/>
            <a:ext cx="2105063" cy="307777"/>
          </a:xfrm>
          <a:prstGeom prst="rect">
            <a:avLst/>
          </a:prstGeom>
        </p:spPr>
        <p:txBody>
          <a:bodyPr wrap="none">
            <a:spAutoFit/>
          </a:bodyPr>
          <a:lstStyle/>
          <a:p>
            <a:r>
              <a:rPr lang="ru-RU" sz="1400" u="sng" dirty="0" smtClean="0">
                <a:solidFill>
                  <a:srgbClr val="990033"/>
                </a:solidFill>
                <a:latin typeface="Georgia" pitchFamily="18" charset="0"/>
              </a:rPr>
              <a:t>"Битва </a:t>
            </a:r>
            <a:r>
              <a:rPr lang="ru-RU" sz="1400" u="sng" dirty="0" err="1" smtClean="0">
                <a:solidFill>
                  <a:srgbClr val="990033"/>
                </a:solidFill>
                <a:latin typeface="Georgia" pitchFamily="18" charset="0"/>
              </a:rPr>
              <a:t>кентаврів</a:t>
            </a:r>
            <a:r>
              <a:rPr lang="ru-RU" sz="1400" u="sng" dirty="0" smtClean="0">
                <a:solidFill>
                  <a:srgbClr val="990033"/>
                </a:solidFill>
                <a:latin typeface="Georgia" pitchFamily="18" charset="0"/>
              </a:rPr>
              <a:t>" 1492</a:t>
            </a:r>
            <a:endParaRPr lang="ru-RU" sz="1400" dirty="0">
              <a:solidFill>
                <a:srgbClr val="990033"/>
              </a:solidFill>
              <a:latin typeface="Georgia" pitchFamily="18" charset="0"/>
            </a:endParaRPr>
          </a:p>
        </p:txBody>
      </p:sp>
      <p:pic>
        <p:nvPicPr>
          <p:cNvPr id="44036" name="Picture 4" descr="http://4.bp.blogspot.com/-j7lPLkZhq2I/VQ8V8U7_fuI/AAAAAAAAAeQ/W6brf0wtBpk/s1600/%D0%9F%D1%94%D1%82%D0%B0.jpg"/>
          <p:cNvPicPr>
            <a:picLocks noChangeAspect="1" noChangeArrowheads="1"/>
          </p:cNvPicPr>
          <p:nvPr/>
        </p:nvPicPr>
        <p:blipFill>
          <a:blip r:embed="rId3" cstate="print"/>
          <a:srcRect/>
          <a:stretch>
            <a:fillRect/>
          </a:stretch>
        </p:blipFill>
        <p:spPr bwMode="auto">
          <a:xfrm>
            <a:off x="6458938" y="2994814"/>
            <a:ext cx="3888421" cy="3929089"/>
          </a:xfrm>
          <a:prstGeom prst="rect">
            <a:avLst/>
          </a:prstGeom>
          <a:noFill/>
        </p:spPr>
      </p:pic>
      <p:sp>
        <p:nvSpPr>
          <p:cNvPr id="8" name="Прямоугольник 7"/>
          <p:cNvSpPr/>
          <p:nvPr/>
        </p:nvSpPr>
        <p:spPr>
          <a:xfrm>
            <a:off x="7918468" y="6923903"/>
            <a:ext cx="856325" cy="307777"/>
          </a:xfrm>
          <a:prstGeom prst="rect">
            <a:avLst/>
          </a:prstGeom>
        </p:spPr>
        <p:txBody>
          <a:bodyPr wrap="none">
            <a:spAutoFit/>
          </a:bodyPr>
          <a:lstStyle/>
          <a:p>
            <a:r>
              <a:rPr lang="ru-RU" sz="1400" u="sng" dirty="0" smtClean="0">
                <a:solidFill>
                  <a:srgbClr val="990033"/>
                </a:solidFill>
                <a:latin typeface="Georgia" pitchFamily="18" charset="0"/>
              </a:rPr>
              <a:t>"П"</a:t>
            </a:r>
            <a:r>
              <a:rPr lang="ru-RU" sz="1400" u="sng" dirty="0" err="1" smtClean="0">
                <a:solidFill>
                  <a:srgbClr val="990033"/>
                </a:solidFill>
                <a:latin typeface="Georgia" pitchFamily="18" charset="0"/>
              </a:rPr>
              <a:t>єта</a:t>
            </a:r>
            <a:r>
              <a:rPr lang="ru-RU" sz="1400" u="sng" dirty="0" smtClean="0">
                <a:solidFill>
                  <a:srgbClr val="990033"/>
                </a:solidFill>
                <a:latin typeface="Georgia" pitchFamily="18" charset="0"/>
              </a:rPr>
              <a:t>" </a:t>
            </a:r>
            <a:endParaRPr lang="ru-RU" sz="1400"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2.bp.blogspot.com/-OeLyjJFUeio/VQ8V-lEs64I/AAAAAAAAAeY/fvdjz0-eWtw/s1600/%D0%94%D0%B0%D0%B2%D0%B8%D0%B4.jpg"/>
          <p:cNvPicPr>
            <a:picLocks noChangeAspect="1" noChangeArrowheads="1"/>
          </p:cNvPicPr>
          <p:nvPr/>
        </p:nvPicPr>
        <p:blipFill>
          <a:blip r:embed="rId2" cstate="print"/>
          <a:srcRect/>
          <a:stretch>
            <a:fillRect/>
          </a:stretch>
        </p:blipFill>
        <p:spPr bwMode="auto">
          <a:xfrm>
            <a:off x="1346172" y="208731"/>
            <a:ext cx="3295650" cy="6667500"/>
          </a:xfrm>
          <a:prstGeom prst="rect">
            <a:avLst/>
          </a:prstGeom>
          <a:noFill/>
        </p:spPr>
      </p:pic>
      <p:sp>
        <p:nvSpPr>
          <p:cNvPr id="5" name="Прямоугольник 4"/>
          <p:cNvSpPr/>
          <p:nvPr/>
        </p:nvSpPr>
        <p:spPr>
          <a:xfrm>
            <a:off x="2274866" y="6923903"/>
            <a:ext cx="856325" cy="307777"/>
          </a:xfrm>
          <a:prstGeom prst="rect">
            <a:avLst/>
          </a:prstGeom>
        </p:spPr>
        <p:txBody>
          <a:bodyPr wrap="none">
            <a:spAutoFit/>
          </a:bodyPr>
          <a:lstStyle/>
          <a:p>
            <a:r>
              <a:rPr lang="ru-RU" sz="1400" u="sng" dirty="0" smtClean="0">
                <a:solidFill>
                  <a:srgbClr val="990033"/>
                </a:solidFill>
                <a:latin typeface="Georgia" pitchFamily="18" charset="0"/>
              </a:rPr>
              <a:t>"Давид"</a:t>
            </a:r>
            <a:endParaRPr lang="ru-RU" sz="1400" dirty="0">
              <a:solidFill>
                <a:srgbClr val="990033"/>
              </a:solidFill>
              <a:latin typeface="Georgia" pitchFamily="18" charset="0"/>
            </a:endParaRPr>
          </a:p>
        </p:txBody>
      </p:sp>
      <p:pic>
        <p:nvPicPr>
          <p:cNvPr id="45060" name="Picture 4" descr="http://1.bp.blogspot.com/-RF4vAZI4evY/VQ8WA-7a2lI/AAAAAAAAAeg/hsxI8-c3Z34/s1600/%D0%94%D0%B0%D0%B2%D0%B8%D0%B4%2B2.jpg"/>
          <p:cNvPicPr>
            <a:picLocks noChangeAspect="1" noChangeArrowheads="1"/>
          </p:cNvPicPr>
          <p:nvPr/>
        </p:nvPicPr>
        <p:blipFill>
          <a:blip r:embed="rId3" cstate="print"/>
          <a:srcRect/>
          <a:stretch>
            <a:fillRect/>
          </a:stretch>
        </p:blipFill>
        <p:spPr bwMode="auto">
          <a:xfrm>
            <a:off x="5918204" y="280169"/>
            <a:ext cx="4384882" cy="5020490"/>
          </a:xfrm>
          <a:prstGeom prst="rect">
            <a:avLst/>
          </a:prstGeom>
          <a:noFill/>
        </p:spPr>
      </p:pic>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03296" y="137293"/>
            <a:ext cx="4799519" cy="769441"/>
          </a:xfrm>
          <a:prstGeom prst="rect">
            <a:avLst/>
          </a:prstGeom>
        </p:spPr>
        <p:txBody>
          <a:bodyPr wrap="none">
            <a:spAutoFit/>
          </a:bodyPr>
          <a:lstStyle/>
          <a:p>
            <a:pPr>
              <a:spcBef>
                <a:spcPts val="684"/>
              </a:spcBef>
              <a:spcAft>
                <a:spcPts val="684"/>
              </a:spcAft>
            </a:pPr>
            <a:r>
              <a:rPr lang="uk-UA" sz="4400" b="1" dirty="0" smtClean="0">
                <a:solidFill>
                  <a:srgbClr val="660066"/>
                </a:solidFill>
                <a:latin typeface="Calibri" pitchFamily="34" charset="0"/>
              </a:rPr>
              <a:t>Леонардо да Вінчі </a:t>
            </a:r>
            <a:endParaRPr lang="uk-UA" sz="4400" b="1" dirty="0">
              <a:solidFill>
                <a:srgbClr val="660066"/>
              </a:solidFill>
              <a:latin typeface="Calibri" pitchFamily="34" charset="0"/>
            </a:endParaRPr>
          </a:p>
        </p:txBody>
      </p:sp>
      <p:sp>
        <p:nvSpPr>
          <p:cNvPr id="4" name="TextBox 3"/>
          <p:cNvSpPr txBox="1"/>
          <p:nvPr/>
        </p:nvSpPr>
        <p:spPr>
          <a:xfrm>
            <a:off x="1346172" y="923111"/>
            <a:ext cx="9001188" cy="5383012"/>
          </a:xfrm>
          <a:prstGeom prst="rect">
            <a:avLst/>
          </a:prstGeom>
          <a:noFill/>
        </p:spPr>
        <p:txBody>
          <a:bodyPr wrap="square" rtlCol="0">
            <a:spAutoFit/>
          </a:bodyPr>
          <a:lstStyle/>
          <a:p>
            <a:pPr>
              <a:lnSpc>
                <a:spcPct val="150000"/>
              </a:lnSpc>
            </a:pPr>
            <a:r>
              <a:rPr lang="ru-RU" dirty="0" smtClean="0">
                <a:latin typeface="Georgia" pitchFamily="18" charset="0"/>
              </a:rPr>
              <a:t>       </a:t>
            </a:r>
            <a:r>
              <a:rPr lang="ru-RU" dirty="0" err="1" smtClean="0">
                <a:latin typeface="Georgia" pitchFamily="18" charset="0"/>
              </a:rPr>
              <a:t>Справжнім</a:t>
            </a:r>
            <a:r>
              <a:rPr lang="ru-RU" dirty="0" smtClean="0">
                <a:latin typeface="Georgia" pitchFamily="18" charset="0"/>
              </a:rPr>
              <a:t> </a:t>
            </a:r>
            <a:r>
              <a:rPr lang="ru-RU" dirty="0">
                <a:latin typeface="Georgia" pitchFamily="18" charset="0"/>
              </a:rPr>
              <a:t>основоположником стилю </a:t>
            </a:r>
            <a:r>
              <a:rPr lang="ru-RU" dirty="0" err="1">
                <a:latin typeface="Georgia" pitchFamily="18" charset="0"/>
              </a:rPr>
              <a:t>Високого</a:t>
            </a:r>
            <a:r>
              <a:rPr lang="ru-RU" dirty="0">
                <a:latin typeface="Georgia" pitchFamily="18" charset="0"/>
              </a:rPr>
              <a:t> </a:t>
            </a:r>
            <a:r>
              <a:rPr lang="ru-RU" dirty="0" err="1">
                <a:latin typeface="Georgia" pitchFamily="18" charset="0"/>
              </a:rPr>
              <a:t>Відродження</a:t>
            </a:r>
            <a:r>
              <a:rPr lang="ru-RU" dirty="0">
                <a:latin typeface="Georgia" pitchFamily="18" charset="0"/>
              </a:rPr>
              <a:t> </a:t>
            </a:r>
            <a:r>
              <a:rPr lang="ru-RU" dirty="0" err="1">
                <a:latin typeface="Georgia" pitchFamily="18" charset="0"/>
              </a:rPr>
              <a:t>був</a:t>
            </a:r>
            <a:r>
              <a:rPr lang="ru-RU" dirty="0">
                <a:latin typeface="Georgia" pitchFamily="18" charset="0"/>
              </a:rPr>
              <a:t> Леонардо да </a:t>
            </a:r>
            <a:r>
              <a:rPr lang="ru-RU" dirty="0" err="1">
                <a:latin typeface="Georgia" pitchFamily="18" charset="0"/>
              </a:rPr>
              <a:t>Вінчі</a:t>
            </a:r>
            <a:r>
              <a:rPr lang="ru-RU" dirty="0">
                <a:latin typeface="Georgia" pitchFamily="18" charset="0"/>
              </a:rPr>
              <a:t> (1452-1519), </a:t>
            </a:r>
            <a:r>
              <a:rPr lang="ru-RU" dirty="0" err="1">
                <a:latin typeface="Georgia" pitchFamily="18" charset="0"/>
              </a:rPr>
              <a:t>геній</a:t>
            </a:r>
            <a:r>
              <a:rPr lang="ru-RU" dirty="0">
                <a:latin typeface="Georgia" pitchFamily="18" charset="0"/>
              </a:rPr>
              <a:t>, чия </a:t>
            </a:r>
            <a:r>
              <a:rPr lang="ru-RU" dirty="0" err="1">
                <a:latin typeface="Georgia" pitchFamily="18" charset="0"/>
              </a:rPr>
              <a:t>творчість</a:t>
            </a:r>
            <a:r>
              <a:rPr lang="ru-RU" dirty="0">
                <a:latin typeface="Georgia" pitchFamily="18" charset="0"/>
              </a:rPr>
              <a:t> </a:t>
            </a:r>
            <a:r>
              <a:rPr lang="ru-RU" dirty="0" err="1">
                <a:latin typeface="Georgia" pitchFamily="18" charset="0"/>
              </a:rPr>
              <a:t>знаменувала</a:t>
            </a:r>
            <a:r>
              <a:rPr lang="ru-RU" dirty="0">
                <a:latin typeface="Georgia" pitchFamily="18" charset="0"/>
              </a:rPr>
              <a:t> </a:t>
            </a:r>
            <a:r>
              <a:rPr lang="ru-RU" dirty="0" err="1">
                <a:latin typeface="Georgia" pitchFamily="18" charset="0"/>
              </a:rPr>
              <a:t>грандіозний</a:t>
            </a:r>
            <a:r>
              <a:rPr lang="ru-RU" dirty="0">
                <a:latin typeface="Georgia" pitchFamily="18" charset="0"/>
              </a:rPr>
              <a:t> </a:t>
            </a:r>
            <a:r>
              <a:rPr lang="ru-RU" dirty="0" err="1">
                <a:latin typeface="Georgia" pitchFamily="18" charset="0"/>
              </a:rPr>
              <a:t>якісний</a:t>
            </a:r>
            <a:r>
              <a:rPr lang="ru-RU" dirty="0">
                <a:latin typeface="Georgia" pitchFamily="18" charset="0"/>
              </a:rPr>
              <a:t> </a:t>
            </a:r>
            <a:r>
              <a:rPr lang="ru-RU" dirty="0" err="1">
                <a:latin typeface="Georgia" pitchFamily="18" charset="0"/>
              </a:rPr>
              <a:t>поступ</a:t>
            </a:r>
            <a:r>
              <a:rPr lang="ru-RU" dirty="0">
                <a:latin typeface="Georgia" pitchFamily="18" charset="0"/>
              </a:rPr>
              <a:t> в </a:t>
            </a:r>
            <a:r>
              <a:rPr lang="ru-RU" dirty="0" err="1">
                <a:latin typeface="Georgia" pitchFamily="18" charset="0"/>
              </a:rPr>
              <a:t>мистецтві</a:t>
            </a:r>
            <a:r>
              <a:rPr lang="ru-RU" dirty="0">
                <a:latin typeface="Georgia" pitchFamily="18" charset="0"/>
              </a:rPr>
              <a:t>. </a:t>
            </a:r>
            <a:r>
              <a:rPr lang="ru-RU" dirty="0" err="1">
                <a:latin typeface="Georgia" pitchFamily="18" charset="0"/>
              </a:rPr>
              <a:t>Значення</a:t>
            </a:r>
            <a:r>
              <a:rPr lang="ru-RU" dirty="0">
                <a:latin typeface="Georgia" pitchFamily="18" charset="0"/>
              </a:rPr>
              <a:t> </a:t>
            </a:r>
            <a:r>
              <a:rPr lang="ru-RU" dirty="0" err="1">
                <a:latin typeface="Georgia" pitchFamily="18" charset="0"/>
              </a:rPr>
              <a:t>його</a:t>
            </a:r>
            <a:r>
              <a:rPr lang="ru-RU" dirty="0">
                <a:latin typeface="Georgia" pitchFamily="18" charset="0"/>
              </a:rPr>
              <a:t> </a:t>
            </a:r>
            <a:r>
              <a:rPr lang="ru-RU" dirty="0" err="1">
                <a:latin typeface="Georgia" pitchFamily="18" charset="0"/>
              </a:rPr>
              <a:t>творчості</a:t>
            </a:r>
            <a:r>
              <a:rPr lang="ru-RU" dirty="0">
                <a:latin typeface="Georgia" pitchFamily="18" charset="0"/>
              </a:rPr>
              <a:t>, </a:t>
            </a:r>
            <a:r>
              <a:rPr lang="ru-RU" dirty="0" err="1">
                <a:latin typeface="Georgia" pitchFamily="18" charset="0"/>
              </a:rPr>
              <a:t>всебічної</a:t>
            </a:r>
            <a:r>
              <a:rPr lang="ru-RU" dirty="0">
                <a:latin typeface="Georgia" pitchFamily="18" charset="0"/>
              </a:rPr>
              <a:t> діяльності, </a:t>
            </a:r>
            <a:r>
              <a:rPr lang="ru-RU" dirty="0" err="1">
                <a:latin typeface="Georgia" pitchFamily="18" charset="0"/>
              </a:rPr>
              <a:t>наукової</a:t>
            </a:r>
            <a:r>
              <a:rPr lang="ru-RU" dirty="0">
                <a:latin typeface="Georgia" pitchFamily="18" charset="0"/>
              </a:rPr>
              <a:t> і </a:t>
            </a:r>
            <a:r>
              <a:rPr lang="ru-RU" dirty="0" err="1">
                <a:latin typeface="Georgia" pitchFamily="18" charset="0"/>
              </a:rPr>
              <a:t>художньої</a:t>
            </a:r>
            <a:r>
              <a:rPr lang="ru-RU" dirty="0">
                <a:latin typeface="Georgia" pitchFamily="18" charset="0"/>
              </a:rPr>
              <a:t>, стало </a:t>
            </a:r>
            <a:r>
              <a:rPr lang="ru-RU" dirty="0" err="1">
                <a:latin typeface="Georgia" pitchFamily="18" charset="0"/>
              </a:rPr>
              <a:t>зрозумілим</a:t>
            </a:r>
            <a:r>
              <a:rPr lang="ru-RU" dirty="0">
                <a:latin typeface="Georgia" pitchFamily="18" charset="0"/>
              </a:rPr>
              <a:t> </a:t>
            </a:r>
            <a:r>
              <a:rPr lang="ru-RU" dirty="0" err="1">
                <a:latin typeface="Georgia" pitchFamily="18" charset="0"/>
              </a:rPr>
              <a:t>тоді</a:t>
            </a:r>
            <a:r>
              <a:rPr lang="ru-RU" dirty="0">
                <a:latin typeface="Georgia" pitchFamily="18" charset="0"/>
              </a:rPr>
              <a:t>, коли </a:t>
            </a:r>
            <a:r>
              <a:rPr lang="ru-RU" dirty="0" err="1">
                <a:latin typeface="Georgia" pitchFamily="18" charset="0"/>
              </a:rPr>
              <a:t>були</a:t>
            </a:r>
            <a:r>
              <a:rPr lang="ru-RU" dirty="0">
                <a:latin typeface="Georgia" pitchFamily="18" charset="0"/>
              </a:rPr>
              <a:t> </a:t>
            </a:r>
            <a:r>
              <a:rPr lang="ru-RU" dirty="0" err="1">
                <a:latin typeface="Georgia" pitchFamily="18" charset="0"/>
              </a:rPr>
              <a:t>досліджені</a:t>
            </a:r>
            <a:r>
              <a:rPr lang="ru-RU" dirty="0">
                <a:latin typeface="Georgia" pitchFamily="18" charset="0"/>
              </a:rPr>
              <a:t> </a:t>
            </a:r>
            <a:r>
              <a:rPr lang="ru-RU" dirty="0" err="1">
                <a:latin typeface="Georgia" pitchFamily="18" charset="0"/>
              </a:rPr>
              <a:t>розрізнені</a:t>
            </a:r>
            <a:r>
              <a:rPr lang="ru-RU" dirty="0">
                <a:latin typeface="Georgia" pitchFamily="18" charset="0"/>
              </a:rPr>
              <a:t> рукописи Леонардо. В </a:t>
            </a:r>
            <a:r>
              <a:rPr lang="ru-RU" dirty="0" err="1">
                <a:latin typeface="Georgia" pitchFamily="18" charset="0"/>
              </a:rPr>
              <a:t>його</a:t>
            </a:r>
            <a:r>
              <a:rPr lang="ru-RU" dirty="0">
                <a:latin typeface="Georgia" pitchFamily="18" charset="0"/>
              </a:rPr>
              <a:t> </a:t>
            </a:r>
            <a:r>
              <a:rPr lang="ru-RU" dirty="0" err="1">
                <a:latin typeface="Georgia" pitchFamily="18" charset="0"/>
              </a:rPr>
              <a:t>замітках</a:t>
            </a:r>
            <a:r>
              <a:rPr lang="ru-RU" dirty="0">
                <a:latin typeface="Georgia" pitchFamily="18" charset="0"/>
              </a:rPr>
              <a:t> і </a:t>
            </a:r>
            <a:r>
              <a:rPr lang="ru-RU" dirty="0" err="1">
                <a:latin typeface="Georgia" pitchFamily="18" charset="0"/>
              </a:rPr>
              <a:t>малюнках</a:t>
            </a:r>
            <a:r>
              <a:rPr lang="ru-RU" dirty="0">
                <a:latin typeface="Georgia" pitchFamily="18" charset="0"/>
              </a:rPr>
              <a:t> – </a:t>
            </a:r>
            <a:r>
              <a:rPr lang="ru-RU" dirty="0" err="1">
                <a:latin typeface="Georgia" pitchFamily="18" charset="0"/>
              </a:rPr>
              <a:t>геніальні</a:t>
            </a:r>
            <a:r>
              <a:rPr lang="ru-RU" dirty="0">
                <a:latin typeface="Georgia" pitchFamily="18" charset="0"/>
              </a:rPr>
              <a:t> </a:t>
            </a:r>
            <a:r>
              <a:rPr lang="ru-RU" dirty="0" err="1">
                <a:latin typeface="Georgia" pitchFamily="18" charset="0"/>
              </a:rPr>
              <a:t>передбачення</a:t>
            </a:r>
            <a:r>
              <a:rPr lang="ru-RU" dirty="0">
                <a:latin typeface="Georgia" pitchFamily="18" charset="0"/>
              </a:rPr>
              <a:t> в </a:t>
            </a:r>
            <a:r>
              <a:rPr lang="ru-RU" dirty="0" err="1">
                <a:latin typeface="Georgia" pitchFamily="18" charset="0"/>
              </a:rPr>
              <a:t>різних</a:t>
            </a:r>
            <a:r>
              <a:rPr lang="ru-RU" dirty="0">
                <a:latin typeface="Georgia" pitchFamily="18" charset="0"/>
              </a:rPr>
              <a:t> </a:t>
            </a:r>
            <a:r>
              <a:rPr lang="ru-RU" dirty="0" err="1">
                <a:latin typeface="Georgia" pitchFamily="18" charset="0"/>
              </a:rPr>
              <a:t>галузях</a:t>
            </a:r>
            <a:r>
              <a:rPr lang="ru-RU" dirty="0">
                <a:latin typeface="Georgia" pitchFamily="18" charset="0"/>
              </a:rPr>
              <a:t> науки і техніки</a:t>
            </a:r>
            <a:r>
              <a:rPr lang="ru-RU" dirty="0" smtClean="0">
                <a:latin typeface="Georgia" pitchFamily="18" charset="0"/>
              </a:rPr>
              <a:t>.</a:t>
            </a:r>
            <a:endParaRPr lang="en-US" dirty="0" smtClean="0">
              <a:latin typeface="Georgia" pitchFamily="18" charset="0"/>
            </a:endParaRPr>
          </a:p>
          <a:p>
            <a:pPr>
              <a:lnSpc>
                <a:spcPct val="150000"/>
              </a:lnSpc>
            </a:pPr>
            <a:endParaRPr lang="ru-RU" sz="800" dirty="0">
              <a:latin typeface="Georgia" pitchFamily="18" charset="0"/>
            </a:endParaRPr>
          </a:p>
          <a:p>
            <a:pPr>
              <a:lnSpc>
                <a:spcPct val="150000"/>
              </a:lnSpc>
            </a:pPr>
            <a:r>
              <a:rPr lang="ru-RU" dirty="0">
                <a:latin typeface="Georgia" pitchFamily="18" charset="0"/>
              </a:rPr>
              <a:t>         </a:t>
            </a:r>
            <a:r>
              <a:rPr lang="ru-RU" dirty="0" err="1">
                <a:latin typeface="Georgia" pitchFamily="18" charset="0"/>
              </a:rPr>
              <a:t>Мистецтво</a:t>
            </a:r>
            <a:r>
              <a:rPr lang="ru-RU" dirty="0">
                <a:latin typeface="Georgia" pitchFamily="18" charset="0"/>
              </a:rPr>
              <a:t> для Леонардо </a:t>
            </a:r>
            <a:r>
              <a:rPr lang="ru-RU" dirty="0" err="1">
                <a:latin typeface="Georgia" pitchFamily="18" charset="0"/>
              </a:rPr>
              <a:t>було</a:t>
            </a:r>
            <a:r>
              <a:rPr lang="ru-RU" dirty="0">
                <a:latin typeface="Georgia" pitchFamily="18" charset="0"/>
              </a:rPr>
              <a:t> </a:t>
            </a:r>
            <a:r>
              <a:rPr lang="ru-RU" dirty="0" err="1">
                <a:latin typeface="Georgia" pitchFamily="18" charset="0"/>
              </a:rPr>
              <a:t>засобом</a:t>
            </a:r>
            <a:r>
              <a:rPr lang="ru-RU" dirty="0">
                <a:latin typeface="Georgia" pitchFamily="18" charset="0"/>
              </a:rPr>
              <a:t> </a:t>
            </a:r>
            <a:r>
              <a:rPr lang="ru-RU" dirty="0" err="1">
                <a:latin typeface="Georgia" pitchFamily="18" charset="0"/>
              </a:rPr>
              <a:t>пізнання</a:t>
            </a:r>
            <a:r>
              <a:rPr lang="ru-RU" dirty="0">
                <a:latin typeface="Georgia" pitchFamily="18" charset="0"/>
              </a:rPr>
              <a:t> </a:t>
            </a:r>
            <a:r>
              <a:rPr lang="ru-RU" dirty="0" err="1">
                <a:latin typeface="Georgia" pitchFamily="18" charset="0"/>
              </a:rPr>
              <a:t>світу</a:t>
            </a:r>
            <a:r>
              <a:rPr lang="ru-RU" dirty="0">
                <a:latin typeface="Georgia" pitchFamily="18" charset="0"/>
              </a:rPr>
              <a:t>. </a:t>
            </a:r>
            <a:r>
              <a:rPr lang="ru-RU" dirty="0" err="1">
                <a:latin typeface="Georgia" pitchFamily="18" charset="0"/>
              </a:rPr>
              <a:t>Він</a:t>
            </a:r>
            <a:r>
              <a:rPr lang="ru-RU" dirty="0">
                <a:latin typeface="Georgia" pitchFamily="18" charset="0"/>
              </a:rPr>
              <a:t> </a:t>
            </a:r>
            <a:r>
              <a:rPr lang="ru-RU" dirty="0" err="1">
                <a:latin typeface="Georgia" pitchFamily="18" charset="0"/>
              </a:rPr>
              <a:t>втілював</a:t>
            </a:r>
            <a:r>
              <a:rPr lang="ru-RU" dirty="0">
                <a:latin typeface="Georgia" pitchFamily="18" charset="0"/>
              </a:rPr>
              <a:t> </a:t>
            </a:r>
            <a:r>
              <a:rPr lang="ru-RU" dirty="0" err="1">
                <a:latin typeface="Georgia" pitchFamily="18" charset="0"/>
              </a:rPr>
              <a:t>новий</a:t>
            </a:r>
            <a:r>
              <a:rPr lang="ru-RU" dirty="0">
                <a:latin typeface="Georgia" pitchFamily="18" charset="0"/>
              </a:rPr>
              <a:t> тип художника – </a:t>
            </a:r>
            <a:r>
              <a:rPr lang="ru-RU" dirty="0" err="1">
                <a:latin typeface="Georgia" pitchFamily="18" charset="0"/>
              </a:rPr>
              <a:t>вченого</a:t>
            </a:r>
            <a:r>
              <a:rPr lang="ru-RU" dirty="0">
                <a:latin typeface="Georgia" pitchFamily="18" charset="0"/>
              </a:rPr>
              <a:t>, </a:t>
            </a:r>
            <a:r>
              <a:rPr lang="ru-RU" dirty="0" err="1">
                <a:latin typeface="Georgia" pitchFamily="18" charset="0"/>
              </a:rPr>
              <a:t>мислителя</a:t>
            </a:r>
            <a:r>
              <a:rPr lang="ru-RU" dirty="0">
                <a:latin typeface="Georgia" pitchFamily="18" charset="0"/>
              </a:rPr>
              <a:t>, </a:t>
            </a:r>
            <a:r>
              <a:rPr lang="ru-RU" dirty="0" err="1">
                <a:latin typeface="Georgia" pitchFamily="18" charset="0"/>
              </a:rPr>
              <a:t>який</a:t>
            </a:r>
            <a:r>
              <a:rPr lang="ru-RU" dirty="0">
                <a:latin typeface="Georgia" pitchFamily="18" charset="0"/>
              </a:rPr>
              <a:t> </a:t>
            </a:r>
            <a:r>
              <a:rPr lang="ru-RU" dirty="0" err="1">
                <a:latin typeface="Georgia" pitchFamily="18" charset="0"/>
              </a:rPr>
              <a:t>вражає</a:t>
            </a:r>
            <a:r>
              <a:rPr lang="ru-RU" dirty="0">
                <a:latin typeface="Georgia" pitchFamily="18" charset="0"/>
              </a:rPr>
              <a:t> </a:t>
            </a:r>
            <a:r>
              <a:rPr lang="ru-RU" dirty="0" err="1">
                <a:latin typeface="Georgia" pitchFamily="18" charset="0"/>
              </a:rPr>
              <a:t>багатогранністю</a:t>
            </a:r>
            <a:r>
              <a:rPr lang="ru-RU" dirty="0">
                <a:latin typeface="Georgia" pitchFamily="18" charset="0"/>
              </a:rPr>
              <a:t> таланту.</a:t>
            </a:r>
          </a:p>
          <a:p>
            <a:pPr>
              <a:lnSpc>
                <a:spcPct val="130000"/>
              </a:lnSpc>
            </a:pPr>
            <a:r>
              <a:rPr lang="ru-RU" dirty="0">
                <a:latin typeface="Georgia" pitchFamily="18" charset="0"/>
              </a:rPr>
              <a:t>       </a:t>
            </a:r>
          </a:p>
          <a:p>
            <a:endParaRPr lang="ru-RU" dirty="0"/>
          </a:p>
        </p:txBody>
      </p:sp>
    </p:spTree>
  </p:cSld>
  <p:clrMapOvr>
    <a:masterClrMapping/>
  </p:clrMapOvr>
  <p:transition>
    <p:push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734" y="280169"/>
            <a:ext cx="9001188" cy="2570384"/>
          </a:xfrm>
          <a:prstGeom prst="rect">
            <a:avLst/>
          </a:prstGeom>
        </p:spPr>
        <p:txBody>
          <a:bodyPr wrap="square">
            <a:spAutoFit/>
          </a:bodyPr>
          <a:lstStyle/>
          <a:p>
            <a:pPr>
              <a:lnSpc>
                <a:spcPct val="130000"/>
              </a:lnSpc>
            </a:pPr>
            <a:r>
              <a:rPr lang="uk-UA" dirty="0" smtClean="0"/>
              <a:t>          </a:t>
            </a:r>
            <a:r>
              <a:rPr lang="uk-UA" dirty="0" smtClean="0">
                <a:latin typeface="Georgia" pitchFamily="18" charset="0"/>
              </a:rPr>
              <a:t>В 1508 році Мікеланджело за вказівкою папи Юлія ІІ взявся за своє найбільше творіння – </a:t>
            </a:r>
            <a:r>
              <a:rPr lang="uk-UA" b="1" u="sng" dirty="0" smtClean="0">
                <a:latin typeface="Georgia" pitchFamily="18" charset="0"/>
              </a:rPr>
              <a:t>розпис стелі </a:t>
            </a:r>
            <a:r>
              <a:rPr lang="uk-UA" b="1" u="sng" dirty="0" err="1" smtClean="0">
                <a:latin typeface="Georgia" pitchFamily="18" charset="0"/>
              </a:rPr>
              <a:t>Сикстинської</a:t>
            </a:r>
            <a:r>
              <a:rPr lang="uk-UA" b="1" u="sng" dirty="0" smtClean="0">
                <a:latin typeface="Georgia" pitchFamily="18" charset="0"/>
              </a:rPr>
              <a:t> Капелли</a:t>
            </a:r>
            <a:r>
              <a:rPr lang="uk-UA" dirty="0" smtClean="0">
                <a:latin typeface="Georgia" pitchFamily="18" charset="0"/>
              </a:rPr>
              <a:t>. В цьому безсмертному пам’ятнику торжества ідей ренесансного гуманізму з небувалою силою і монументальним розмахом розкрилась вся повнота філософського та естетичного світогляду майстра.</a:t>
            </a:r>
            <a:endParaRPr lang="ru-RU" dirty="0">
              <a:latin typeface="Georgia" pitchFamily="18" charset="0"/>
            </a:endParaRPr>
          </a:p>
        </p:txBody>
      </p:sp>
      <p:pic>
        <p:nvPicPr>
          <p:cNvPr id="46082" name="Picture 2" descr="http://3.bp.blogspot.com/-tt5I_qslIi4/VQ8aH6Qh7RI/AAAAAAAAAfM/r60z6F-_cuE/s1600/CAPPELLA_SISTINA.jpg"/>
          <p:cNvPicPr>
            <a:picLocks noChangeAspect="1" noChangeArrowheads="1"/>
          </p:cNvPicPr>
          <p:nvPr/>
        </p:nvPicPr>
        <p:blipFill>
          <a:blip r:embed="rId2" cstate="print"/>
          <a:srcRect/>
          <a:stretch>
            <a:fillRect/>
          </a:stretch>
        </p:blipFill>
        <p:spPr bwMode="auto">
          <a:xfrm>
            <a:off x="1019352" y="3137689"/>
            <a:ext cx="9674048" cy="3476611"/>
          </a:xfrm>
          <a:prstGeom prst="rect">
            <a:avLst/>
          </a:prstGeom>
          <a:noFill/>
        </p:spPr>
      </p:pic>
    </p:spTree>
  </p:cSld>
  <p:clrMapOvr>
    <a:masterClrMapping/>
  </p:clrMapOvr>
  <p:transition>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volyn.tabloyid.com/sites/default/files/inline/19_02_2015_2011876603/9.jpeg"/>
          <p:cNvPicPr>
            <a:picLocks noChangeAspect="1" noChangeArrowheads="1"/>
          </p:cNvPicPr>
          <p:nvPr/>
        </p:nvPicPr>
        <p:blipFill>
          <a:blip r:embed="rId2" cstate="print"/>
          <a:srcRect/>
          <a:stretch>
            <a:fillRect/>
          </a:stretch>
        </p:blipFill>
        <p:spPr bwMode="auto">
          <a:xfrm>
            <a:off x="0" y="-1"/>
            <a:ext cx="10693400" cy="7561263"/>
          </a:xfrm>
          <a:prstGeom prst="rect">
            <a:avLst/>
          </a:prstGeom>
          <a:noFill/>
        </p:spPr>
      </p:pic>
    </p:spTree>
  </p:cSld>
  <p:clrMapOvr>
    <a:masterClrMapping/>
  </p:clrMapOvr>
  <p:transition>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734" y="208731"/>
            <a:ext cx="9215502" cy="6771534"/>
          </a:xfrm>
          <a:prstGeom prst="rect">
            <a:avLst/>
          </a:prstGeom>
        </p:spPr>
        <p:txBody>
          <a:bodyPr wrap="square">
            <a:spAutoFit/>
          </a:bodyPr>
          <a:lstStyle/>
          <a:p>
            <a:pPr>
              <a:lnSpc>
                <a:spcPct val="130000"/>
              </a:lnSpc>
            </a:pPr>
            <a:r>
              <a:rPr lang="ru-RU" dirty="0" smtClean="0"/>
              <a:t> </a:t>
            </a:r>
            <a:r>
              <a:rPr lang="ru-RU" dirty="0" smtClean="0">
                <a:latin typeface="Georgia" pitchFamily="18" charset="0"/>
              </a:rPr>
              <a:t>        З 1516 року </a:t>
            </a:r>
            <a:r>
              <a:rPr lang="ru-RU" dirty="0" err="1" smtClean="0">
                <a:latin typeface="Georgia" pitchFamily="18" charset="0"/>
              </a:rPr>
              <a:t>Мікеланджело</a:t>
            </a:r>
            <a:r>
              <a:rPr lang="ru-RU" dirty="0" smtClean="0">
                <a:latin typeface="Georgia" pitchFamily="18" charset="0"/>
              </a:rPr>
              <a:t> </a:t>
            </a:r>
            <a:r>
              <a:rPr lang="ru-RU" dirty="0" err="1" smtClean="0">
                <a:latin typeface="Georgia" pitchFamily="18" charset="0"/>
              </a:rPr>
              <a:t>живе</a:t>
            </a:r>
            <a:r>
              <a:rPr lang="ru-RU" dirty="0" smtClean="0">
                <a:latin typeface="Georgia" pitchFamily="18" charset="0"/>
              </a:rPr>
              <a:t> і </a:t>
            </a:r>
            <a:r>
              <a:rPr lang="ru-RU" dirty="0" err="1" smtClean="0">
                <a:latin typeface="Georgia" pitchFamily="18" charset="0"/>
              </a:rPr>
              <a:t>працює</a:t>
            </a:r>
            <a:r>
              <a:rPr lang="ru-RU" dirty="0" smtClean="0">
                <a:latin typeface="Georgia" pitchFamily="18" charset="0"/>
              </a:rPr>
              <a:t> у </a:t>
            </a:r>
            <a:r>
              <a:rPr lang="ru-RU" dirty="0" err="1" smtClean="0">
                <a:latin typeface="Georgia" pitchFamily="18" charset="0"/>
              </a:rPr>
              <a:t>Флоренції</a:t>
            </a:r>
            <a:r>
              <a:rPr lang="ru-RU" dirty="0" smtClean="0">
                <a:latin typeface="Georgia" pitchFamily="18" charset="0"/>
              </a:rPr>
              <a:t>. Цей </a:t>
            </a:r>
            <a:r>
              <a:rPr lang="ru-RU" dirty="0" err="1" smtClean="0">
                <a:latin typeface="Georgia" pitchFamily="18" charset="0"/>
              </a:rPr>
              <a:t>етап</a:t>
            </a:r>
            <a:r>
              <a:rPr lang="ru-RU" dirty="0" smtClean="0">
                <a:latin typeface="Georgia" pitchFamily="18" charset="0"/>
              </a:rPr>
              <a:t>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творчості</a:t>
            </a:r>
            <a:r>
              <a:rPr lang="ru-RU" dirty="0" smtClean="0">
                <a:latin typeface="Georgia" pitchFamily="18" charset="0"/>
              </a:rPr>
              <a:t> і </a:t>
            </a:r>
            <a:r>
              <a:rPr lang="ru-RU" dirty="0" err="1" smtClean="0">
                <a:latin typeface="Georgia" pitchFamily="18" charset="0"/>
              </a:rPr>
              <a:t>починається</a:t>
            </a:r>
            <a:r>
              <a:rPr lang="ru-RU" dirty="0" smtClean="0">
                <a:latin typeface="Georgia" pitchFamily="18" charset="0"/>
              </a:rPr>
              <a:t> </a:t>
            </a:r>
            <a:r>
              <a:rPr lang="ru-RU" dirty="0" err="1" smtClean="0">
                <a:latin typeface="Georgia" pitchFamily="18" charset="0"/>
              </a:rPr>
              <a:t>і</a:t>
            </a:r>
            <a:r>
              <a:rPr lang="ru-RU" dirty="0" smtClean="0">
                <a:latin typeface="Georgia" pitchFamily="18" charset="0"/>
              </a:rPr>
              <a:t> </a:t>
            </a:r>
            <a:r>
              <a:rPr lang="ru-RU" dirty="0" err="1" smtClean="0">
                <a:latin typeface="Georgia" pitchFamily="18" charset="0"/>
              </a:rPr>
              <a:t>закінчується</a:t>
            </a:r>
            <a:r>
              <a:rPr lang="ru-RU" dirty="0" smtClean="0">
                <a:latin typeface="Georgia" pitchFamily="18" charset="0"/>
              </a:rPr>
              <a:t> </a:t>
            </a:r>
            <a:r>
              <a:rPr lang="ru-RU" dirty="0" err="1" smtClean="0">
                <a:latin typeface="Georgia" pitchFamily="18" charset="0"/>
              </a:rPr>
              <a:t>трагічно</a:t>
            </a:r>
            <a:r>
              <a:rPr lang="ru-RU" dirty="0" smtClean="0">
                <a:latin typeface="Georgia" pitchFamily="18" charset="0"/>
              </a:rPr>
              <a:t>. </a:t>
            </a:r>
            <a:r>
              <a:rPr lang="ru-RU" dirty="0" err="1" smtClean="0">
                <a:latin typeface="Georgia" pitchFamily="18" charset="0"/>
              </a:rPr>
              <a:t>Більше</a:t>
            </a:r>
            <a:r>
              <a:rPr lang="ru-RU" dirty="0" smtClean="0">
                <a:latin typeface="Georgia" pitchFamily="18" charset="0"/>
              </a:rPr>
              <a:t> </a:t>
            </a:r>
            <a:r>
              <a:rPr lang="ru-RU" dirty="0" err="1" smtClean="0">
                <a:latin typeface="Georgia" pitchFamily="18" charset="0"/>
              </a:rPr>
              <a:t>трьох</a:t>
            </a:r>
            <a:r>
              <a:rPr lang="ru-RU" dirty="0" smtClean="0">
                <a:latin typeface="Georgia" pitchFamily="18" charset="0"/>
              </a:rPr>
              <a:t> </a:t>
            </a:r>
            <a:r>
              <a:rPr lang="ru-RU" dirty="0" err="1" smtClean="0">
                <a:latin typeface="Georgia" pitchFamily="18" charset="0"/>
              </a:rPr>
              <a:t>років</a:t>
            </a:r>
            <a:r>
              <a:rPr lang="ru-RU" dirty="0" smtClean="0">
                <a:latin typeface="Georgia" pitchFamily="18" charset="0"/>
              </a:rPr>
              <a:t> </a:t>
            </a:r>
            <a:r>
              <a:rPr lang="ru-RU" dirty="0" err="1" smtClean="0">
                <a:latin typeface="Georgia" pitchFamily="18" charset="0"/>
              </a:rPr>
              <a:t>витратив</a:t>
            </a:r>
            <a:r>
              <a:rPr lang="ru-RU" dirty="0" smtClean="0">
                <a:latin typeface="Georgia" pitchFamily="18" charset="0"/>
              </a:rPr>
              <a:t> </a:t>
            </a:r>
            <a:r>
              <a:rPr lang="ru-RU" dirty="0" err="1" smtClean="0">
                <a:latin typeface="Georgia" pitchFamily="18" charset="0"/>
              </a:rPr>
              <a:t>він</a:t>
            </a:r>
            <a:r>
              <a:rPr lang="ru-RU" dirty="0" smtClean="0">
                <a:latin typeface="Georgia" pitchFamily="18" charset="0"/>
              </a:rPr>
              <a:t> на </a:t>
            </a:r>
            <a:r>
              <a:rPr lang="ru-RU" dirty="0" err="1" smtClean="0">
                <a:latin typeface="Georgia" pitchFamily="18" charset="0"/>
              </a:rPr>
              <a:t>підготовку</a:t>
            </a:r>
            <a:r>
              <a:rPr lang="ru-RU" dirty="0" smtClean="0">
                <a:latin typeface="Georgia" pitchFamily="18" charset="0"/>
              </a:rPr>
              <a:t> до </a:t>
            </a:r>
            <a:r>
              <a:rPr lang="ru-RU" dirty="0" err="1" smtClean="0">
                <a:latin typeface="Georgia" pitchFamily="18" charset="0"/>
              </a:rPr>
              <a:t>спорудження</a:t>
            </a:r>
            <a:r>
              <a:rPr lang="ru-RU" dirty="0" smtClean="0">
                <a:latin typeface="Georgia" pitchFamily="18" charset="0"/>
              </a:rPr>
              <a:t> фасаду церкви Сан Лоренцо, </a:t>
            </a:r>
            <a:r>
              <a:rPr lang="ru-RU" dirty="0" err="1" smtClean="0">
                <a:latin typeface="Georgia" pitchFamily="18" charset="0"/>
              </a:rPr>
              <a:t>після</a:t>
            </a:r>
            <a:r>
              <a:rPr lang="ru-RU" dirty="0" smtClean="0">
                <a:latin typeface="Georgia" pitchFamily="18" charset="0"/>
              </a:rPr>
              <a:t> </a:t>
            </a:r>
            <a:r>
              <a:rPr lang="ru-RU" dirty="0" err="1" smtClean="0">
                <a:latin typeface="Georgia" pitchFamily="18" charset="0"/>
              </a:rPr>
              <a:t>чого</a:t>
            </a:r>
            <a:r>
              <a:rPr lang="ru-RU" dirty="0" smtClean="0">
                <a:latin typeface="Georgia" pitchFamily="18" charset="0"/>
              </a:rPr>
              <a:t> в 1520 </a:t>
            </a:r>
            <a:r>
              <a:rPr lang="ru-RU" dirty="0" err="1" smtClean="0">
                <a:latin typeface="Georgia" pitchFamily="18" charset="0"/>
              </a:rPr>
              <a:t>році</a:t>
            </a:r>
            <a:r>
              <a:rPr lang="ru-RU" dirty="0" smtClean="0">
                <a:latin typeface="Georgia" pitchFamily="18" charset="0"/>
              </a:rPr>
              <a:t> роботи </a:t>
            </a:r>
            <a:r>
              <a:rPr lang="ru-RU" dirty="0" err="1" smtClean="0">
                <a:latin typeface="Georgia" pitchFamily="18" charset="0"/>
              </a:rPr>
              <a:t>були</a:t>
            </a:r>
            <a:r>
              <a:rPr lang="ru-RU" dirty="0" smtClean="0">
                <a:latin typeface="Georgia" pitchFamily="18" charset="0"/>
              </a:rPr>
              <a:t> </a:t>
            </a:r>
            <a:r>
              <a:rPr lang="ru-RU" dirty="0" err="1" smtClean="0">
                <a:latin typeface="Georgia" pitchFamily="18" charset="0"/>
              </a:rPr>
              <a:t>раптово</a:t>
            </a:r>
            <a:r>
              <a:rPr lang="ru-RU" dirty="0" smtClean="0">
                <a:latin typeface="Georgia" pitchFamily="18" charset="0"/>
              </a:rPr>
              <a:t> </a:t>
            </a:r>
            <a:r>
              <a:rPr lang="ru-RU" dirty="0" err="1" smtClean="0">
                <a:latin typeface="Georgia" pitchFamily="18" charset="0"/>
              </a:rPr>
              <a:t>припинені</a:t>
            </a:r>
            <a:r>
              <a:rPr lang="ru-RU" dirty="0" smtClean="0">
                <a:latin typeface="Georgia" pitchFamily="18" charset="0"/>
              </a:rPr>
              <a:t> папою Левом Х через </a:t>
            </a:r>
            <a:r>
              <a:rPr lang="ru-RU" dirty="0" err="1" smtClean="0">
                <a:latin typeface="Georgia" pitchFamily="18" charset="0"/>
              </a:rPr>
              <a:t>відсутність</a:t>
            </a:r>
            <a:r>
              <a:rPr lang="ru-RU" dirty="0" smtClean="0">
                <a:latin typeface="Georgia" pitchFamily="18" charset="0"/>
              </a:rPr>
              <a:t> </a:t>
            </a:r>
            <a:r>
              <a:rPr lang="ru-RU" dirty="0" err="1" smtClean="0">
                <a:latin typeface="Georgia" pitchFamily="18" charset="0"/>
              </a:rPr>
              <a:t>коштів</a:t>
            </a:r>
            <a:r>
              <a:rPr lang="ru-RU" dirty="0" smtClean="0">
                <a:latin typeface="Georgia" pitchFamily="18" charset="0"/>
              </a:rPr>
              <a:t>. Через </a:t>
            </a:r>
            <a:r>
              <a:rPr lang="ru-RU" dirty="0" err="1" smtClean="0">
                <a:latin typeface="Georgia" pitchFamily="18" charset="0"/>
              </a:rPr>
              <a:t>кілька</a:t>
            </a:r>
            <a:r>
              <a:rPr lang="ru-RU" dirty="0" smtClean="0">
                <a:latin typeface="Georgia" pitchFamily="18" charset="0"/>
              </a:rPr>
              <a:t> </a:t>
            </a:r>
            <a:r>
              <a:rPr lang="ru-RU" dirty="0" err="1" smtClean="0">
                <a:latin typeface="Georgia" pitchFamily="18" charset="0"/>
              </a:rPr>
              <a:t>місяців</a:t>
            </a:r>
            <a:r>
              <a:rPr lang="ru-RU" dirty="0" smtClean="0">
                <a:latin typeface="Georgia" pitchFamily="18" charset="0"/>
              </a:rPr>
              <a:t> </a:t>
            </a:r>
            <a:r>
              <a:rPr lang="ru-RU" dirty="0" err="1" smtClean="0">
                <a:latin typeface="Georgia" pitchFamily="18" charset="0"/>
              </a:rPr>
              <a:t>майстер</a:t>
            </a:r>
            <a:r>
              <a:rPr lang="ru-RU" dirty="0" smtClean="0">
                <a:latin typeface="Georgia" pitchFamily="18" charset="0"/>
              </a:rPr>
              <a:t> </a:t>
            </a:r>
            <a:r>
              <a:rPr lang="ru-RU" dirty="0" err="1" smtClean="0">
                <a:latin typeface="Georgia" pitchFamily="18" charset="0"/>
              </a:rPr>
              <a:t>отримав</a:t>
            </a:r>
            <a:r>
              <a:rPr lang="ru-RU" dirty="0" smtClean="0">
                <a:latin typeface="Georgia" pitchFamily="18" charset="0"/>
              </a:rPr>
              <a:t> </a:t>
            </a:r>
            <a:r>
              <a:rPr lang="ru-RU" dirty="0" err="1" smtClean="0">
                <a:latin typeface="Georgia" pitchFamily="18" charset="0"/>
              </a:rPr>
              <a:t>інше</a:t>
            </a:r>
            <a:r>
              <a:rPr lang="ru-RU" dirty="0" smtClean="0">
                <a:latin typeface="Georgia" pitchFamily="18" charset="0"/>
              </a:rPr>
              <a:t> </a:t>
            </a:r>
            <a:r>
              <a:rPr lang="ru-RU" dirty="0" err="1" smtClean="0">
                <a:latin typeface="Georgia" pitchFamily="18" charset="0"/>
              </a:rPr>
              <a:t>замовлення</a:t>
            </a:r>
            <a:r>
              <a:rPr lang="ru-RU" dirty="0" smtClean="0">
                <a:latin typeface="Georgia" pitchFamily="18" charset="0"/>
              </a:rPr>
              <a:t>: </a:t>
            </a:r>
            <a:r>
              <a:rPr lang="ru-RU" dirty="0" err="1" smtClean="0">
                <a:latin typeface="Georgia" pitchFamily="18" charset="0"/>
              </a:rPr>
              <a:t>він</a:t>
            </a:r>
            <a:r>
              <a:rPr lang="ru-RU" dirty="0" smtClean="0">
                <a:latin typeface="Georgia" pitchFamily="18" charset="0"/>
              </a:rPr>
              <a:t> повинен </a:t>
            </a:r>
            <a:r>
              <a:rPr lang="ru-RU" dirty="0" err="1" smtClean="0">
                <a:latin typeface="Georgia" pitchFamily="18" charset="0"/>
              </a:rPr>
              <a:t>був</a:t>
            </a:r>
            <a:r>
              <a:rPr lang="ru-RU" dirty="0" smtClean="0">
                <a:latin typeface="Georgia" pitchFamily="18" charset="0"/>
              </a:rPr>
              <a:t> </a:t>
            </a:r>
            <a:r>
              <a:rPr lang="ru-RU" dirty="0" err="1" smtClean="0">
                <a:latin typeface="Georgia" pitchFamily="18" charset="0"/>
              </a:rPr>
              <a:t>добудувати</a:t>
            </a:r>
            <a:r>
              <a:rPr lang="ru-RU" dirty="0" smtClean="0">
                <a:latin typeface="Georgia" pitchFamily="18" charset="0"/>
              </a:rPr>
              <a:t> при </a:t>
            </a:r>
            <a:r>
              <a:rPr lang="ru-RU" dirty="0" err="1" smtClean="0">
                <a:latin typeface="Georgia" pitchFamily="18" charset="0"/>
              </a:rPr>
              <a:t>цій</a:t>
            </a:r>
            <a:r>
              <a:rPr lang="ru-RU" dirty="0" smtClean="0">
                <a:latin typeface="Georgia" pitchFamily="18" charset="0"/>
              </a:rPr>
              <a:t> </a:t>
            </a:r>
            <a:r>
              <a:rPr lang="ru-RU" dirty="0" err="1" smtClean="0">
                <a:latin typeface="Georgia" pitchFamily="18" charset="0"/>
              </a:rPr>
              <a:t>церкві</a:t>
            </a:r>
            <a:r>
              <a:rPr lang="ru-RU" dirty="0" smtClean="0">
                <a:latin typeface="Georgia" pitchFamily="18" charset="0"/>
              </a:rPr>
              <a:t> </a:t>
            </a:r>
            <a:r>
              <a:rPr lang="ru-RU" dirty="0" err="1" smtClean="0">
                <a:latin typeface="Georgia" pitchFamily="18" charset="0"/>
              </a:rPr>
              <a:t>нову</a:t>
            </a:r>
            <a:r>
              <a:rPr lang="ru-RU" dirty="0" smtClean="0">
                <a:latin typeface="Georgia" pitchFamily="18" charset="0"/>
              </a:rPr>
              <a:t> </a:t>
            </a:r>
            <a:r>
              <a:rPr lang="ru-RU" dirty="0" err="1" smtClean="0">
                <a:latin typeface="Georgia" pitchFamily="18" charset="0"/>
              </a:rPr>
              <a:t>усипальню</a:t>
            </a:r>
            <a:r>
              <a:rPr lang="ru-RU" dirty="0" smtClean="0">
                <a:latin typeface="Georgia" pitchFamily="18" charset="0"/>
              </a:rPr>
              <a:t> </a:t>
            </a:r>
            <a:r>
              <a:rPr lang="ru-RU" dirty="0" err="1" smtClean="0">
                <a:latin typeface="Georgia" pitchFamily="18" charset="0"/>
              </a:rPr>
              <a:t>сім’ї</a:t>
            </a:r>
            <a:r>
              <a:rPr lang="ru-RU" dirty="0" smtClean="0">
                <a:latin typeface="Georgia" pitchFamily="18" charset="0"/>
              </a:rPr>
              <a:t> </a:t>
            </a:r>
            <a:r>
              <a:rPr lang="ru-RU" dirty="0" err="1" smtClean="0">
                <a:latin typeface="Georgia" pitchFamily="18" charset="0"/>
              </a:rPr>
              <a:t>Медичі</a:t>
            </a:r>
            <a:r>
              <a:rPr lang="ru-RU" dirty="0" smtClean="0">
                <a:latin typeface="Georgia" pitchFamily="18" charset="0"/>
              </a:rPr>
              <a:t>, </a:t>
            </a:r>
            <a:r>
              <a:rPr lang="ru-RU" dirty="0" err="1" smtClean="0">
                <a:latin typeface="Georgia" pitchFamily="18" charset="0"/>
              </a:rPr>
              <a:t>відому</a:t>
            </a:r>
            <a:r>
              <a:rPr lang="ru-RU" dirty="0" smtClean="0">
                <a:latin typeface="Georgia" pitchFamily="18" charset="0"/>
              </a:rPr>
              <a:t> </a:t>
            </a:r>
            <a:r>
              <a:rPr lang="ru-RU" dirty="0" err="1" smtClean="0">
                <a:latin typeface="Georgia" pitchFamily="18" charset="0"/>
              </a:rPr>
              <a:t>тепер</a:t>
            </a:r>
            <a:r>
              <a:rPr lang="ru-RU" dirty="0" smtClean="0">
                <a:latin typeface="Georgia" pitchFamily="18" charset="0"/>
              </a:rPr>
              <a:t> </a:t>
            </a:r>
            <a:r>
              <a:rPr lang="ru-RU" dirty="0" err="1" smtClean="0">
                <a:latin typeface="Georgia" pitchFamily="18" charset="0"/>
              </a:rPr>
              <a:t>під</a:t>
            </a:r>
            <a:r>
              <a:rPr lang="ru-RU" dirty="0" smtClean="0">
                <a:latin typeface="Georgia" pitchFamily="18" charset="0"/>
              </a:rPr>
              <a:t> </a:t>
            </a:r>
            <a:r>
              <a:rPr lang="ru-RU" dirty="0" err="1" smtClean="0">
                <a:latin typeface="Georgia" pitchFamily="18" charset="0"/>
              </a:rPr>
              <a:t>назвою</a:t>
            </a:r>
            <a:r>
              <a:rPr lang="ru-RU" dirty="0" smtClean="0">
                <a:latin typeface="Georgia" pitchFamily="18" charset="0"/>
              </a:rPr>
              <a:t> </a:t>
            </a:r>
            <a:r>
              <a:rPr lang="ru-RU" u="sng" dirty="0" smtClean="0">
                <a:latin typeface="Georgia" pitchFamily="18" charset="0"/>
              </a:rPr>
              <a:t>Капелла </a:t>
            </a:r>
            <a:r>
              <a:rPr lang="ru-RU" u="sng" dirty="0" err="1" smtClean="0">
                <a:latin typeface="Georgia" pitchFamily="18" charset="0"/>
              </a:rPr>
              <a:t>Медичі</a:t>
            </a:r>
            <a:r>
              <a:rPr lang="ru-RU" dirty="0" smtClean="0">
                <a:latin typeface="Georgia" pitchFamily="18" charset="0"/>
              </a:rPr>
              <a:t>, і </a:t>
            </a:r>
            <a:r>
              <a:rPr lang="ru-RU" dirty="0" err="1" smtClean="0">
                <a:latin typeface="Georgia" pitchFamily="18" charset="0"/>
              </a:rPr>
              <a:t>розмістити</a:t>
            </a:r>
            <a:r>
              <a:rPr lang="ru-RU" dirty="0" smtClean="0">
                <a:latin typeface="Georgia" pitchFamily="18" charset="0"/>
              </a:rPr>
              <a:t> в </a:t>
            </a:r>
            <a:r>
              <a:rPr lang="ru-RU" dirty="0" err="1" smtClean="0">
                <a:latin typeface="Georgia" pitchFamily="18" charset="0"/>
              </a:rPr>
              <a:t>ній</a:t>
            </a:r>
            <a:r>
              <a:rPr lang="ru-RU" dirty="0" smtClean="0">
                <a:latin typeface="Georgia" pitchFamily="18" charset="0"/>
              </a:rPr>
              <a:t> </a:t>
            </a:r>
            <a:r>
              <a:rPr lang="ru-RU" dirty="0" err="1" smtClean="0">
                <a:latin typeface="Georgia" pitchFamily="18" charset="0"/>
              </a:rPr>
              <a:t>скульптурні</a:t>
            </a:r>
            <a:r>
              <a:rPr lang="ru-RU" dirty="0" smtClean="0">
                <a:latin typeface="Georgia" pitchFamily="18" charset="0"/>
              </a:rPr>
              <a:t> </a:t>
            </a:r>
            <a:r>
              <a:rPr lang="ru-RU" dirty="0" err="1" smtClean="0">
                <a:latin typeface="Georgia" pitchFamily="18" charset="0"/>
              </a:rPr>
              <a:t>надгробки</a:t>
            </a:r>
            <a:r>
              <a:rPr lang="ru-RU" dirty="0" smtClean="0">
                <a:latin typeface="Georgia" pitchFamily="18" charset="0"/>
              </a:rPr>
              <a:t>. </a:t>
            </a:r>
            <a:r>
              <a:rPr lang="ru-RU" dirty="0" err="1" smtClean="0">
                <a:latin typeface="Georgia" pitchFamily="18" charset="0"/>
              </a:rPr>
              <a:t>Одночасно</a:t>
            </a:r>
            <a:r>
              <a:rPr lang="ru-RU" dirty="0" smtClean="0">
                <a:latin typeface="Georgia" pitchFamily="18" charset="0"/>
              </a:rPr>
              <a:t> </a:t>
            </a:r>
            <a:r>
              <a:rPr lang="ru-RU" dirty="0" err="1" smtClean="0">
                <a:latin typeface="Georgia" pitchFamily="18" charset="0"/>
              </a:rPr>
              <a:t>він</a:t>
            </a:r>
            <a:r>
              <a:rPr lang="ru-RU" dirty="0" smtClean="0">
                <a:latin typeface="Georgia" pitchFamily="18" charset="0"/>
              </a:rPr>
              <a:t> </a:t>
            </a:r>
            <a:r>
              <a:rPr lang="ru-RU" dirty="0" err="1" smtClean="0">
                <a:latin typeface="Georgia" pitchFamily="18" charset="0"/>
              </a:rPr>
              <a:t>вів</a:t>
            </a:r>
            <a:r>
              <a:rPr lang="ru-RU" dirty="0" smtClean="0">
                <a:latin typeface="Georgia" pitchFamily="18" charset="0"/>
              </a:rPr>
              <a:t> </a:t>
            </a:r>
            <a:r>
              <a:rPr lang="ru-RU" dirty="0" err="1" smtClean="0">
                <a:latin typeface="Georgia" pitchFamily="18" charset="0"/>
              </a:rPr>
              <a:t>будівництво</a:t>
            </a:r>
            <a:r>
              <a:rPr lang="ru-RU" dirty="0" smtClean="0">
                <a:latin typeface="Georgia" pitchFamily="18" charset="0"/>
              </a:rPr>
              <a:t> </a:t>
            </a:r>
            <a:r>
              <a:rPr lang="ru-RU" u="sng" dirty="0" err="1" smtClean="0">
                <a:latin typeface="Georgia" pitchFamily="18" charset="0"/>
              </a:rPr>
              <a:t>Бібліотеки</a:t>
            </a:r>
            <a:r>
              <a:rPr lang="ru-RU" u="sng" dirty="0" smtClean="0">
                <a:latin typeface="Georgia" pitchFamily="18" charset="0"/>
              </a:rPr>
              <a:t> </a:t>
            </a:r>
            <a:r>
              <a:rPr lang="ru-RU" u="sng" dirty="0" err="1" smtClean="0">
                <a:latin typeface="Georgia" pitchFamily="18" charset="0"/>
              </a:rPr>
              <a:t>Лауренціана</a:t>
            </a:r>
            <a:r>
              <a:rPr lang="ru-RU" u="sng" dirty="0" smtClean="0">
                <a:latin typeface="Georgia" pitchFamily="18" charset="0"/>
              </a:rPr>
              <a:t>.</a:t>
            </a:r>
            <a:r>
              <a:rPr lang="ru-RU" dirty="0" smtClean="0">
                <a:latin typeface="Georgia" pitchFamily="18" charset="0"/>
              </a:rPr>
              <a:t> </a:t>
            </a:r>
            <a:r>
              <a:rPr lang="ru-RU" dirty="0" err="1" smtClean="0">
                <a:latin typeface="Georgia" pitchFamily="18" charset="0"/>
              </a:rPr>
              <a:t>Образи</a:t>
            </a:r>
            <a:r>
              <a:rPr lang="ru-RU" dirty="0" smtClean="0">
                <a:latin typeface="Georgia" pitchFamily="18" charset="0"/>
              </a:rPr>
              <a:t> </a:t>
            </a:r>
            <a:r>
              <a:rPr lang="ru-RU" dirty="0" err="1" smtClean="0">
                <a:latin typeface="Georgia" pitchFamily="18" charset="0"/>
              </a:rPr>
              <a:t>Капелли</a:t>
            </a:r>
            <a:r>
              <a:rPr lang="ru-RU" dirty="0" smtClean="0">
                <a:latin typeface="Georgia" pitchFamily="18" charset="0"/>
              </a:rPr>
              <a:t> </a:t>
            </a:r>
            <a:r>
              <a:rPr lang="ru-RU" dirty="0" err="1" smtClean="0">
                <a:latin typeface="Georgia" pitchFamily="18" charset="0"/>
              </a:rPr>
              <a:t>Медичі</a:t>
            </a:r>
            <a:r>
              <a:rPr lang="ru-RU" dirty="0" smtClean="0">
                <a:latin typeface="Georgia" pitchFamily="18" charset="0"/>
              </a:rPr>
              <a:t> </a:t>
            </a:r>
            <a:r>
              <a:rPr lang="ru-RU" dirty="0" err="1" smtClean="0">
                <a:latin typeface="Georgia" pitchFamily="18" charset="0"/>
              </a:rPr>
              <a:t>визначили</a:t>
            </a:r>
            <a:r>
              <a:rPr lang="ru-RU" dirty="0" smtClean="0">
                <a:latin typeface="Georgia" pitchFamily="18" charset="0"/>
              </a:rPr>
              <a:t> </a:t>
            </a:r>
            <a:r>
              <a:rPr lang="ru-RU" dirty="0" err="1" smtClean="0">
                <a:latin typeface="Georgia" pitchFamily="18" charset="0"/>
              </a:rPr>
              <a:t>критичний</a:t>
            </a:r>
            <a:r>
              <a:rPr lang="ru-RU" dirty="0" smtClean="0">
                <a:latin typeface="Georgia" pitchFamily="18" charset="0"/>
              </a:rPr>
              <a:t> перлом в </a:t>
            </a:r>
            <a:r>
              <a:rPr lang="ru-RU" dirty="0" err="1" smtClean="0">
                <a:latin typeface="Georgia" pitchFamily="18" charset="0"/>
              </a:rPr>
              <a:t>мистецтві</a:t>
            </a:r>
            <a:r>
              <a:rPr lang="ru-RU" dirty="0" smtClean="0">
                <a:latin typeface="Georgia" pitchFamily="18" charset="0"/>
              </a:rPr>
              <a:t> </a:t>
            </a:r>
            <a:r>
              <a:rPr lang="ru-RU" dirty="0" err="1" smtClean="0">
                <a:latin typeface="Georgia" pitchFamily="18" charset="0"/>
              </a:rPr>
              <a:t>Мікеланджело</a:t>
            </a:r>
            <a:r>
              <a:rPr lang="ru-RU" dirty="0" smtClean="0">
                <a:latin typeface="Georgia" pitchFamily="18" charset="0"/>
              </a:rPr>
              <a:t>. Не </a:t>
            </a:r>
            <a:r>
              <a:rPr lang="ru-RU" dirty="0" err="1" smtClean="0">
                <a:latin typeface="Georgia" pitchFamily="18" charset="0"/>
              </a:rPr>
              <a:t>бажаючи</a:t>
            </a:r>
            <a:r>
              <a:rPr lang="ru-RU" dirty="0" smtClean="0">
                <a:latin typeface="Georgia" pitchFamily="18" charset="0"/>
              </a:rPr>
              <a:t> </a:t>
            </a:r>
            <a:r>
              <a:rPr lang="ru-RU" dirty="0" err="1" smtClean="0">
                <a:latin typeface="Georgia" pitchFamily="18" charset="0"/>
              </a:rPr>
              <a:t>змиритися</a:t>
            </a:r>
            <a:r>
              <a:rPr lang="ru-RU" dirty="0" smtClean="0">
                <a:latin typeface="Georgia" pitchFamily="18" charset="0"/>
              </a:rPr>
              <a:t> з чужою </a:t>
            </a:r>
            <a:r>
              <a:rPr lang="ru-RU" dirty="0" err="1" smtClean="0">
                <a:latin typeface="Georgia" pitchFamily="18" charset="0"/>
              </a:rPr>
              <a:t>йому</a:t>
            </a:r>
            <a:r>
              <a:rPr lang="ru-RU" dirty="0" smtClean="0">
                <a:latin typeface="Georgia" pitchFamily="18" charset="0"/>
              </a:rPr>
              <a:t> </a:t>
            </a:r>
            <a:r>
              <a:rPr lang="ru-RU" dirty="0" err="1" smtClean="0">
                <a:latin typeface="Georgia" pitchFamily="18" charset="0"/>
              </a:rPr>
              <a:t>суспільною</a:t>
            </a:r>
            <a:r>
              <a:rPr lang="ru-RU" dirty="0" smtClean="0">
                <a:latin typeface="Georgia" pitchFamily="18" charset="0"/>
              </a:rPr>
              <a:t> і культурною обстановкою, художник в той же час не </a:t>
            </a:r>
            <a:r>
              <a:rPr lang="ru-RU" dirty="0" err="1" smtClean="0">
                <a:latin typeface="Georgia" pitchFamily="18" charset="0"/>
              </a:rPr>
              <a:t>може</a:t>
            </a:r>
            <a:r>
              <a:rPr lang="ru-RU" dirty="0" smtClean="0">
                <a:latin typeface="Georgia" pitchFamily="18" charset="0"/>
              </a:rPr>
              <a:t> </a:t>
            </a:r>
            <a:r>
              <a:rPr lang="ru-RU" dirty="0" err="1" smtClean="0">
                <a:latin typeface="Georgia" pitchFamily="18" charset="0"/>
              </a:rPr>
              <a:t>зберегти</a:t>
            </a:r>
            <a:r>
              <a:rPr lang="ru-RU" dirty="0" smtClean="0">
                <a:latin typeface="Georgia" pitchFamily="18" charset="0"/>
              </a:rPr>
              <a:t> </a:t>
            </a:r>
            <a:r>
              <a:rPr lang="ru-RU" dirty="0" err="1" smtClean="0">
                <a:latin typeface="Georgia" pitchFamily="18" charset="0"/>
              </a:rPr>
              <a:t>незмінними</a:t>
            </a:r>
            <a:r>
              <a:rPr lang="ru-RU" dirty="0" smtClean="0">
                <a:latin typeface="Georgia" pitchFamily="18" charset="0"/>
              </a:rPr>
              <a:t> </a:t>
            </a:r>
            <a:r>
              <a:rPr lang="ru-RU" dirty="0" err="1" smtClean="0">
                <a:latin typeface="Georgia" pitchFamily="18" charset="0"/>
              </a:rPr>
              <a:t>свої</a:t>
            </a:r>
            <a:r>
              <a:rPr lang="ru-RU" dirty="0" smtClean="0">
                <a:latin typeface="Georgia" pitchFamily="18" charset="0"/>
              </a:rPr>
              <a:t> </a:t>
            </a:r>
            <a:r>
              <a:rPr lang="ru-RU" dirty="0" err="1" smtClean="0">
                <a:latin typeface="Georgia" pitchFamily="18" charset="0"/>
              </a:rPr>
              <a:t>попередні</a:t>
            </a:r>
            <a:r>
              <a:rPr lang="ru-RU" dirty="0" smtClean="0">
                <a:latin typeface="Georgia" pitchFamily="18" charset="0"/>
              </a:rPr>
              <a:t> </a:t>
            </a:r>
            <a:r>
              <a:rPr lang="ru-RU" dirty="0" err="1" smtClean="0">
                <a:latin typeface="Georgia" pitchFamily="18" charset="0"/>
              </a:rPr>
              <a:t>ідейні</a:t>
            </a:r>
            <a:r>
              <a:rPr lang="ru-RU" dirty="0" smtClean="0">
                <a:latin typeface="Georgia" pitchFamily="18" charset="0"/>
              </a:rPr>
              <a:t> </a:t>
            </a:r>
            <a:r>
              <a:rPr lang="ru-RU" dirty="0" err="1" smtClean="0">
                <a:latin typeface="Georgia" pitchFamily="18" charset="0"/>
              </a:rPr>
              <a:t>позиції</a:t>
            </a:r>
            <a:r>
              <a:rPr lang="ru-RU" dirty="0" smtClean="0">
                <a:latin typeface="Georgia" pitchFamily="18" charset="0"/>
              </a:rPr>
              <a:t>.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творчість</a:t>
            </a:r>
            <a:r>
              <a:rPr lang="ru-RU" dirty="0" smtClean="0">
                <a:latin typeface="Georgia" pitchFamily="18" charset="0"/>
              </a:rPr>
              <a:t> </a:t>
            </a:r>
            <a:r>
              <a:rPr lang="ru-RU" dirty="0" err="1" smtClean="0">
                <a:latin typeface="Georgia" pitchFamily="18" charset="0"/>
              </a:rPr>
              <a:t>відзначена</a:t>
            </a:r>
            <a:r>
              <a:rPr lang="ru-RU" dirty="0" smtClean="0">
                <a:latin typeface="Georgia" pitchFamily="18" charset="0"/>
              </a:rPr>
              <a:t> </a:t>
            </a:r>
            <a:r>
              <a:rPr lang="ru-RU" dirty="0" err="1" smtClean="0">
                <a:latin typeface="Georgia" pitchFamily="18" charset="0"/>
              </a:rPr>
              <a:t>тепер</a:t>
            </a:r>
            <a:r>
              <a:rPr lang="ru-RU" dirty="0" smtClean="0">
                <a:latin typeface="Georgia" pitchFamily="18" charset="0"/>
              </a:rPr>
              <a:t> </a:t>
            </a:r>
            <a:r>
              <a:rPr lang="ru-RU" dirty="0" err="1" smtClean="0">
                <a:latin typeface="Georgia" pitchFamily="18" charset="0"/>
              </a:rPr>
              <a:t>відбитком</a:t>
            </a:r>
            <a:r>
              <a:rPr lang="ru-RU" dirty="0" smtClean="0">
                <a:latin typeface="Georgia" pitchFamily="18" charset="0"/>
              </a:rPr>
              <a:t> </a:t>
            </a:r>
            <a:r>
              <a:rPr lang="ru-RU" dirty="0" err="1" smtClean="0">
                <a:latin typeface="Georgia" pitchFamily="18" charset="0"/>
              </a:rPr>
              <a:t>швидко</a:t>
            </a:r>
            <a:r>
              <a:rPr lang="ru-RU" dirty="0" smtClean="0">
                <a:latin typeface="Georgia" pitchFamily="18" charset="0"/>
              </a:rPr>
              <a:t> </a:t>
            </a:r>
            <a:r>
              <a:rPr lang="ru-RU" dirty="0" err="1" smtClean="0">
                <a:latin typeface="Georgia" pitchFamily="18" charset="0"/>
              </a:rPr>
              <a:t>наростаючого</a:t>
            </a:r>
            <a:r>
              <a:rPr lang="ru-RU" dirty="0" smtClean="0">
                <a:latin typeface="Georgia" pitchFamily="18" charset="0"/>
              </a:rPr>
              <a:t> </a:t>
            </a:r>
            <a:r>
              <a:rPr lang="ru-RU" dirty="0" err="1" smtClean="0">
                <a:latin typeface="Georgia" pitchFamily="18" charset="0"/>
              </a:rPr>
              <a:t>внутрішнього</a:t>
            </a:r>
            <a:r>
              <a:rPr lang="ru-RU" dirty="0" smtClean="0">
                <a:latin typeface="Georgia" pitchFamily="18" charset="0"/>
              </a:rPr>
              <a:t> </a:t>
            </a:r>
            <a:r>
              <a:rPr lang="ru-RU" dirty="0" err="1" smtClean="0">
                <a:latin typeface="Georgia" pitchFamily="18" charset="0"/>
              </a:rPr>
              <a:t>розладу</a:t>
            </a:r>
            <a:r>
              <a:rPr lang="ru-RU" dirty="0" smtClean="0">
                <a:latin typeface="Georgia" pitchFamily="18" charset="0"/>
              </a:rPr>
              <a:t>. </a:t>
            </a:r>
            <a:r>
              <a:rPr lang="ru-RU" dirty="0" err="1" smtClean="0">
                <a:latin typeface="Georgia" pitchFamily="18" charset="0"/>
              </a:rPr>
              <a:t>Гармонійна</a:t>
            </a:r>
            <a:r>
              <a:rPr lang="ru-RU" dirty="0" smtClean="0">
                <a:latin typeface="Georgia" pitchFamily="18" charset="0"/>
              </a:rPr>
              <a:t> </a:t>
            </a:r>
            <a:r>
              <a:rPr lang="ru-RU" dirty="0" err="1" smtClean="0">
                <a:latin typeface="Georgia" pitchFamily="18" charset="0"/>
              </a:rPr>
              <a:t>цілісність</a:t>
            </a:r>
            <a:r>
              <a:rPr lang="ru-RU" dirty="0" smtClean="0">
                <a:latin typeface="Georgia" pitchFamily="18" charset="0"/>
              </a:rPr>
              <a:t> </a:t>
            </a:r>
            <a:r>
              <a:rPr lang="ru-RU" dirty="0" err="1" smtClean="0">
                <a:latin typeface="Georgia" pitchFamily="18" charset="0"/>
              </a:rPr>
              <a:t>його</a:t>
            </a:r>
            <a:r>
              <a:rPr lang="ru-RU" dirty="0" smtClean="0">
                <a:latin typeface="Georgia" pitchFamily="18" charset="0"/>
              </a:rPr>
              <a:t> </a:t>
            </a:r>
            <a:r>
              <a:rPr lang="ru-RU" dirty="0" err="1" smtClean="0">
                <a:latin typeface="Georgia" pitchFamily="18" charset="0"/>
              </a:rPr>
              <a:t>ранніх</a:t>
            </a:r>
            <a:r>
              <a:rPr lang="ru-RU" dirty="0" smtClean="0">
                <a:latin typeface="Georgia" pitchFamily="18" charset="0"/>
              </a:rPr>
              <a:t> </a:t>
            </a:r>
            <a:r>
              <a:rPr lang="ru-RU" dirty="0" err="1" smtClean="0">
                <a:latin typeface="Georgia" pitchFamily="18" charset="0"/>
              </a:rPr>
              <a:t>образів</a:t>
            </a:r>
            <a:r>
              <a:rPr lang="ru-RU" dirty="0" smtClean="0">
                <a:latin typeface="Georgia" pitchFamily="18" charset="0"/>
              </a:rPr>
              <a:t> </a:t>
            </a:r>
            <a:r>
              <a:rPr lang="ru-RU" dirty="0" err="1" smtClean="0">
                <a:latin typeface="Georgia" pitchFamily="18" charset="0"/>
              </a:rPr>
              <a:t>відтепер</a:t>
            </a:r>
            <a:r>
              <a:rPr lang="ru-RU" dirty="0" smtClean="0">
                <a:latin typeface="Georgia" pitchFamily="18" charset="0"/>
              </a:rPr>
              <a:t> </a:t>
            </a:r>
            <a:r>
              <a:rPr lang="ru-RU" dirty="0" err="1" smtClean="0">
                <a:latin typeface="Georgia" pitchFamily="18" charset="0"/>
              </a:rPr>
              <a:t>втрачається</a:t>
            </a:r>
            <a:r>
              <a:rPr lang="ru-RU" dirty="0" smtClean="0">
                <a:latin typeface="Georgia" pitchFamily="18" charset="0"/>
              </a:rPr>
              <a:t>, </a:t>
            </a:r>
            <a:r>
              <a:rPr lang="ru-RU" dirty="0" err="1" smtClean="0">
                <a:latin typeface="Georgia" pitchFamily="18" charset="0"/>
              </a:rPr>
              <a:t>поступаючись</a:t>
            </a:r>
            <a:r>
              <a:rPr lang="ru-RU" dirty="0" smtClean="0">
                <a:latin typeface="Georgia" pitchFamily="18" charset="0"/>
              </a:rPr>
              <a:t> </a:t>
            </a:r>
            <a:r>
              <a:rPr lang="ru-RU" dirty="0" err="1" smtClean="0">
                <a:latin typeface="Georgia" pitchFamily="18" charset="0"/>
              </a:rPr>
              <a:t>місцем</a:t>
            </a:r>
            <a:r>
              <a:rPr lang="ru-RU" dirty="0" smtClean="0">
                <a:latin typeface="Georgia" pitchFamily="18" charset="0"/>
              </a:rPr>
              <a:t> </a:t>
            </a:r>
            <a:r>
              <a:rPr lang="ru-RU" dirty="0" err="1" smtClean="0">
                <a:latin typeface="Georgia" pitchFamily="18" charset="0"/>
              </a:rPr>
              <a:t>конфлікту</a:t>
            </a:r>
            <a:r>
              <a:rPr lang="ru-RU" dirty="0" smtClean="0">
                <a:latin typeface="Georgia" pitchFamily="18" charset="0"/>
              </a:rPr>
              <a:t>, </a:t>
            </a:r>
            <a:r>
              <a:rPr lang="ru-RU" dirty="0" err="1" smtClean="0">
                <a:latin typeface="Georgia" pitchFamily="18" charset="0"/>
              </a:rPr>
              <a:t>напруженому</a:t>
            </a:r>
            <a:r>
              <a:rPr lang="ru-RU" dirty="0" smtClean="0">
                <a:latin typeface="Georgia" pitchFamily="18" charset="0"/>
              </a:rPr>
              <a:t> </a:t>
            </a:r>
            <a:r>
              <a:rPr lang="ru-RU" dirty="0" err="1" smtClean="0">
                <a:latin typeface="Georgia" pitchFamily="18" charset="0"/>
              </a:rPr>
              <a:t>зіткненню</a:t>
            </a:r>
            <a:r>
              <a:rPr lang="ru-RU" dirty="0" smtClean="0">
                <a:latin typeface="Georgia" pitchFamily="18" charset="0"/>
              </a:rPr>
              <a:t> </a:t>
            </a:r>
            <a:r>
              <a:rPr lang="ru-RU" dirty="0" err="1" smtClean="0">
                <a:latin typeface="Georgia" pitchFamily="18" charset="0"/>
              </a:rPr>
              <a:t>суперечливих</a:t>
            </a:r>
            <a:r>
              <a:rPr lang="ru-RU" dirty="0" smtClean="0">
                <a:latin typeface="Georgia" pitchFamily="18" charset="0"/>
              </a:rPr>
              <a:t> </a:t>
            </a:r>
            <a:r>
              <a:rPr lang="ru-RU" dirty="0" err="1" smtClean="0">
                <a:latin typeface="Georgia" pitchFamily="18" charset="0"/>
              </a:rPr>
              <a:t>прагнень</a:t>
            </a:r>
            <a:r>
              <a:rPr lang="ru-RU" dirty="0" smtClean="0">
                <a:latin typeface="Georgia" pitchFamily="18" charset="0"/>
              </a:rPr>
              <a:t>.</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4734" y="280169"/>
            <a:ext cx="9215502" cy="5456878"/>
          </a:xfrm>
          <a:prstGeom prst="rect">
            <a:avLst/>
          </a:prstGeom>
          <a:noFill/>
        </p:spPr>
        <p:txBody>
          <a:bodyPr wrap="square" rtlCol="0">
            <a:spAutoFit/>
          </a:bodyPr>
          <a:lstStyle/>
          <a:p>
            <a:pPr>
              <a:lnSpc>
                <a:spcPct val="130000"/>
              </a:lnSpc>
            </a:pPr>
            <a:r>
              <a:rPr lang="uk-UA" dirty="0" smtClean="0">
                <a:latin typeface="Georgia" pitchFamily="18" charset="0"/>
              </a:rPr>
              <a:t>          Активний учасник оборони республіканської Флоренції від військ папи та імператора, Мікеланджело після капітуляції міста і встановлення панування Медичі продовжував працювати, щоб зберегти свободу.</a:t>
            </a:r>
          </a:p>
          <a:p>
            <a:pPr>
              <a:lnSpc>
                <a:spcPct val="130000"/>
              </a:lnSpc>
            </a:pPr>
            <a:r>
              <a:rPr lang="uk-UA" dirty="0" smtClean="0">
                <a:latin typeface="Georgia" pitchFamily="18" charset="0"/>
              </a:rPr>
              <a:t>         Але коли в 1534 році з’явилась можливість, він залишив незавершені роботи в Капеллі Медичі і Бібліотеці, назавжди покинув Флоренцію і виїхав до Риму. Тут він ще випробував свої сили в монументальному живописі, створивши </a:t>
            </a:r>
            <a:r>
              <a:rPr lang="uk-UA" u="sng" dirty="0" err="1" smtClean="0">
                <a:latin typeface="Georgia" pitchFamily="18" charset="0"/>
              </a:rPr>
              <a:t>“</a:t>
            </a:r>
            <a:r>
              <a:rPr lang="uk-UA" b="1" u="sng" dirty="0" err="1" smtClean="0">
                <a:latin typeface="Georgia" pitchFamily="18" charset="0"/>
              </a:rPr>
              <a:t>Страшний</a:t>
            </a:r>
            <a:r>
              <a:rPr lang="uk-UA" b="1" u="sng" dirty="0" smtClean="0">
                <a:latin typeface="Georgia" pitchFamily="18" charset="0"/>
              </a:rPr>
              <a:t> </a:t>
            </a:r>
            <a:r>
              <a:rPr lang="uk-UA" b="1" u="sng" dirty="0" err="1" smtClean="0">
                <a:latin typeface="Georgia" pitchFamily="18" charset="0"/>
              </a:rPr>
              <a:t>суд”</a:t>
            </a:r>
            <a:r>
              <a:rPr lang="uk-UA" dirty="0" smtClean="0">
                <a:latin typeface="Georgia" pitchFamily="18" charset="0"/>
              </a:rPr>
              <a:t> в </a:t>
            </a:r>
            <a:r>
              <a:rPr lang="uk-UA" dirty="0" err="1" smtClean="0">
                <a:latin typeface="Georgia" pitchFamily="18" charset="0"/>
              </a:rPr>
              <a:t>Сикстинській</a:t>
            </a:r>
            <a:r>
              <a:rPr lang="uk-UA" dirty="0" smtClean="0">
                <a:latin typeface="Georgia" pitchFamily="18" charset="0"/>
              </a:rPr>
              <a:t> Капеллі і фрески в Капеллі </a:t>
            </a:r>
            <a:r>
              <a:rPr lang="uk-UA" dirty="0" err="1" smtClean="0">
                <a:latin typeface="Georgia" pitchFamily="18" charset="0"/>
              </a:rPr>
              <a:t>Паоліна</a:t>
            </a:r>
            <a:r>
              <a:rPr lang="uk-UA" dirty="0" smtClean="0">
                <a:latin typeface="Georgia" pitchFamily="18" charset="0"/>
              </a:rPr>
              <a:t> у Ватикані. В них він виразив і неприборканий гнів проти людських недоліків і несправедливості і зростаючу свідомість безсилля людини перед силами зла.</a:t>
            </a:r>
          </a:p>
          <a:p>
            <a:endParaRPr lang="ru-RU" dirty="0"/>
          </a:p>
        </p:txBody>
      </p:sp>
    </p:spTree>
  </p:cSld>
  <p:clrMapOvr>
    <a:masterClrMapping/>
  </p:clrMapOvr>
  <p:transition>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4.bp.blogspot.com/-CpkfBr_g_t0/VQ8XSh8J4KI/AAAAAAAAAe4/ghhOMmlfVA0/s1600/%D0%A1%D1%82%D1%80%D0%B0%D1%88%D0%BD%D0%B8%D0%B9%2B%D1%81%D1%83%D0%B4.jpg"/>
          <p:cNvPicPr>
            <a:picLocks noChangeAspect="1" noChangeArrowheads="1"/>
          </p:cNvPicPr>
          <p:nvPr/>
        </p:nvPicPr>
        <p:blipFill>
          <a:blip r:embed="rId2" cstate="print"/>
          <a:srcRect/>
          <a:stretch>
            <a:fillRect/>
          </a:stretch>
        </p:blipFill>
        <p:spPr bwMode="auto">
          <a:xfrm>
            <a:off x="1203295" y="-1"/>
            <a:ext cx="6008615" cy="7561263"/>
          </a:xfrm>
          <a:prstGeom prst="rect">
            <a:avLst/>
          </a:prstGeom>
          <a:noFill/>
        </p:spPr>
      </p:pic>
      <p:graphicFrame>
        <p:nvGraphicFramePr>
          <p:cNvPr id="5" name="Таблица 4"/>
          <p:cNvGraphicFramePr>
            <a:graphicFrameLocks noGrp="1"/>
          </p:cNvGraphicFramePr>
          <p:nvPr/>
        </p:nvGraphicFramePr>
        <p:xfrm>
          <a:off x="7489840" y="280169"/>
          <a:ext cx="1857388" cy="350520"/>
        </p:xfrm>
        <a:graphic>
          <a:graphicData uri="http://schemas.openxmlformats.org/drawingml/2006/table">
            <a:tbl>
              <a:tblPr/>
              <a:tblGrid>
                <a:gridCol w="1857388"/>
              </a:tblGrid>
              <a:tr h="0">
                <a:tc>
                  <a:txBody>
                    <a:bodyPr/>
                    <a:lstStyle/>
                    <a:p>
                      <a:pPr algn="ctr"/>
                      <a:r>
                        <a:rPr lang="ru-RU" dirty="0">
                          <a:solidFill>
                            <a:srgbClr val="990033"/>
                          </a:solidFill>
                          <a:latin typeface="Georgia" pitchFamily="18" charset="0"/>
                        </a:rPr>
                        <a:t>"</a:t>
                      </a:r>
                      <a:r>
                        <a:rPr lang="ru-RU" dirty="0" err="1">
                          <a:solidFill>
                            <a:srgbClr val="990033"/>
                          </a:solidFill>
                          <a:latin typeface="Georgia" pitchFamily="18" charset="0"/>
                        </a:rPr>
                        <a:t>Страшний</a:t>
                      </a:r>
                      <a:r>
                        <a:rPr lang="ru-RU" dirty="0">
                          <a:solidFill>
                            <a:srgbClr val="990033"/>
                          </a:solidFill>
                          <a:latin typeface="Georgia" pitchFamily="18" charset="0"/>
                        </a:rPr>
                        <a:t>  суд"</a:t>
                      </a:r>
                    </a:p>
                  </a:txBody>
                  <a:tcPr marL="38100" marR="38100" marT="38100" marB="38100" anchor="ctr">
                    <a:lnL>
                      <a:noFill/>
                    </a:lnL>
                    <a:lnR>
                      <a:noFill/>
                    </a:lnR>
                    <a:lnT>
                      <a:noFill/>
                    </a:lnT>
                    <a:lnB>
                      <a:noFill/>
                    </a:lnB>
                    <a:solidFill>
                      <a:srgbClr val="FFFFFF"/>
                    </a:solidFill>
                  </a:tcPr>
                </a:tc>
              </a:tr>
            </a:tbl>
          </a:graphicData>
        </a:graphic>
      </p:graphicFrame>
      <p:sp>
        <p:nvSpPr>
          <p:cNvPr id="50179" name="Rectangle 3"/>
          <p:cNvSpPr>
            <a:spLocks noChangeArrowheads="1"/>
          </p:cNvSpPr>
          <p:nvPr/>
        </p:nvSpPr>
        <p:spPr bwMode="auto">
          <a:xfrm>
            <a:off x="0" y="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734" y="208731"/>
            <a:ext cx="9215502" cy="5931304"/>
          </a:xfrm>
          <a:prstGeom prst="rect">
            <a:avLst/>
          </a:prstGeom>
        </p:spPr>
        <p:txBody>
          <a:bodyPr wrap="square">
            <a:spAutoFit/>
          </a:bodyPr>
          <a:lstStyle/>
          <a:p>
            <a:pPr>
              <a:lnSpc>
                <a:spcPct val="130000"/>
              </a:lnSpc>
            </a:pPr>
            <a:r>
              <a:rPr lang="uk-UA" dirty="0" smtClean="0">
                <a:latin typeface="Georgia" pitchFamily="18" charset="0"/>
              </a:rPr>
              <a:t>Після смерті в 1546 році </a:t>
            </a:r>
            <a:r>
              <a:rPr lang="uk-UA" dirty="0" err="1" smtClean="0">
                <a:latin typeface="Georgia" pitchFamily="18" charset="0"/>
              </a:rPr>
              <a:t>Антоніо</a:t>
            </a:r>
            <a:r>
              <a:rPr lang="uk-UA" dirty="0" smtClean="0">
                <a:latin typeface="Georgia" pitchFamily="18" charset="0"/>
              </a:rPr>
              <a:t> </a:t>
            </a:r>
            <a:r>
              <a:rPr lang="uk-UA" dirty="0" err="1" smtClean="0">
                <a:latin typeface="Georgia" pitchFamily="18" charset="0"/>
              </a:rPr>
              <a:t>да</a:t>
            </a:r>
            <a:r>
              <a:rPr lang="uk-UA" dirty="0" smtClean="0">
                <a:latin typeface="Georgia" pitchFamily="18" charset="0"/>
              </a:rPr>
              <a:t> </a:t>
            </a:r>
            <a:r>
              <a:rPr lang="uk-UA" dirty="0" err="1" smtClean="0">
                <a:latin typeface="Georgia" pitchFamily="18" charset="0"/>
              </a:rPr>
              <a:t>Сангало</a:t>
            </a:r>
            <a:r>
              <a:rPr lang="uk-UA" dirty="0" smtClean="0">
                <a:latin typeface="Georgia" pitchFamily="18" charset="0"/>
              </a:rPr>
              <a:t> Молодшого Мікеланджело стає провідним архітектором Риму. Він добудовує </a:t>
            </a:r>
            <a:r>
              <a:rPr lang="uk-UA" u="sng" dirty="0" smtClean="0">
                <a:latin typeface="Georgia" pitchFamily="18" charset="0"/>
              </a:rPr>
              <a:t>палаццо </a:t>
            </a:r>
            <a:r>
              <a:rPr lang="uk-UA" u="sng" dirty="0" err="1" smtClean="0">
                <a:latin typeface="Georgia" pitchFamily="18" charset="0"/>
              </a:rPr>
              <a:t>Фарнезе</a:t>
            </a:r>
            <a:r>
              <a:rPr lang="uk-UA" u="sng" dirty="0" smtClean="0">
                <a:latin typeface="Georgia" pitchFamily="18" charset="0"/>
              </a:rPr>
              <a:t>,</a:t>
            </a:r>
            <a:r>
              <a:rPr lang="uk-UA" dirty="0" smtClean="0">
                <a:latin typeface="Georgia" pitchFamily="18" charset="0"/>
              </a:rPr>
              <a:t> створює проект ансамблю </a:t>
            </a:r>
            <a:r>
              <a:rPr lang="uk-UA" u="sng" dirty="0" err="1" smtClean="0">
                <a:latin typeface="Georgia" pitchFamily="18" charset="0"/>
              </a:rPr>
              <a:t>Капітолія</a:t>
            </a:r>
            <a:r>
              <a:rPr lang="uk-UA" dirty="0" smtClean="0">
                <a:latin typeface="Georgia" pitchFamily="18" charset="0"/>
              </a:rPr>
              <a:t> і частково його здійснює, успішно продовжує за власним проектом </a:t>
            </a:r>
            <a:r>
              <a:rPr lang="uk-UA" b="1" dirty="0" smtClean="0">
                <a:latin typeface="Georgia" pitchFamily="18" charset="0"/>
              </a:rPr>
              <a:t>будівництво </a:t>
            </a:r>
            <a:r>
              <a:rPr lang="uk-UA" b="1" u="sng" dirty="0" smtClean="0">
                <a:latin typeface="Georgia" pitchFamily="18" charset="0"/>
              </a:rPr>
              <a:t>собору св. Петра</a:t>
            </a:r>
            <a:r>
              <a:rPr lang="uk-UA" u="sng" dirty="0" smtClean="0">
                <a:latin typeface="Georgia" pitchFamily="18" charset="0"/>
              </a:rPr>
              <a:t>.</a:t>
            </a:r>
            <a:r>
              <a:rPr lang="uk-UA" dirty="0" smtClean="0">
                <a:latin typeface="Georgia" pitchFamily="18" charset="0"/>
              </a:rPr>
              <a:t> Рим з його грандіозними масштабами підказує Мікеланджело новий архітектурний стиль – величний і суворий, який вражає могутньою пластикою форм і просторовим розмахом. </a:t>
            </a:r>
          </a:p>
          <a:p>
            <a:pPr>
              <a:lnSpc>
                <a:spcPct val="130000"/>
              </a:lnSpc>
            </a:pPr>
            <a:endParaRPr lang="uk-UA" dirty="0" smtClean="0">
              <a:latin typeface="Georgia" pitchFamily="18" charset="0"/>
            </a:endParaRPr>
          </a:p>
          <a:p>
            <a:pPr>
              <a:lnSpc>
                <a:spcPct val="130000"/>
              </a:lnSpc>
            </a:pPr>
            <a:r>
              <a:rPr lang="uk-UA" dirty="0" smtClean="0">
                <a:latin typeface="Georgia" pitchFamily="18" charset="0"/>
              </a:rPr>
              <a:t>   Але коли він береться за олівець або різець, почуття трагічного відчаю і глибокої духовної самотності охоплюють його. Вони пронизують його пізні малюнки і скульптурну </a:t>
            </a:r>
            <a:r>
              <a:rPr lang="uk-UA" dirty="0" err="1" smtClean="0">
                <a:latin typeface="Georgia" pitchFamily="18" charset="0"/>
              </a:rPr>
              <a:t>групу</a:t>
            </a:r>
            <a:r>
              <a:rPr lang="uk-UA" u="sng" dirty="0" err="1" smtClean="0">
                <a:latin typeface="Georgia" pitchFamily="18" charset="0"/>
              </a:rPr>
              <a:t>“П’єта”</a:t>
            </a:r>
            <a:r>
              <a:rPr lang="uk-UA" dirty="0" smtClean="0">
                <a:latin typeface="Georgia" pitchFamily="18" charset="0"/>
              </a:rPr>
              <a:t>, призначену для власного надгробка і розбиту ним в пориві невдоволення. Вони безроздільно торжествують в його передсмертній </a:t>
            </a:r>
            <a:r>
              <a:rPr lang="uk-UA" u="sng" dirty="0" err="1" smtClean="0">
                <a:latin typeface="Georgia" pitchFamily="18" charset="0"/>
              </a:rPr>
              <a:t>“П'єті</a:t>
            </a:r>
            <a:r>
              <a:rPr lang="uk-UA" u="sng" dirty="0" smtClean="0">
                <a:latin typeface="Georgia" pitchFamily="18" charset="0"/>
              </a:rPr>
              <a:t> </a:t>
            </a:r>
            <a:r>
              <a:rPr lang="uk-UA" u="sng" dirty="0" err="1" smtClean="0">
                <a:latin typeface="Georgia" pitchFamily="18" charset="0"/>
              </a:rPr>
              <a:t>Ронданіні”</a:t>
            </a:r>
            <a:r>
              <a:rPr lang="uk-UA" u="sng" dirty="0" smtClean="0">
                <a:latin typeface="Georgia" pitchFamily="18" charset="0"/>
              </a:rPr>
              <a:t>.</a:t>
            </a:r>
            <a:r>
              <a:rPr lang="uk-UA" dirty="0" smtClean="0">
                <a:latin typeface="Georgia" pitchFamily="18" charset="0"/>
              </a:rPr>
              <a:t> Він ще працював над нею за кілька днів до смерті, яка наступила 18 лютого 1564 року.</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1.bp.blogspot.com/-edtheak4_W4/VQ8XpOtodtI/AAAAAAAAAfA/hXxF1UEnOSI/s1600/Petersdom.jpg"/>
          <p:cNvPicPr>
            <a:picLocks noChangeAspect="1" noChangeArrowheads="1"/>
          </p:cNvPicPr>
          <p:nvPr/>
        </p:nvPicPr>
        <p:blipFill>
          <a:blip r:embed="rId2" cstate="print"/>
          <a:srcRect/>
          <a:stretch>
            <a:fillRect/>
          </a:stretch>
        </p:blipFill>
        <p:spPr bwMode="auto">
          <a:xfrm>
            <a:off x="1203296" y="0"/>
            <a:ext cx="9490104" cy="7117578"/>
          </a:xfrm>
          <a:prstGeom prst="rect">
            <a:avLst/>
          </a:prstGeom>
          <a:noFill/>
        </p:spPr>
      </p:pic>
      <p:sp>
        <p:nvSpPr>
          <p:cNvPr id="5" name="Прямоугольник 4"/>
          <p:cNvSpPr/>
          <p:nvPr/>
        </p:nvSpPr>
        <p:spPr>
          <a:xfrm>
            <a:off x="3703626" y="7145765"/>
            <a:ext cx="2531462" cy="307777"/>
          </a:xfrm>
          <a:prstGeom prst="rect">
            <a:avLst/>
          </a:prstGeom>
        </p:spPr>
        <p:txBody>
          <a:bodyPr wrap="none">
            <a:spAutoFit/>
          </a:bodyPr>
          <a:lstStyle/>
          <a:p>
            <a:r>
              <a:rPr lang="ru-RU" sz="1400" dirty="0" smtClean="0">
                <a:solidFill>
                  <a:srgbClr val="990033"/>
                </a:solidFill>
                <a:latin typeface="Georgia" pitchFamily="18" charset="0"/>
              </a:rPr>
              <a:t>Собор Святого Петра в </a:t>
            </a:r>
            <a:r>
              <a:rPr lang="ru-RU" sz="1400" dirty="0" err="1" smtClean="0">
                <a:solidFill>
                  <a:srgbClr val="990033"/>
                </a:solidFill>
                <a:latin typeface="Georgia" pitchFamily="18" charset="0"/>
              </a:rPr>
              <a:t>Римі</a:t>
            </a:r>
            <a:endParaRPr lang="ru-RU" sz="1400"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1.bp.blogspot.com/-nzCF4smklPU/VQ8MzKiF_0I/AAAAAAAAAcM/1hXyYKwwAO0/s1600/%D0%A5%D1%80%D0%B5%D1%89%D0%B5%D0%BD%D0%BD%D1%8F.jpg"/>
          <p:cNvPicPr>
            <a:picLocks noChangeAspect="1" noChangeArrowheads="1"/>
          </p:cNvPicPr>
          <p:nvPr/>
        </p:nvPicPr>
        <p:blipFill>
          <a:blip r:embed="rId2" cstate="print"/>
          <a:srcRect/>
          <a:stretch>
            <a:fillRect/>
          </a:stretch>
        </p:blipFill>
        <p:spPr bwMode="auto">
          <a:xfrm>
            <a:off x="1274734" y="208731"/>
            <a:ext cx="4929222" cy="5942306"/>
          </a:xfrm>
          <a:prstGeom prst="rect">
            <a:avLst/>
          </a:prstGeom>
          <a:noFill/>
        </p:spPr>
      </p:pic>
      <p:sp>
        <p:nvSpPr>
          <p:cNvPr id="5" name="TextBox 4"/>
          <p:cNvSpPr txBox="1"/>
          <p:nvPr/>
        </p:nvSpPr>
        <p:spPr>
          <a:xfrm>
            <a:off x="2346304" y="6209523"/>
            <a:ext cx="2357454" cy="246221"/>
          </a:xfrm>
          <a:prstGeom prst="rect">
            <a:avLst/>
          </a:prstGeom>
          <a:noFill/>
        </p:spPr>
        <p:txBody>
          <a:bodyPr wrap="square" rtlCol="0">
            <a:spAutoFit/>
          </a:bodyPr>
          <a:lstStyle/>
          <a:p>
            <a:r>
              <a:rPr lang="ru-RU" sz="1000" dirty="0" err="1">
                <a:solidFill>
                  <a:srgbClr val="660033"/>
                </a:solidFill>
                <a:latin typeface="Times New Roman" pitchFamily="18" charset="0"/>
                <a:cs typeface="Times New Roman" pitchFamily="18" charset="0"/>
              </a:rPr>
              <a:t>Андреа</a:t>
            </a:r>
            <a:r>
              <a:rPr lang="ru-RU" sz="1000" dirty="0">
                <a:solidFill>
                  <a:srgbClr val="660033"/>
                </a:solidFill>
                <a:latin typeface="Times New Roman" pitchFamily="18" charset="0"/>
                <a:cs typeface="Times New Roman" pitchFamily="18" charset="0"/>
              </a:rPr>
              <a:t> </a:t>
            </a:r>
            <a:r>
              <a:rPr lang="ru-RU" sz="1000" dirty="0" err="1">
                <a:solidFill>
                  <a:srgbClr val="660033"/>
                </a:solidFill>
                <a:latin typeface="Times New Roman" pitchFamily="18" charset="0"/>
                <a:cs typeface="Times New Roman" pitchFamily="18" charset="0"/>
              </a:rPr>
              <a:t>Вероккіо</a:t>
            </a:r>
            <a:r>
              <a:rPr lang="ru-RU" sz="1000" dirty="0">
                <a:solidFill>
                  <a:srgbClr val="660033"/>
                </a:solidFill>
                <a:latin typeface="Times New Roman" pitchFamily="18" charset="0"/>
                <a:cs typeface="Times New Roman" pitchFamily="18" charset="0"/>
              </a:rPr>
              <a:t> "</a:t>
            </a:r>
            <a:r>
              <a:rPr lang="ru-RU" sz="1000" dirty="0" err="1">
                <a:solidFill>
                  <a:srgbClr val="660033"/>
                </a:solidFill>
                <a:latin typeface="Times New Roman" pitchFamily="18" charset="0"/>
                <a:cs typeface="Times New Roman" pitchFamily="18" charset="0"/>
              </a:rPr>
              <a:t>Хрещення</a:t>
            </a:r>
            <a:r>
              <a:rPr lang="ru-RU" sz="1000" dirty="0">
                <a:solidFill>
                  <a:srgbClr val="660033"/>
                </a:solidFill>
                <a:latin typeface="Times New Roman" pitchFamily="18" charset="0"/>
                <a:cs typeface="Times New Roman" pitchFamily="18" charset="0"/>
              </a:rPr>
              <a:t>"</a:t>
            </a:r>
          </a:p>
        </p:txBody>
      </p:sp>
      <p:sp>
        <p:nvSpPr>
          <p:cNvPr id="6" name="Прямоугольник 5"/>
          <p:cNvSpPr/>
          <p:nvPr/>
        </p:nvSpPr>
        <p:spPr>
          <a:xfrm>
            <a:off x="6346832" y="208731"/>
            <a:ext cx="4143404" cy="3033138"/>
          </a:xfrm>
          <a:prstGeom prst="rect">
            <a:avLst/>
          </a:prstGeom>
        </p:spPr>
        <p:txBody>
          <a:bodyPr wrap="square">
            <a:spAutoFit/>
          </a:bodyPr>
          <a:lstStyle/>
          <a:p>
            <a:pPr>
              <a:lnSpc>
                <a:spcPct val="130000"/>
              </a:lnSpc>
            </a:pPr>
            <a:r>
              <a:rPr lang="ru-RU" dirty="0" smtClean="0">
                <a:latin typeface="Georgia" pitchFamily="18" charset="0"/>
              </a:rPr>
              <a:t>Одна з </a:t>
            </a:r>
            <a:r>
              <a:rPr lang="ru-RU" dirty="0" err="1" smtClean="0">
                <a:latin typeface="Georgia" pitchFamily="18" charset="0"/>
              </a:rPr>
              <a:t>ранніх</a:t>
            </a:r>
            <a:r>
              <a:rPr lang="ru-RU" dirty="0" smtClean="0">
                <a:latin typeface="Georgia" pitchFamily="18" charset="0"/>
              </a:rPr>
              <a:t> </a:t>
            </a:r>
            <a:r>
              <a:rPr lang="ru-RU" dirty="0" err="1" smtClean="0">
                <a:latin typeface="Georgia" pitchFamily="18" charset="0"/>
              </a:rPr>
              <a:t>робіт</a:t>
            </a:r>
            <a:r>
              <a:rPr lang="ru-RU" dirty="0" smtClean="0">
                <a:latin typeface="Georgia" pitchFamily="18" charset="0"/>
              </a:rPr>
              <a:t> Леонардо – </a:t>
            </a:r>
            <a:r>
              <a:rPr lang="ru-RU" dirty="0" err="1" smtClean="0">
                <a:latin typeface="Georgia" pitchFamily="18" charset="0"/>
              </a:rPr>
              <a:t>фігура</a:t>
            </a:r>
            <a:r>
              <a:rPr lang="ru-RU" dirty="0" smtClean="0">
                <a:latin typeface="Georgia" pitchFamily="18" charset="0"/>
              </a:rPr>
              <a:t> ангела в </a:t>
            </a:r>
            <a:r>
              <a:rPr lang="ru-RU" dirty="0" err="1" smtClean="0">
                <a:latin typeface="Georgia" pitchFamily="18" charset="0"/>
              </a:rPr>
              <a:t>картині</a:t>
            </a:r>
            <a:r>
              <a:rPr lang="ru-RU" dirty="0" smtClean="0">
                <a:latin typeface="Georgia" pitchFamily="18" charset="0"/>
              </a:rPr>
              <a:t> </a:t>
            </a:r>
            <a:r>
              <a:rPr lang="ru-RU" dirty="0" err="1" smtClean="0">
                <a:latin typeface="Georgia" pitchFamily="18" charset="0"/>
              </a:rPr>
              <a:t>Вероккіо</a:t>
            </a:r>
            <a:r>
              <a:rPr lang="ru-RU" dirty="0" smtClean="0">
                <a:latin typeface="Georgia" pitchFamily="18" charset="0"/>
              </a:rPr>
              <a:t> “</a:t>
            </a:r>
            <a:r>
              <a:rPr lang="ru-RU" dirty="0" err="1" smtClean="0">
                <a:latin typeface="Georgia" pitchFamily="18" charset="0"/>
              </a:rPr>
              <a:t>Хрещення</a:t>
            </a:r>
            <a:r>
              <a:rPr lang="ru-RU" dirty="0" smtClean="0">
                <a:latin typeface="Georgia" pitchFamily="18" charset="0"/>
              </a:rPr>
              <a:t>” – </a:t>
            </a:r>
            <a:r>
              <a:rPr lang="ru-RU" dirty="0" err="1" smtClean="0">
                <a:latin typeface="Georgia" pitchFamily="18" charset="0"/>
              </a:rPr>
              <a:t>виділяється</a:t>
            </a:r>
            <a:r>
              <a:rPr lang="ru-RU" dirty="0" smtClean="0">
                <a:latin typeface="Georgia" pitchFamily="18" charset="0"/>
              </a:rPr>
              <a:t> </a:t>
            </a:r>
            <a:r>
              <a:rPr lang="ru-RU" dirty="0" err="1" smtClean="0">
                <a:latin typeface="Georgia" pitchFamily="18" charset="0"/>
              </a:rPr>
              <a:t>серед</a:t>
            </a:r>
            <a:r>
              <a:rPr lang="ru-RU" dirty="0" smtClean="0">
                <a:latin typeface="Georgia" pitchFamily="18" charset="0"/>
              </a:rPr>
              <a:t> </a:t>
            </a:r>
            <a:r>
              <a:rPr lang="ru-RU" dirty="0" err="1" smtClean="0">
                <a:latin typeface="Georgia" pitchFamily="18" charset="0"/>
              </a:rPr>
              <a:t>застиглих</a:t>
            </a:r>
            <a:r>
              <a:rPr lang="ru-RU" dirty="0" smtClean="0">
                <a:latin typeface="Georgia" pitchFamily="18" charset="0"/>
              </a:rPr>
              <a:t> </a:t>
            </a:r>
            <a:r>
              <a:rPr lang="ru-RU" dirty="0" err="1" smtClean="0">
                <a:latin typeface="Georgia" pitchFamily="18" charset="0"/>
              </a:rPr>
              <a:t>персонажів</a:t>
            </a:r>
            <a:r>
              <a:rPr lang="ru-RU" dirty="0" smtClean="0">
                <a:latin typeface="Georgia" pitchFamily="18" charset="0"/>
              </a:rPr>
              <a:t> тонкою </a:t>
            </a:r>
            <a:r>
              <a:rPr lang="ru-RU" dirty="0" err="1" smtClean="0">
                <a:latin typeface="Georgia" pitchFamily="18" charset="0"/>
              </a:rPr>
              <a:t>одухотвореністю</a:t>
            </a:r>
            <a:r>
              <a:rPr lang="ru-RU" dirty="0" smtClean="0">
                <a:latin typeface="Georgia" pitchFamily="18" charset="0"/>
              </a:rPr>
              <a:t> і </a:t>
            </a:r>
            <a:r>
              <a:rPr lang="ru-RU" dirty="0" err="1" smtClean="0">
                <a:latin typeface="Georgia" pitchFamily="18" charset="0"/>
              </a:rPr>
              <a:t>свідчить</a:t>
            </a:r>
            <a:r>
              <a:rPr lang="ru-RU" dirty="0" smtClean="0">
                <a:latin typeface="Georgia" pitchFamily="18" charset="0"/>
              </a:rPr>
              <a:t> про </a:t>
            </a:r>
            <a:r>
              <a:rPr lang="ru-RU" dirty="0" err="1" smtClean="0">
                <a:latin typeface="Georgia" pitchFamily="18" charset="0"/>
              </a:rPr>
              <a:t>зрілість</a:t>
            </a:r>
            <a:r>
              <a:rPr lang="ru-RU" dirty="0" smtClean="0">
                <a:latin typeface="Georgia" pitchFamily="18" charset="0"/>
              </a:rPr>
              <a:t> </a:t>
            </a:r>
            <a:r>
              <a:rPr lang="ru-RU" dirty="0" err="1" smtClean="0">
                <a:latin typeface="Georgia" pitchFamily="18" charset="0"/>
              </a:rPr>
              <a:t>її</a:t>
            </a:r>
            <a:r>
              <a:rPr lang="ru-RU" dirty="0" smtClean="0">
                <a:latin typeface="Georgia" pitchFamily="18" charset="0"/>
              </a:rPr>
              <a:t> </a:t>
            </a:r>
            <a:r>
              <a:rPr lang="ru-RU" dirty="0" err="1" smtClean="0">
                <a:latin typeface="Georgia" pitchFamily="18" charset="0"/>
              </a:rPr>
              <a:t>творця</a:t>
            </a:r>
            <a:r>
              <a:rPr lang="ru-RU" dirty="0" smtClean="0">
                <a:latin typeface="Georgia" pitchFamily="18" charset="0"/>
              </a:rPr>
              <a:t>.</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Xz-YbOfBYq4/VQ8NPiGL4bI/AAAAAAAAAcU/nzjY0-kPQXs/s1600/%D0%9C%D0%B0%D0%B4%D0%BE%D0%BD%D0%BD%D0%B0%2B%D0%91%D0%B5%D0%BD%D1%83%D0%B0.jpg"/>
          <p:cNvPicPr>
            <a:picLocks noChangeAspect="1" noChangeArrowheads="1"/>
          </p:cNvPicPr>
          <p:nvPr/>
        </p:nvPicPr>
        <p:blipFill>
          <a:blip r:embed="rId2" cstate="print"/>
          <a:srcRect/>
          <a:stretch>
            <a:fillRect/>
          </a:stretch>
        </p:blipFill>
        <p:spPr bwMode="auto">
          <a:xfrm>
            <a:off x="6418270" y="825484"/>
            <a:ext cx="4275131" cy="6735780"/>
          </a:xfrm>
          <a:prstGeom prst="rect">
            <a:avLst/>
          </a:prstGeom>
          <a:noFill/>
        </p:spPr>
      </p:pic>
      <p:sp>
        <p:nvSpPr>
          <p:cNvPr id="4" name="TextBox 3"/>
          <p:cNvSpPr txBox="1"/>
          <p:nvPr/>
        </p:nvSpPr>
        <p:spPr>
          <a:xfrm>
            <a:off x="1203296" y="208731"/>
            <a:ext cx="6000792" cy="3830729"/>
          </a:xfrm>
          <a:prstGeom prst="rect">
            <a:avLst/>
          </a:prstGeom>
          <a:noFill/>
        </p:spPr>
        <p:txBody>
          <a:bodyPr wrap="square" rtlCol="0">
            <a:spAutoFit/>
          </a:bodyPr>
          <a:lstStyle/>
          <a:p>
            <a:pPr>
              <a:lnSpc>
                <a:spcPct val="130000"/>
              </a:lnSpc>
            </a:pPr>
            <a:r>
              <a:rPr lang="ru-RU" dirty="0" err="1" smtClean="0">
                <a:latin typeface="Georgia" pitchFamily="18" charset="0"/>
                <a:cs typeface="Times New Roman" pitchFamily="18" charset="0"/>
              </a:rPr>
              <a:t>Художня</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спадщина</a:t>
            </a:r>
            <a:r>
              <a:rPr lang="ru-RU" dirty="0" smtClean="0">
                <a:latin typeface="Georgia" pitchFamily="18" charset="0"/>
                <a:cs typeface="Times New Roman" pitchFamily="18" charset="0"/>
              </a:rPr>
              <a:t> Леонардо </a:t>
            </a:r>
            <a:r>
              <a:rPr lang="ru-RU" dirty="0" err="1" smtClean="0">
                <a:latin typeface="Georgia" pitchFamily="18" charset="0"/>
                <a:cs typeface="Times New Roman" pitchFamily="18" charset="0"/>
              </a:rPr>
              <a:t>кількісно</a:t>
            </a:r>
            <a:r>
              <a:rPr lang="ru-RU" dirty="0" smtClean="0">
                <a:latin typeface="Georgia" pitchFamily="18" charset="0"/>
                <a:cs typeface="Times New Roman" pitchFamily="18" charset="0"/>
              </a:rPr>
              <a:t> невелика. </a:t>
            </a:r>
            <a:r>
              <a:rPr lang="ru-RU" dirty="0" err="1" smtClean="0">
                <a:latin typeface="Georgia" pitchFamily="18" charset="0"/>
                <a:cs typeface="Times New Roman" pitchFamily="18" charset="0"/>
              </a:rPr>
              <a:t>Висловлювалась</a:t>
            </a:r>
            <a:r>
              <a:rPr lang="ru-RU" dirty="0" smtClean="0">
                <a:latin typeface="Georgia" pitchFamily="18" charset="0"/>
                <a:cs typeface="Times New Roman" pitchFamily="18" charset="0"/>
              </a:rPr>
              <a:t> думка, </a:t>
            </a:r>
            <a:r>
              <a:rPr lang="ru-RU" dirty="0" err="1" smtClean="0">
                <a:latin typeface="Georgia" pitchFamily="18" charset="0"/>
                <a:cs typeface="Times New Roman" pitchFamily="18" charset="0"/>
              </a:rPr>
              <a:t>що</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його</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захоплення</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природничими</a:t>
            </a:r>
            <a:r>
              <a:rPr lang="ru-RU" dirty="0" smtClean="0">
                <a:latin typeface="Georgia" pitchFamily="18" charset="0"/>
                <a:cs typeface="Times New Roman" pitchFamily="18" charset="0"/>
              </a:rPr>
              <a:t> науками та </a:t>
            </a:r>
            <a:r>
              <a:rPr lang="ru-RU" dirty="0" err="1" smtClean="0">
                <a:latin typeface="Georgia" pitchFamily="18" charset="0"/>
                <a:cs typeface="Times New Roman" pitchFamily="18" charset="0"/>
              </a:rPr>
              <a:t>інженерною</a:t>
            </a:r>
            <a:r>
              <a:rPr lang="ru-RU" dirty="0" smtClean="0">
                <a:latin typeface="Georgia" pitchFamily="18" charset="0"/>
                <a:cs typeface="Times New Roman" pitchFamily="18" charset="0"/>
              </a:rPr>
              <a:t> справою </a:t>
            </a:r>
            <a:r>
              <a:rPr lang="ru-RU" dirty="0" err="1" smtClean="0">
                <a:latin typeface="Georgia" pitchFamily="18" charset="0"/>
                <a:cs typeface="Times New Roman" pitchFamily="18" charset="0"/>
              </a:rPr>
              <a:t>перешкодили</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плідній</a:t>
            </a:r>
            <a:r>
              <a:rPr lang="ru-RU" dirty="0" smtClean="0">
                <a:latin typeface="Georgia" pitchFamily="18" charset="0"/>
                <a:cs typeface="Times New Roman" pitchFamily="18" charset="0"/>
              </a:rPr>
              <a:t> праці в </a:t>
            </a:r>
            <a:r>
              <a:rPr lang="ru-RU" dirty="0" err="1" smtClean="0">
                <a:latin typeface="Georgia" pitchFamily="18" charset="0"/>
                <a:cs typeface="Times New Roman" pitchFamily="18" charset="0"/>
              </a:rPr>
              <a:t>мистецтві</a:t>
            </a:r>
            <a:r>
              <a:rPr lang="ru-RU" dirty="0" smtClean="0">
                <a:latin typeface="Georgia" pitchFamily="18" charset="0"/>
                <a:cs typeface="Times New Roman" pitchFamily="18" charset="0"/>
              </a:rPr>
              <a:t>. Але </a:t>
            </a:r>
            <a:r>
              <a:rPr lang="ru-RU" dirty="0" err="1" smtClean="0">
                <a:latin typeface="Georgia" pitchFamily="18" charset="0"/>
                <a:cs typeface="Times New Roman" pitchFamily="18" charset="0"/>
              </a:rPr>
              <a:t>анонімний</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біограф</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його</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сучасник</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вказує</a:t>
            </a:r>
            <a:r>
              <a:rPr lang="ru-RU" dirty="0" smtClean="0">
                <a:latin typeface="Georgia" pitchFamily="18" charset="0"/>
                <a:cs typeface="Times New Roman" pitchFamily="18" charset="0"/>
              </a:rPr>
              <a:t> на те, </a:t>
            </a:r>
            <a:r>
              <a:rPr lang="ru-RU" dirty="0" err="1" smtClean="0">
                <a:latin typeface="Georgia" pitchFamily="18" charset="0"/>
                <a:cs typeface="Times New Roman" pitchFamily="18" charset="0"/>
              </a:rPr>
              <a:t>що</a:t>
            </a:r>
            <a:r>
              <a:rPr lang="ru-RU" dirty="0" smtClean="0">
                <a:latin typeface="Georgia" pitchFamily="18" charset="0"/>
                <a:cs typeface="Times New Roman" pitchFamily="18" charset="0"/>
              </a:rPr>
              <a:t> Леонардо “</a:t>
            </a:r>
            <a:r>
              <a:rPr lang="ru-RU" dirty="0" err="1" smtClean="0">
                <a:latin typeface="Georgia" pitchFamily="18" charset="0"/>
                <a:cs typeface="Times New Roman" pitchFamily="18" charset="0"/>
              </a:rPr>
              <a:t>мав</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чудові</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задуми</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але</a:t>
            </a:r>
            <a:r>
              <a:rPr lang="ru-RU" dirty="0" smtClean="0">
                <a:latin typeface="Georgia" pitchFamily="18" charset="0"/>
                <a:cs typeface="Times New Roman" pitchFamily="18" charset="0"/>
              </a:rPr>
              <a:t> не створив </a:t>
            </a:r>
            <a:r>
              <a:rPr lang="ru-RU" dirty="0" err="1" smtClean="0">
                <a:latin typeface="Georgia" pitchFamily="18" charset="0"/>
                <a:cs typeface="Times New Roman" pitchFamily="18" charset="0"/>
              </a:rPr>
              <a:t>багато</a:t>
            </a:r>
            <a:r>
              <a:rPr lang="ru-RU" dirty="0" smtClean="0">
                <a:latin typeface="Georgia" pitchFamily="18" charset="0"/>
                <a:cs typeface="Times New Roman" pitchFamily="18" charset="0"/>
              </a:rPr>
              <a:t> речей у </a:t>
            </a:r>
            <a:r>
              <a:rPr lang="ru-RU" dirty="0" err="1" smtClean="0">
                <a:latin typeface="Georgia" pitchFamily="18" charset="0"/>
                <a:cs typeface="Times New Roman" pitchFamily="18" charset="0"/>
              </a:rPr>
              <a:t>фарбах</a:t>
            </a:r>
            <a:r>
              <a:rPr lang="ru-RU" dirty="0" smtClean="0">
                <a:latin typeface="Georgia" pitchFamily="18" charset="0"/>
                <a:cs typeface="Times New Roman" pitchFamily="18" charset="0"/>
              </a:rPr>
              <a:t>, тому </a:t>
            </a:r>
            <a:r>
              <a:rPr lang="ru-RU" dirty="0" err="1" smtClean="0">
                <a:latin typeface="Georgia" pitchFamily="18" charset="0"/>
                <a:cs typeface="Times New Roman" pitchFamily="18" charset="0"/>
              </a:rPr>
              <a:t>що</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ніколи</a:t>
            </a:r>
            <a:r>
              <a:rPr lang="ru-RU" dirty="0" smtClean="0">
                <a:latin typeface="Georgia" pitchFamily="18" charset="0"/>
                <a:cs typeface="Times New Roman" pitchFamily="18" charset="0"/>
              </a:rPr>
              <a:t> не </a:t>
            </a:r>
            <a:r>
              <a:rPr lang="ru-RU" dirty="0" err="1" smtClean="0">
                <a:latin typeface="Georgia" pitchFamily="18" charset="0"/>
                <a:cs typeface="Times New Roman" pitchFamily="18" charset="0"/>
              </a:rPr>
              <a:t>був</a:t>
            </a:r>
            <a:r>
              <a:rPr lang="ru-RU" dirty="0" smtClean="0">
                <a:latin typeface="Georgia" pitchFamily="18" charset="0"/>
                <a:cs typeface="Times New Roman" pitchFamily="18" charset="0"/>
              </a:rPr>
              <a:t> </a:t>
            </a:r>
            <a:r>
              <a:rPr lang="ru-RU" dirty="0" err="1" smtClean="0">
                <a:latin typeface="Georgia" pitchFamily="18" charset="0"/>
                <a:cs typeface="Times New Roman" pitchFamily="18" charset="0"/>
              </a:rPr>
              <a:t>задоволений</a:t>
            </a:r>
            <a:r>
              <a:rPr lang="ru-RU" dirty="0" smtClean="0">
                <a:latin typeface="Georgia" pitchFamily="18" charset="0"/>
                <a:cs typeface="Times New Roman" pitchFamily="18" charset="0"/>
              </a:rPr>
              <a:t> собою”.</a:t>
            </a:r>
            <a:endParaRPr lang="ru-RU" dirty="0">
              <a:latin typeface="Georgia" pitchFamily="18" charset="0"/>
              <a:cs typeface="Times New Roman" pitchFamily="18" charset="0"/>
            </a:endParaRPr>
          </a:p>
        </p:txBody>
      </p:sp>
      <p:sp>
        <p:nvSpPr>
          <p:cNvPr id="5" name="TextBox 4"/>
          <p:cNvSpPr txBox="1"/>
          <p:nvPr/>
        </p:nvSpPr>
        <p:spPr>
          <a:xfrm>
            <a:off x="1274734" y="5066515"/>
            <a:ext cx="5000660" cy="738664"/>
          </a:xfrm>
          <a:prstGeom prst="rect">
            <a:avLst/>
          </a:prstGeom>
          <a:noFill/>
        </p:spPr>
        <p:txBody>
          <a:bodyPr wrap="square" rtlCol="0">
            <a:spAutoFit/>
          </a:bodyPr>
          <a:lstStyle/>
          <a:p>
            <a:r>
              <a:rPr lang="ru-RU" dirty="0" smtClean="0">
                <a:latin typeface="Georgia" pitchFamily="18" charset="0"/>
              </a:rPr>
              <a:t>До числа </a:t>
            </a:r>
            <a:r>
              <a:rPr lang="ru-RU" dirty="0" err="1" smtClean="0">
                <a:latin typeface="Georgia" pitchFamily="18" charset="0"/>
              </a:rPr>
              <a:t>ранніх</a:t>
            </a:r>
            <a:r>
              <a:rPr lang="ru-RU" dirty="0" smtClean="0">
                <a:latin typeface="Georgia" pitchFamily="18" charset="0"/>
              </a:rPr>
              <a:t> </a:t>
            </a:r>
            <a:r>
              <a:rPr lang="ru-RU" dirty="0" err="1" smtClean="0">
                <a:latin typeface="Georgia" pitchFamily="18" charset="0"/>
              </a:rPr>
              <a:t>творів</a:t>
            </a:r>
            <a:r>
              <a:rPr lang="ru-RU" dirty="0" smtClean="0">
                <a:latin typeface="Georgia" pitchFamily="18" charset="0"/>
              </a:rPr>
              <a:t> </a:t>
            </a:r>
            <a:r>
              <a:rPr lang="ru-RU" dirty="0" err="1" smtClean="0">
                <a:latin typeface="Georgia" pitchFamily="18" charset="0"/>
              </a:rPr>
              <a:t>відноситься</a:t>
            </a:r>
            <a:r>
              <a:rPr lang="ru-RU" dirty="0" smtClean="0">
                <a:latin typeface="Georgia" pitchFamily="18" charset="0"/>
              </a:rPr>
              <a:t> </a:t>
            </a:r>
            <a:r>
              <a:rPr lang="ru-RU" b="1" u="sng" dirty="0" smtClean="0">
                <a:latin typeface="Georgia" pitchFamily="18" charset="0"/>
              </a:rPr>
              <a:t>“Мадонна з </a:t>
            </a:r>
            <a:r>
              <a:rPr lang="ru-RU" b="1" u="sng" dirty="0" err="1" smtClean="0">
                <a:latin typeface="Georgia" pitchFamily="18" charset="0"/>
              </a:rPr>
              <a:t>квіткою</a:t>
            </a:r>
            <a:r>
              <a:rPr lang="ru-RU" b="1" u="sng" dirty="0" smtClean="0">
                <a:latin typeface="Georgia" pitchFamily="18" charset="0"/>
              </a:rPr>
              <a:t>”</a:t>
            </a:r>
            <a:r>
              <a:rPr lang="ru-RU" dirty="0" smtClean="0">
                <a:latin typeface="Georgia" pitchFamily="18" charset="0"/>
              </a:rPr>
              <a:t>.</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901.photobucket.com/albums/ac215/spbstarosti/headline/MadonnaBenua004.jpg"/>
          <p:cNvPicPr>
            <a:picLocks noChangeAspect="1" noChangeArrowheads="1"/>
          </p:cNvPicPr>
          <p:nvPr/>
        </p:nvPicPr>
        <p:blipFill>
          <a:blip r:embed="rId2" cstate="print"/>
          <a:srcRect/>
          <a:stretch>
            <a:fillRect/>
          </a:stretch>
        </p:blipFill>
        <p:spPr bwMode="auto">
          <a:xfrm>
            <a:off x="1631924" y="-21350"/>
            <a:ext cx="8715436" cy="7582613"/>
          </a:xfrm>
          <a:prstGeom prst="rect">
            <a:avLst/>
          </a:prstGeom>
          <a:noFill/>
        </p:spPr>
      </p:pic>
    </p:spTree>
  </p:cSld>
  <p:clrMapOvr>
    <a:masterClrMapping/>
  </p:clrMapOvr>
  <p:transition>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03296" y="0"/>
            <a:ext cx="9490104" cy="2613023"/>
          </a:xfrm>
          <a:prstGeom prst="rect">
            <a:avLst/>
          </a:prstGeom>
        </p:spPr>
        <p:txBody>
          <a:bodyPr wrap="square">
            <a:spAutoFit/>
          </a:bodyPr>
          <a:lstStyle/>
          <a:p>
            <a:pPr>
              <a:lnSpc>
                <a:spcPct val="130000"/>
              </a:lnSpc>
            </a:pPr>
            <a:r>
              <a:rPr lang="ru-RU" dirty="0" smtClean="0"/>
              <a:t> </a:t>
            </a:r>
            <a:r>
              <a:rPr lang="en-US" dirty="0" smtClean="0"/>
              <a:t>     </a:t>
            </a:r>
            <a:r>
              <a:rPr lang="ru-RU" dirty="0" smtClean="0"/>
              <a:t> </a:t>
            </a:r>
            <a:r>
              <a:rPr lang="ru-RU" dirty="0" smtClean="0">
                <a:latin typeface="Georgia" pitchFamily="18" charset="0"/>
              </a:rPr>
              <a:t>Не </a:t>
            </a:r>
            <a:r>
              <a:rPr lang="ru-RU" dirty="0" err="1" smtClean="0">
                <a:latin typeface="Georgia" pitchFamily="18" charset="0"/>
              </a:rPr>
              <a:t>маючи</a:t>
            </a:r>
            <a:r>
              <a:rPr lang="ru-RU" dirty="0" smtClean="0">
                <a:latin typeface="Georgia" pitchFamily="18" charset="0"/>
              </a:rPr>
              <a:t> </a:t>
            </a:r>
            <a:r>
              <a:rPr lang="ru-RU" dirty="0" err="1" smtClean="0">
                <a:latin typeface="Georgia" pitchFamily="18" charset="0"/>
              </a:rPr>
              <a:t>належної</a:t>
            </a:r>
            <a:r>
              <a:rPr lang="ru-RU" dirty="0" smtClean="0">
                <a:latin typeface="Georgia" pitchFamily="18" charset="0"/>
              </a:rPr>
              <a:t> </a:t>
            </a:r>
            <a:r>
              <a:rPr lang="ru-RU" dirty="0" err="1" smtClean="0">
                <a:latin typeface="Georgia" pitchFamily="18" charset="0"/>
              </a:rPr>
              <a:t>оцінки</a:t>
            </a:r>
            <a:r>
              <a:rPr lang="ru-RU" dirty="0" smtClean="0">
                <a:latin typeface="Georgia" pitchFamily="18" charset="0"/>
              </a:rPr>
              <a:t> </a:t>
            </a:r>
            <a:r>
              <a:rPr lang="ru-RU" dirty="0" err="1" smtClean="0">
                <a:latin typeface="Georgia" pitchFamily="18" charset="0"/>
              </a:rPr>
              <a:t>свого</a:t>
            </a:r>
            <a:r>
              <a:rPr lang="ru-RU" dirty="0" smtClean="0">
                <a:latin typeface="Georgia" pitchFamily="18" charset="0"/>
              </a:rPr>
              <a:t> таланту при </a:t>
            </a:r>
            <a:r>
              <a:rPr lang="ru-RU" dirty="0" err="1" smtClean="0">
                <a:latin typeface="Georgia" pitchFamily="18" charset="0"/>
              </a:rPr>
              <a:t>дворі</a:t>
            </a:r>
            <a:r>
              <a:rPr lang="ru-RU" dirty="0" smtClean="0">
                <a:latin typeface="Georgia" pitchFamily="18" charset="0"/>
              </a:rPr>
              <a:t> Лоренцо </a:t>
            </a:r>
            <a:r>
              <a:rPr lang="ru-RU" dirty="0" err="1" smtClean="0">
                <a:latin typeface="Georgia" pitchFamily="18" charset="0"/>
              </a:rPr>
              <a:t>Медичі</a:t>
            </a:r>
            <a:r>
              <a:rPr lang="ru-RU" dirty="0" smtClean="0">
                <a:latin typeface="Georgia" pitchFamily="18" charset="0"/>
              </a:rPr>
              <a:t> з </a:t>
            </a:r>
            <a:r>
              <a:rPr lang="ru-RU" dirty="0" err="1" smtClean="0">
                <a:latin typeface="Georgia" pitchFamily="18" charset="0"/>
              </a:rPr>
              <a:t>його</a:t>
            </a:r>
            <a:r>
              <a:rPr lang="ru-RU" dirty="0" smtClean="0">
                <a:latin typeface="Georgia" pitchFamily="18" charset="0"/>
              </a:rPr>
              <a:t> культом </a:t>
            </a:r>
            <a:r>
              <a:rPr lang="ru-RU" dirty="0" err="1" smtClean="0">
                <a:latin typeface="Georgia" pitchFamily="18" charset="0"/>
              </a:rPr>
              <a:t>вишуканості</a:t>
            </a:r>
            <a:r>
              <a:rPr lang="ru-RU" dirty="0" smtClean="0">
                <a:latin typeface="Georgia" pitchFamily="18" charset="0"/>
              </a:rPr>
              <a:t>, Леонардо вступив на службу до </a:t>
            </a:r>
            <a:r>
              <a:rPr lang="ru-RU" dirty="0" err="1" smtClean="0">
                <a:latin typeface="Georgia" pitchFamily="18" charset="0"/>
              </a:rPr>
              <a:t>міланського</a:t>
            </a:r>
            <a:r>
              <a:rPr lang="ru-RU" dirty="0" smtClean="0">
                <a:latin typeface="Georgia" pitchFamily="18" charset="0"/>
              </a:rPr>
              <a:t> герцога </a:t>
            </a:r>
            <a:r>
              <a:rPr lang="ru-RU" dirty="0" err="1" smtClean="0">
                <a:latin typeface="Georgia" pitchFamily="18" charset="0"/>
              </a:rPr>
              <a:t>Лодовіко</a:t>
            </a:r>
            <a:r>
              <a:rPr lang="ru-RU" dirty="0" smtClean="0">
                <a:latin typeface="Georgia" pitchFamily="18" charset="0"/>
              </a:rPr>
              <a:t> Моро. </a:t>
            </a:r>
            <a:r>
              <a:rPr lang="ru-RU" dirty="0" err="1" smtClean="0">
                <a:latin typeface="Georgia" pitchFamily="18" charset="0"/>
              </a:rPr>
              <a:t>Міланський</a:t>
            </a:r>
            <a:r>
              <a:rPr lang="ru-RU" dirty="0" smtClean="0">
                <a:latin typeface="Georgia" pitchFamily="18" charset="0"/>
              </a:rPr>
              <a:t> </a:t>
            </a:r>
            <a:r>
              <a:rPr lang="ru-RU" dirty="0" err="1" smtClean="0">
                <a:latin typeface="Georgia" pitchFamily="18" charset="0"/>
              </a:rPr>
              <a:t>період</a:t>
            </a:r>
            <a:r>
              <a:rPr lang="ru-RU" dirty="0" smtClean="0">
                <a:latin typeface="Georgia" pitchFamily="18" charset="0"/>
              </a:rPr>
              <a:t> </a:t>
            </a:r>
            <a:r>
              <a:rPr lang="ru-RU" dirty="0" err="1" smtClean="0">
                <a:latin typeface="Georgia" pitchFamily="18" charset="0"/>
              </a:rPr>
              <a:t>творчості</a:t>
            </a:r>
            <a:r>
              <a:rPr lang="ru-RU" dirty="0" smtClean="0">
                <a:latin typeface="Georgia" pitchFamily="18" charset="0"/>
              </a:rPr>
              <a:t> (1482-1499) </a:t>
            </a:r>
            <a:r>
              <a:rPr lang="ru-RU" dirty="0" err="1" smtClean="0">
                <a:latin typeface="Georgia" pitchFamily="18" charset="0"/>
              </a:rPr>
              <a:t>виявився</a:t>
            </a:r>
            <a:r>
              <a:rPr lang="ru-RU" dirty="0" smtClean="0">
                <a:latin typeface="Georgia" pitchFamily="18" charset="0"/>
              </a:rPr>
              <a:t> </a:t>
            </a:r>
            <a:r>
              <a:rPr lang="ru-RU" dirty="0" err="1" smtClean="0">
                <a:latin typeface="Georgia" pitchFamily="18" charset="0"/>
              </a:rPr>
              <a:t>найпліднішим</a:t>
            </a:r>
            <a:r>
              <a:rPr lang="ru-RU" dirty="0" smtClean="0">
                <a:latin typeface="Georgia" pitchFamily="18" charset="0"/>
              </a:rPr>
              <a:t>. Свою </a:t>
            </a:r>
            <a:r>
              <a:rPr lang="ru-RU" dirty="0" err="1" smtClean="0">
                <a:latin typeface="Georgia" pitchFamily="18" charset="0"/>
              </a:rPr>
              <a:t>діяльність</a:t>
            </a:r>
            <a:r>
              <a:rPr lang="ru-RU" dirty="0" smtClean="0">
                <a:latin typeface="Georgia" pitchFamily="18" charset="0"/>
              </a:rPr>
              <a:t> </a:t>
            </a:r>
            <a:r>
              <a:rPr lang="ru-RU" dirty="0" err="1" smtClean="0">
                <a:latin typeface="Georgia" pitchFamily="18" charset="0"/>
              </a:rPr>
              <a:t>він</a:t>
            </a:r>
            <a:r>
              <a:rPr lang="ru-RU" dirty="0" smtClean="0">
                <a:latin typeface="Georgia" pitchFamily="18" charset="0"/>
              </a:rPr>
              <a:t> почав з виконання </a:t>
            </a:r>
            <a:r>
              <a:rPr lang="ru-RU" b="1" u="sng" dirty="0" err="1" smtClean="0">
                <a:latin typeface="Georgia" pitchFamily="18" charset="0"/>
              </a:rPr>
              <a:t>кінної</a:t>
            </a:r>
            <a:r>
              <a:rPr lang="ru-RU" b="1" u="sng" dirty="0" smtClean="0">
                <a:latin typeface="Georgia" pitchFamily="18" charset="0"/>
              </a:rPr>
              <a:t> </a:t>
            </a:r>
            <a:r>
              <a:rPr lang="ru-RU" b="1" u="sng" dirty="0" err="1" smtClean="0">
                <a:latin typeface="Georgia" pitchFamily="18" charset="0"/>
              </a:rPr>
              <a:t>статуї</a:t>
            </a:r>
            <a:r>
              <a:rPr lang="en-US" b="1" u="sng" dirty="0" smtClean="0">
                <a:latin typeface="Georgia" pitchFamily="18" charset="0"/>
              </a:rPr>
              <a:t> </a:t>
            </a:r>
            <a:r>
              <a:rPr lang="ru-RU" b="1" u="sng" dirty="0" smtClean="0">
                <a:latin typeface="Georgia" pitchFamily="18" charset="0"/>
              </a:rPr>
              <a:t> </a:t>
            </a:r>
            <a:r>
              <a:rPr lang="ru-RU" b="1" u="sng" dirty="0" err="1" smtClean="0">
                <a:latin typeface="Georgia" pitchFamily="18" charset="0"/>
              </a:rPr>
              <a:t>Франческо</a:t>
            </a:r>
            <a:r>
              <a:rPr lang="ru-RU" b="1" u="sng" dirty="0" smtClean="0">
                <a:latin typeface="Georgia" pitchFamily="18" charset="0"/>
              </a:rPr>
              <a:t> </a:t>
            </a:r>
            <a:r>
              <a:rPr lang="ru-RU" b="1" u="sng" dirty="0" err="1" smtClean="0">
                <a:latin typeface="Georgia" pitchFamily="18" charset="0"/>
              </a:rPr>
              <a:t>Сфорца</a:t>
            </a:r>
            <a:r>
              <a:rPr lang="ru-RU" dirty="0" smtClean="0">
                <a:latin typeface="Georgia" pitchFamily="18" charset="0"/>
              </a:rPr>
              <a:t>, батька Л. Моро (не </a:t>
            </a:r>
            <a:r>
              <a:rPr lang="ru-RU" dirty="0" err="1" smtClean="0">
                <a:latin typeface="Georgia" pitchFamily="18" charset="0"/>
              </a:rPr>
              <a:t>збереглася</a:t>
            </a:r>
            <a:r>
              <a:rPr lang="ru-RU" dirty="0" smtClean="0">
                <a:latin typeface="Georgia" pitchFamily="18" charset="0"/>
              </a:rPr>
              <a:t>). </a:t>
            </a:r>
            <a:r>
              <a:rPr lang="ru-RU" dirty="0" err="1" smtClean="0">
                <a:latin typeface="Georgia" pitchFamily="18" charset="0"/>
              </a:rPr>
              <a:t>Живописні</a:t>
            </a:r>
            <a:r>
              <a:rPr lang="ru-RU" dirty="0" smtClean="0">
                <a:latin typeface="Georgia" pitchFamily="18" charset="0"/>
              </a:rPr>
              <a:t> твори – </a:t>
            </a:r>
            <a:r>
              <a:rPr lang="ru-RU" b="1" u="sng" dirty="0" smtClean="0">
                <a:latin typeface="Georgia" pitchFamily="18" charset="0"/>
              </a:rPr>
              <a:t>“Мадонна в </a:t>
            </a:r>
            <a:r>
              <a:rPr lang="ru-RU" b="1" u="sng" dirty="0" err="1" smtClean="0">
                <a:latin typeface="Georgia" pitchFamily="18" charset="0"/>
              </a:rPr>
              <a:t>гроті</a:t>
            </a:r>
            <a:r>
              <a:rPr lang="ru-RU" b="1" u="sng" dirty="0" smtClean="0">
                <a:latin typeface="Georgia" pitchFamily="18" charset="0"/>
              </a:rPr>
              <a:t>”</a:t>
            </a:r>
            <a:r>
              <a:rPr lang="ru-RU" b="1" dirty="0" smtClean="0">
                <a:latin typeface="Georgia" pitchFamily="18" charset="0"/>
              </a:rPr>
              <a:t> і </a:t>
            </a:r>
            <a:r>
              <a:rPr lang="ru-RU" b="1" u="sng" dirty="0" smtClean="0">
                <a:latin typeface="Georgia" pitchFamily="18" charset="0"/>
              </a:rPr>
              <a:t>“Тайна вечеря”.</a:t>
            </a:r>
            <a:endParaRPr lang="ru-RU" dirty="0">
              <a:latin typeface="Georgia" pitchFamily="18" charset="0"/>
            </a:endParaRPr>
          </a:p>
        </p:txBody>
      </p:sp>
      <p:pic>
        <p:nvPicPr>
          <p:cNvPr id="20482" name="Picture 2" descr="http://4.bp.blogspot.com/-rZ90FYt6Gps/VQ8OjCTqgWI/AAAAAAAAAck/NU7T9OIzvpc/s1600/%D1%81%D1%84%D0%BE%D1%80%D1%86%D0%B0.jpg"/>
          <p:cNvPicPr>
            <a:picLocks noChangeAspect="1" noChangeArrowheads="1"/>
          </p:cNvPicPr>
          <p:nvPr/>
        </p:nvPicPr>
        <p:blipFill>
          <a:blip r:embed="rId2" cstate="print"/>
          <a:srcRect/>
          <a:stretch>
            <a:fillRect/>
          </a:stretch>
        </p:blipFill>
        <p:spPr bwMode="auto">
          <a:xfrm>
            <a:off x="3132122" y="2566185"/>
            <a:ext cx="4929222" cy="4195771"/>
          </a:xfrm>
          <a:prstGeom prst="rect">
            <a:avLst/>
          </a:prstGeom>
          <a:noFill/>
        </p:spPr>
      </p:pic>
      <p:sp>
        <p:nvSpPr>
          <p:cNvPr id="6" name="Прямоугольник 5"/>
          <p:cNvSpPr/>
          <p:nvPr/>
        </p:nvSpPr>
        <p:spPr>
          <a:xfrm>
            <a:off x="4203692" y="6852465"/>
            <a:ext cx="2975495" cy="415498"/>
          </a:xfrm>
          <a:prstGeom prst="rect">
            <a:avLst/>
          </a:prstGeom>
        </p:spPr>
        <p:txBody>
          <a:bodyPr wrap="none">
            <a:spAutoFit/>
          </a:bodyPr>
          <a:lstStyle/>
          <a:p>
            <a:r>
              <a:rPr lang="ru-RU" dirty="0" smtClean="0"/>
              <a:t> </a:t>
            </a:r>
            <a:r>
              <a:rPr lang="ru-RU" sz="1200" dirty="0" smtClean="0">
                <a:solidFill>
                  <a:srgbClr val="990033"/>
                </a:solidFill>
              </a:rPr>
              <a:t> </a:t>
            </a:r>
            <a:r>
              <a:rPr lang="ru-RU" sz="1200" dirty="0" err="1" smtClean="0">
                <a:solidFill>
                  <a:srgbClr val="990033"/>
                </a:solidFill>
                <a:latin typeface="Georgia" pitchFamily="18" charset="0"/>
              </a:rPr>
              <a:t>Ескіз</a:t>
            </a:r>
            <a:r>
              <a:rPr lang="ru-RU" sz="1200" dirty="0" smtClean="0">
                <a:solidFill>
                  <a:srgbClr val="990033"/>
                </a:solidFill>
                <a:latin typeface="Georgia" pitchFamily="18" charset="0"/>
              </a:rPr>
              <a:t>  пам"</a:t>
            </a:r>
            <a:r>
              <a:rPr lang="ru-RU" sz="1200" dirty="0" err="1" smtClean="0">
                <a:solidFill>
                  <a:srgbClr val="990033"/>
                </a:solidFill>
                <a:latin typeface="Georgia" pitchFamily="18" charset="0"/>
              </a:rPr>
              <a:t>ятника</a:t>
            </a:r>
            <a:r>
              <a:rPr lang="ru-RU" sz="1200" dirty="0" smtClean="0">
                <a:solidFill>
                  <a:srgbClr val="990033"/>
                </a:solidFill>
                <a:latin typeface="Georgia" pitchFamily="18" charset="0"/>
              </a:rPr>
              <a:t> </a:t>
            </a:r>
            <a:r>
              <a:rPr lang="ru-RU" sz="1200" dirty="0" err="1" smtClean="0">
                <a:solidFill>
                  <a:srgbClr val="990033"/>
                </a:solidFill>
                <a:latin typeface="Georgia" pitchFamily="18" charset="0"/>
              </a:rPr>
              <a:t>Франческо</a:t>
            </a:r>
            <a:r>
              <a:rPr lang="ru-RU" sz="1200" dirty="0" smtClean="0">
                <a:solidFill>
                  <a:srgbClr val="990033"/>
                </a:solidFill>
                <a:latin typeface="Georgia" pitchFamily="18" charset="0"/>
              </a:rPr>
              <a:t> </a:t>
            </a:r>
            <a:r>
              <a:rPr lang="ru-RU" sz="1200" dirty="0" err="1" smtClean="0">
                <a:solidFill>
                  <a:srgbClr val="990033"/>
                </a:solidFill>
                <a:latin typeface="Georgia" pitchFamily="18" charset="0"/>
              </a:rPr>
              <a:t>Сфорца</a:t>
            </a:r>
            <a:endParaRPr lang="ru-RU" sz="1200" dirty="0">
              <a:solidFill>
                <a:srgbClr val="990033"/>
              </a:solidFill>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89642" y="4995077"/>
            <a:ext cx="3071834" cy="932563"/>
          </a:xfrm>
          <a:prstGeom prst="rect">
            <a:avLst/>
          </a:prstGeom>
        </p:spPr>
        <p:txBody>
          <a:bodyPr wrap="square">
            <a:spAutoFit/>
          </a:bodyPr>
          <a:lstStyle/>
          <a:p>
            <a:pPr>
              <a:lnSpc>
                <a:spcPct val="130000"/>
              </a:lnSpc>
            </a:pPr>
            <a:r>
              <a:rPr lang="ru-RU" dirty="0" err="1" smtClean="0">
                <a:latin typeface="Georgia" pitchFamily="18" charset="0"/>
              </a:rPr>
              <a:t>Живописн</a:t>
            </a:r>
            <a:r>
              <a:rPr lang="uk-UA" dirty="0" err="1" smtClean="0">
                <a:latin typeface="Georgia" pitchFamily="18" charset="0"/>
              </a:rPr>
              <a:t>ий</a:t>
            </a:r>
            <a:r>
              <a:rPr lang="ru-RU" dirty="0" smtClean="0">
                <a:latin typeface="Georgia" pitchFamily="18" charset="0"/>
              </a:rPr>
              <a:t> </a:t>
            </a:r>
            <a:r>
              <a:rPr lang="ru-RU" dirty="0" err="1" smtClean="0">
                <a:latin typeface="Georgia" pitchFamily="18" charset="0"/>
              </a:rPr>
              <a:t>твір</a:t>
            </a:r>
            <a:r>
              <a:rPr lang="ru-RU" dirty="0" smtClean="0">
                <a:latin typeface="Georgia" pitchFamily="18" charset="0"/>
              </a:rPr>
              <a:t> –</a:t>
            </a:r>
            <a:endParaRPr lang="en-US" dirty="0" smtClean="0">
              <a:latin typeface="Georgia" pitchFamily="18" charset="0"/>
            </a:endParaRPr>
          </a:p>
          <a:p>
            <a:pPr>
              <a:lnSpc>
                <a:spcPct val="130000"/>
              </a:lnSpc>
            </a:pPr>
            <a:r>
              <a:rPr lang="ru-RU" dirty="0" smtClean="0">
                <a:latin typeface="Georgia" pitchFamily="18" charset="0"/>
              </a:rPr>
              <a:t> </a:t>
            </a:r>
            <a:r>
              <a:rPr lang="ru-RU" b="1" u="sng" dirty="0" smtClean="0">
                <a:latin typeface="Georgia" pitchFamily="18" charset="0"/>
              </a:rPr>
              <a:t>“Мадонна в </a:t>
            </a:r>
            <a:r>
              <a:rPr lang="ru-RU" b="1" u="sng" dirty="0" err="1" smtClean="0">
                <a:latin typeface="Georgia" pitchFamily="18" charset="0"/>
              </a:rPr>
              <a:t>гроті</a:t>
            </a:r>
            <a:r>
              <a:rPr lang="ru-RU" b="1" u="sng" dirty="0" smtClean="0">
                <a:latin typeface="Georgia" pitchFamily="18" charset="0"/>
              </a:rPr>
              <a:t>”</a:t>
            </a:r>
            <a:r>
              <a:rPr lang="ru-RU" b="1" dirty="0" smtClean="0">
                <a:latin typeface="Georgia" pitchFamily="18" charset="0"/>
              </a:rPr>
              <a:t> </a:t>
            </a:r>
            <a:endParaRPr lang="ru-RU" dirty="0"/>
          </a:p>
        </p:txBody>
      </p:sp>
      <p:pic>
        <p:nvPicPr>
          <p:cNvPr id="22530" name="Picture 2" descr="http://1.bp.blogspot.com/-hGLbpE475XU/VQ8PMdZjFPI/AAAAAAAAAco/3y7nK6A4LWY/s1600/%D0%9C%D0%B0%D0%B4%D0%BE%D0%BD%D0%BD%D0%B0%2B%D0%B2%2B%D0%B3%D1%80%D0%BE%D1%82%D1%96.jpg"/>
          <p:cNvPicPr>
            <a:picLocks noChangeAspect="1" noChangeArrowheads="1"/>
          </p:cNvPicPr>
          <p:nvPr/>
        </p:nvPicPr>
        <p:blipFill>
          <a:blip r:embed="rId2" cstate="print"/>
          <a:srcRect/>
          <a:stretch>
            <a:fillRect/>
          </a:stretch>
        </p:blipFill>
        <p:spPr bwMode="auto">
          <a:xfrm>
            <a:off x="1274734" y="0"/>
            <a:ext cx="4786346" cy="7507005"/>
          </a:xfrm>
          <a:prstGeom prst="rect">
            <a:avLst/>
          </a:prstGeom>
          <a:noFill/>
        </p:spPr>
      </p:pic>
      <p:sp>
        <p:nvSpPr>
          <p:cNvPr id="6" name="Прямоугольник 5"/>
          <p:cNvSpPr/>
          <p:nvPr/>
        </p:nvSpPr>
        <p:spPr>
          <a:xfrm>
            <a:off x="5989642" y="423045"/>
            <a:ext cx="4703758" cy="3033138"/>
          </a:xfrm>
          <a:prstGeom prst="rect">
            <a:avLst/>
          </a:prstGeom>
        </p:spPr>
        <p:txBody>
          <a:bodyPr wrap="square">
            <a:spAutoFit/>
          </a:bodyPr>
          <a:lstStyle/>
          <a:p>
            <a:pPr>
              <a:lnSpc>
                <a:spcPct val="130000"/>
              </a:lnSpc>
            </a:pPr>
            <a:r>
              <a:rPr lang="ru-RU" b="1" u="sng" dirty="0" smtClean="0">
                <a:latin typeface="Georgia" pitchFamily="18" charset="0"/>
              </a:rPr>
              <a:t>“Мадонна в </a:t>
            </a:r>
            <a:r>
              <a:rPr lang="ru-RU" b="1" u="sng" dirty="0" err="1" smtClean="0">
                <a:latin typeface="Georgia" pitchFamily="18" charset="0"/>
              </a:rPr>
              <a:t>гроті</a:t>
            </a:r>
            <a:r>
              <a:rPr lang="ru-RU" b="1" u="sng" dirty="0" smtClean="0">
                <a:latin typeface="Georgia" pitchFamily="18" charset="0"/>
              </a:rPr>
              <a:t>”</a:t>
            </a:r>
            <a:r>
              <a:rPr lang="ru-RU" dirty="0" smtClean="0">
                <a:latin typeface="Georgia" pitchFamily="18" charset="0"/>
              </a:rPr>
              <a:t> – </a:t>
            </a:r>
            <a:r>
              <a:rPr lang="ru-RU" dirty="0" err="1" smtClean="0">
                <a:latin typeface="Georgia" pitchFamily="18" charset="0"/>
              </a:rPr>
              <a:t>це</a:t>
            </a:r>
            <a:r>
              <a:rPr lang="ru-RU" dirty="0" smtClean="0">
                <a:latin typeface="Georgia" pitchFamily="18" charset="0"/>
              </a:rPr>
              <a:t> </a:t>
            </a:r>
            <a:r>
              <a:rPr lang="ru-RU" dirty="0" err="1" smtClean="0">
                <a:latin typeface="Georgia" pitchFamily="18" charset="0"/>
              </a:rPr>
              <a:t>сукупність</a:t>
            </a:r>
            <a:r>
              <a:rPr lang="ru-RU" dirty="0" smtClean="0">
                <a:latin typeface="Georgia" pitchFamily="18" charset="0"/>
              </a:rPr>
              <a:t> </a:t>
            </a:r>
            <a:r>
              <a:rPr lang="ru-RU" dirty="0" err="1" smtClean="0">
                <a:latin typeface="Georgia" pitchFamily="18" charset="0"/>
              </a:rPr>
              <a:t>чотирьох</a:t>
            </a:r>
            <a:r>
              <a:rPr lang="ru-RU" dirty="0" smtClean="0">
                <a:latin typeface="Georgia" pitchFamily="18" charset="0"/>
              </a:rPr>
              <a:t> </a:t>
            </a:r>
            <a:r>
              <a:rPr lang="ru-RU" dirty="0" err="1" smtClean="0">
                <a:latin typeface="Georgia" pitchFamily="18" charset="0"/>
              </a:rPr>
              <a:t>фігур</a:t>
            </a:r>
            <a:r>
              <a:rPr lang="ru-RU" dirty="0" smtClean="0">
                <a:latin typeface="Georgia" pitchFamily="18" charset="0"/>
              </a:rPr>
              <a:t>, </a:t>
            </a:r>
            <a:r>
              <a:rPr lang="ru-RU" dirty="0" err="1" smtClean="0">
                <a:latin typeface="Georgia" pitchFamily="18" charset="0"/>
              </a:rPr>
              <a:t>обриси</a:t>
            </a:r>
            <a:r>
              <a:rPr lang="ru-RU" dirty="0" smtClean="0">
                <a:latin typeface="Georgia" pitchFamily="18" charset="0"/>
              </a:rPr>
              <a:t> </a:t>
            </a:r>
            <a:r>
              <a:rPr lang="ru-RU" dirty="0" err="1" smtClean="0">
                <a:latin typeface="Georgia" pitchFamily="18" charset="0"/>
              </a:rPr>
              <a:t>яких</a:t>
            </a:r>
            <a:r>
              <a:rPr lang="ru-RU" dirty="0" smtClean="0">
                <a:latin typeface="Georgia" pitchFamily="18" charset="0"/>
              </a:rPr>
              <a:t> чудесно </a:t>
            </a:r>
            <a:r>
              <a:rPr lang="ru-RU" dirty="0" err="1" smtClean="0">
                <a:latin typeface="Georgia" pitchFamily="18" charset="0"/>
              </a:rPr>
              <a:t>пом’якшені</a:t>
            </a:r>
            <a:r>
              <a:rPr lang="ru-RU" dirty="0" smtClean="0">
                <a:latin typeface="Georgia" pitchFamily="18" charset="0"/>
              </a:rPr>
              <a:t> </a:t>
            </a:r>
            <a:r>
              <a:rPr lang="ru-RU" dirty="0" err="1" smtClean="0">
                <a:latin typeface="Georgia" pitchFamily="18" charset="0"/>
              </a:rPr>
              <a:t>світлотінню</a:t>
            </a:r>
            <a:r>
              <a:rPr lang="ru-RU" dirty="0" smtClean="0">
                <a:latin typeface="Georgia" pitchFamily="18" charset="0"/>
              </a:rPr>
              <a:t>, </a:t>
            </a:r>
            <a:r>
              <a:rPr lang="ru-RU" dirty="0" err="1" smtClean="0">
                <a:latin typeface="Georgia" pitchFamily="18" charset="0"/>
              </a:rPr>
              <a:t>утворюють</a:t>
            </a:r>
            <a:r>
              <a:rPr lang="ru-RU" dirty="0" smtClean="0">
                <a:latin typeface="Georgia" pitchFamily="18" charset="0"/>
              </a:rPr>
              <a:t> струнку </a:t>
            </a:r>
            <a:r>
              <a:rPr lang="ru-RU" dirty="0" err="1" smtClean="0">
                <a:latin typeface="Georgia" pitchFamily="18" charset="0"/>
              </a:rPr>
              <a:t>піраміду</a:t>
            </a:r>
            <a:r>
              <a:rPr lang="ru-RU" dirty="0" smtClean="0">
                <a:latin typeface="Georgia" pitchFamily="18" charset="0"/>
              </a:rPr>
              <a:t>, </a:t>
            </a:r>
            <a:r>
              <a:rPr lang="ru-RU" dirty="0" err="1" smtClean="0">
                <a:latin typeface="Georgia" pitchFamily="18" charset="0"/>
              </a:rPr>
              <a:t>що</a:t>
            </a:r>
            <a:r>
              <a:rPr lang="ru-RU" dirty="0" smtClean="0">
                <a:latin typeface="Georgia" pitchFamily="18" charset="0"/>
              </a:rPr>
              <a:t> плавно і </a:t>
            </a:r>
            <a:r>
              <a:rPr lang="ru-RU" dirty="0" err="1" smtClean="0">
                <a:latin typeface="Georgia" pitchFamily="18" charset="0"/>
              </a:rPr>
              <a:t>м’яко</a:t>
            </a:r>
            <a:r>
              <a:rPr lang="ru-RU" dirty="0" smtClean="0">
                <a:latin typeface="Georgia" pitchFamily="18" charset="0"/>
              </a:rPr>
              <a:t>, в </a:t>
            </a:r>
            <a:r>
              <a:rPr lang="ru-RU" dirty="0" err="1" smtClean="0">
                <a:latin typeface="Georgia" pitchFamily="18" charset="0"/>
              </a:rPr>
              <a:t>повній</a:t>
            </a:r>
            <a:r>
              <a:rPr lang="ru-RU" dirty="0" smtClean="0">
                <a:latin typeface="Georgia" pitchFamily="18" charset="0"/>
              </a:rPr>
              <a:t> </a:t>
            </a:r>
            <a:r>
              <a:rPr lang="ru-RU" dirty="0" err="1" smtClean="0">
                <a:latin typeface="Georgia" pitchFamily="18" charset="0"/>
              </a:rPr>
              <a:t>свободі</a:t>
            </a:r>
            <a:r>
              <a:rPr lang="ru-RU" dirty="0" smtClean="0">
                <a:latin typeface="Georgia" pitchFamily="18" charset="0"/>
              </a:rPr>
              <a:t> </a:t>
            </a:r>
            <a:r>
              <a:rPr lang="ru-RU" dirty="0" err="1" smtClean="0">
                <a:latin typeface="Georgia" pitchFamily="18" charset="0"/>
              </a:rPr>
              <a:t>виростає</a:t>
            </a:r>
            <a:r>
              <a:rPr lang="ru-RU" dirty="0" smtClean="0">
                <a:latin typeface="Georgia" pitchFamily="18" charset="0"/>
              </a:rPr>
              <a:t> перед нами.</a:t>
            </a:r>
            <a:endParaRPr lang="ru-RU" dirty="0">
              <a:latin typeface="Georgia" pitchFamily="18" charset="0"/>
            </a:endParaRPr>
          </a:p>
        </p:txBody>
      </p:sp>
    </p:spTree>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2254" y="280169"/>
            <a:ext cx="2581156" cy="415498"/>
          </a:xfrm>
          <a:prstGeom prst="rect">
            <a:avLst/>
          </a:prstGeom>
        </p:spPr>
        <p:txBody>
          <a:bodyPr wrap="none">
            <a:spAutoFit/>
          </a:bodyPr>
          <a:lstStyle/>
          <a:p>
            <a:r>
              <a:rPr lang="ru-RU" b="1" dirty="0" smtClean="0">
                <a:latin typeface="Georgia" pitchFamily="18" charset="0"/>
              </a:rPr>
              <a:t> </a:t>
            </a:r>
            <a:r>
              <a:rPr lang="ru-RU" b="1" u="sng" dirty="0" smtClean="0">
                <a:latin typeface="Georgia" pitchFamily="18" charset="0"/>
              </a:rPr>
              <a:t>“Тайна вечеря”</a:t>
            </a:r>
            <a:endParaRPr lang="ru-RU" dirty="0"/>
          </a:p>
        </p:txBody>
      </p:sp>
      <p:sp>
        <p:nvSpPr>
          <p:cNvPr id="6" name="Прямоугольник 5"/>
          <p:cNvSpPr/>
          <p:nvPr/>
        </p:nvSpPr>
        <p:spPr>
          <a:xfrm>
            <a:off x="1703362" y="5780895"/>
            <a:ext cx="8572560" cy="307777"/>
          </a:xfrm>
          <a:prstGeom prst="rect">
            <a:avLst/>
          </a:prstGeom>
        </p:spPr>
        <p:txBody>
          <a:bodyPr wrap="square">
            <a:spAutoFit/>
          </a:bodyPr>
          <a:lstStyle/>
          <a:p>
            <a:r>
              <a:rPr lang="ru-RU" sz="1400" dirty="0" smtClean="0">
                <a:solidFill>
                  <a:srgbClr val="990033"/>
                </a:solidFill>
                <a:latin typeface="Georgia" pitchFamily="18" charset="0"/>
              </a:rPr>
              <a:t>Фреска "Тайна вечеря"(для </a:t>
            </a:r>
            <a:r>
              <a:rPr lang="ru-RU" sz="1400" dirty="0" err="1" smtClean="0">
                <a:solidFill>
                  <a:srgbClr val="990033"/>
                </a:solidFill>
                <a:latin typeface="Georgia" pitchFamily="18" charset="0"/>
              </a:rPr>
              <a:t>трапезної</a:t>
            </a:r>
            <a:r>
              <a:rPr lang="ru-RU" sz="1400" dirty="0" smtClean="0">
                <a:solidFill>
                  <a:srgbClr val="990033"/>
                </a:solidFill>
                <a:latin typeface="Georgia" pitchFamily="18" charset="0"/>
              </a:rPr>
              <a:t> </a:t>
            </a:r>
            <a:r>
              <a:rPr lang="ru-RU" sz="1400" dirty="0" err="1" smtClean="0">
                <a:solidFill>
                  <a:srgbClr val="990033"/>
                </a:solidFill>
                <a:latin typeface="Georgia" pitchFamily="18" charset="0"/>
              </a:rPr>
              <a:t>монастиря</a:t>
            </a:r>
            <a:r>
              <a:rPr lang="ru-RU" sz="1400" dirty="0" smtClean="0">
                <a:solidFill>
                  <a:srgbClr val="990033"/>
                </a:solidFill>
                <a:latin typeface="Georgia" pitchFamily="18" charset="0"/>
              </a:rPr>
              <a:t> </a:t>
            </a:r>
            <a:r>
              <a:rPr lang="ru-RU" sz="1400" dirty="0" err="1" smtClean="0">
                <a:solidFill>
                  <a:srgbClr val="990033"/>
                </a:solidFill>
                <a:latin typeface="Georgia" pitchFamily="18" charset="0"/>
              </a:rPr>
              <a:t>Санта-Марія</a:t>
            </a:r>
            <a:r>
              <a:rPr lang="ru-RU" sz="1400" dirty="0" smtClean="0">
                <a:solidFill>
                  <a:srgbClr val="990033"/>
                </a:solidFill>
                <a:latin typeface="Georgia" pitchFamily="18" charset="0"/>
              </a:rPr>
              <a:t> </a:t>
            </a:r>
            <a:r>
              <a:rPr lang="ru-RU" sz="1400" dirty="0" err="1" smtClean="0">
                <a:solidFill>
                  <a:srgbClr val="990033"/>
                </a:solidFill>
                <a:latin typeface="Georgia" pitchFamily="18" charset="0"/>
              </a:rPr>
              <a:t>делле</a:t>
            </a:r>
            <a:r>
              <a:rPr lang="ru-RU" sz="1400" dirty="0" smtClean="0">
                <a:solidFill>
                  <a:srgbClr val="990033"/>
                </a:solidFill>
                <a:latin typeface="Georgia" pitchFamily="18" charset="0"/>
              </a:rPr>
              <a:t> </a:t>
            </a:r>
            <a:r>
              <a:rPr lang="ru-RU" sz="1400" dirty="0" err="1" smtClean="0">
                <a:solidFill>
                  <a:srgbClr val="990033"/>
                </a:solidFill>
                <a:latin typeface="Georgia" pitchFamily="18" charset="0"/>
              </a:rPr>
              <a:t>Грацие</a:t>
            </a:r>
            <a:r>
              <a:rPr lang="ru-RU" sz="1400" dirty="0" smtClean="0">
                <a:solidFill>
                  <a:srgbClr val="990033"/>
                </a:solidFill>
                <a:latin typeface="Georgia" pitchFamily="18" charset="0"/>
              </a:rPr>
              <a:t> в </a:t>
            </a:r>
            <a:r>
              <a:rPr lang="ru-RU" sz="1400" dirty="0" err="1" smtClean="0">
                <a:solidFill>
                  <a:srgbClr val="990033"/>
                </a:solidFill>
                <a:latin typeface="Georgia" pitchFamily="18" charset="0"/>
              </a:rPr>
              <a:t>Мілані</a:t>
            </a:r>
            <a:r>
              <a:rPr lang="ru-RU" sz="1400" dirty="0" smtClean="0">
                <a:solidFill>
                  <a:srgbClr val="990033"/>
                </a:solidFill>
                <a:latin typeface="Georgia" pitchFamily="18" charset="0"/>
              </a:rPr>
              <a:t>)</a:t>
            </a:r>
            <a:endParaRPr lang="ru-RU" sz="1400" dirty="0">
              <a:solidFill>
                <a:srgbClr val="990033"/>
              </a:solidFill>
              <a:latin typeface="Georgia" pitchFamily="18" charset="0"/>
            </a:endParaRPr>
          </a:p>
        </p:txBody>
      </p:sp>
      <p:pic>
        <p:nvPicPr>
          <p:cNvPr id="7" name="Picture 2" descr="https://upload.wikimedia.org/wikipedia/commons/thumb/0/08/Leonardo_da_Vinci_%281452-1519%29_-_The_Last_Supper_%281495-1498%29.jpg/1920px-Leonardo_da_Vinci_%281452-1519%29_-_The_Last_Supper_%281495-1498%29.jpg"/>
          <p:cNvPicPr>
            <a:picLocks noChangeAspect="1" noChangeArrowheads="1"/>
          </p:cNvPicPr>
          <p:nvPr/>
        </p:nvPicPr>
        <p:blipFill>
          <a:blip r:embed="rId2" cstate="print"/>
          <a:srcRect/>
          <a:stretch>
            <a:fillRect/>
          </a:stretch>
        </p:blipFill>
        <p:spPr bwMode="auto">
          <a:xfrm>
            <a:off x="1489048" y="804048"/>
            <a:ext cx="9072626" cy="4725325"/>
          </a:xfrm>
          <a:prstGeom prst="rect">
            <a:avLst/>
          </a:prstGeom>
          <a:noFill/>
        </p:spPr>
      </p:pic>
    </p:spTree>
  </p:cSld>
  <p:clrMapOvr>
    <a:masterClrMapping/>
  </p:clrMapOvr>
  <p:transition>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349</TotalTime>
  <Words>647</Words>
  <Application>Microsoft Office PowerPoint</Application>
  <PresentationFormat>Произвольный</PresentationFormat>
  <Paragraphs>81</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Админ</cp:lastModifiedBy>
  <cp:revision>102</cp:revision>
  <dcterms:created xsi:type="dcterms:W3CDTF">2016-04-18T08:54:21Z</dcterms:created>
  <dcterms:modified xsi:type="dcterms:W3CDTF">2016-05-28T19:14:04Z</dcterms:modified>
</cp:coreProperties>
</file>