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4" r:id="rId11"/>
    <p:sldId id="265" r:id="rId12"/>
    <p:sldId id="266" r:id="rId13"/>
    <p:sldId id="267" r:id="rId14"/>
    <p:sldId id="268" r:id="rId15"/>
    <p:sldId id="269" r:id="rId16"/>
    <p:sldId id="275" r:id="rId17"/>
    <p:sldId id="270" r:id="rId18"/>
    <p:sldId id="271" r:id="rId19"/>
    <p:sldId id="272" r:id="rId20"/>
    <p:sldId id="273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0000FF"/>
    <a:srgbClr val="57D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0BB320-0212-4948-897E-D3770E6D1D9A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0D3190-56AE-416D-8C0A-6E423F8253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0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357158" y="285728"/>
            <a:ext cx="8501122" cy="6215106"/>
          </a:xfrm>
          <a:prstGeom prst="roundRect">
            <a:avLst>
              <a:gd name="adj" fmla="val 9106"/>
            </a:avLst>
          </a:prstGeom>
          <a:noFill/>
          <a:ln>
            <a:solidFill>
              <a:srgbClr val="57D3FF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0_75c96_b715e7d3_XL.jpeg"/>
          <p:cNvPicPr>
            <a:picLocks noChangeAspect="1"/>
          </p:cNvPicPr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363" t="8363"/>
          <a:stretch>
            <a:fillRect/>
          </a:stretch>
        </p:blipFill>
        <p:spPr>
          <a:xfrm>
            <a:off x="71406" y="71414"/>
            <a:ext cx="2000264" cy="20002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CAFAF-F440-4BEA-83C0-06215780B219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corowina.ucoz.com</a:t>
            </a:r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1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emf"/><Relationship Id="rId5" Type="http://schemas.openxmlformats.org/officeDocument/2006/relationships/image" Target="../media/image12.png"/><Relationship Id="rId4" Type="http://schemas.openxmlformats.org/officeDocument/2006/relationships/image" Target="../media/image23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image" Target="../media/image14.png"/><Relationship Id="rId7" Type="http://schemas.openxmlformats.org/officeDocument/2006/relationships/image" Target="../media/image21.em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20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16.emf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16.emf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emf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Admin\Desktop\5-8\Lesson 7\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420888"/>
            <a:ext cx="2553223" cy="2350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2276872"/>
            <a:ext cx="2448272" cy="2320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4221088"/>
            <a:ext cx="2520280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95736" y="404664"/>
            <a:ext cx="2448272" cy="22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6" cstate="print"/>
          <a:srcRect l="4969" r="1863"/>
          <a:stretch>
            <a:fillRect/>
          </a:stretch>
        </p:blipFill>
        <p:spPr bwMode="auto">
          <a:xfrm>
            <a:off x="4716016" y="188640"/>
            <a:ext cx="2304256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60032" y="4077072"/>
            <a:ext cx="2632082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2483768" y="2996952"/>
            <a:ext cx="40286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Monotype Corsiva" pitchFamily="66" charset="0"/>
              </a:rPr>
              <a:t>Name the professions</a:t>
            </a:r>
            <a:endParaRPr lang="ru-RU" sz="40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3" y="144463"/>
            <a:ext cx="8748017" cy="4828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NATALI\ПРОФЕСІЯ ЗОБОВЯЗУЄ\картинки\КНИГИ\x_d524608e.jpg"/>
          <p:cNvPicPr>
            <a:picLocks noChangeAspect="1" noChangeArrowheads="1"/>
          </p:cNvPicPr>
          <p:nvPr/>
        </p:nvPicPr>
        <p:blipFill>
          <a:blip r:embed="rId2" cstate="print"/>
          <a:srcRect l="19961"/>
          <a:stretch>
            <a:fillRect/>
          </a:stretch>
        </p:blipFill>
        <p:spPr bwMode="auto">
          <a:xfrm>
            <a:off x="179512" y="188640"/>
            <a:ext cx="3278200" cy="302433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995936" y="836712"/>
            <a:ext cx="444705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000" b="1" u="sng" dirty="0" err="1" smtClean="0">
                <a:latin typeface="Times New Roman" pitchFamily="18" charset="0"/>
                <a:cs typeface="Times New Roman" pitchFamily="18" charset="0"/>
              </a:rPr>
              <a:t>Make</a:t>
            </a:r>
            <a:r>
              <a:rPr lang="uk-UA" sz="40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000" b="1" u="sng" dirty="0" err="1" smtClean="0">
                <a:latin typeface="Times New Roman" pitchFamily="18" charset="0"/>
                <a:cs typeface="Times New Roman" pitchFamily="18" charset="0"/>
              </a:rPr>
              <a:t>up</a:t>
            </a:r>
            <a:r>
              <a:rPr lang="uk-UA" sz="40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000" b="1" u="sng" dirty="0" err="1" smtClean="0">
                <a:latin typeface="Times New Roman" pitchFamily="18" charset="0"/>
                <a:cs typeface="Times New Roman" pitchFamily="18" charset="0"/>
              </a:rPr>
              <a:t>sentences</a:t>
            </a:r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35896" y="1844824"/>
            <a:ext cx="26091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I am a doctor.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35896" y="2564904"/>
            <a:ext cx="27694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I am a teacher.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35896" y="3212976"/>
            <a:ext cx="33313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I am a bus driver.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35896" y="3861048"/>
            <a:ext cx="27005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I am a farmer.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35896" y="4437112"/>
            <a:ext cx="23278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I am a cook.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35896" y="5157192"/>
            <a:ext cx="24953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I am a baker.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1484784"/>
            <a:ext cx="1547664" cy="1397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304" y="2060848"/>
            <a:ext cx="1589964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248" y="2780928"/>
            <a:ext cx="1671344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44208" y="3645024"/>
            <a:ext cx="1584176" cy="1458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/>
          <p:cNvPicPr/>
          <p:nvPr/>
        </p:nvPicPr>
        <p:blipFill>
          <a:blip r:embed="rId7" cstate="print"/>
          <a:srcRect l="4969" r="1863"/>
          <a:stretch>
            <a:fillRect/>
          </a:stretch>
        </p:blipFill>
        <p:spPr bwMode="auto">
          <a:xfrm>
            <a:off x="7092280" y="4221088"/>
            <a:ext cx="1368152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84168" y="4725144"/>
            <a:ext cx="1728192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1" descr="D:\NATALI\ПРОФЕСІЯ ЗОБОВЯЗУЄ\картинки\ANIMALS\2901902_1083671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916832"/>
            <a:ext cx="1428750" cy="1390650"/>
          </a:xfrm>
          <a:prstGeom prst="rect">
            <a:avLst/>
          </a:prstGeom>
          <a:noFill/>
        </p:spPr>
      </p:pic>
      <p:pic>
        <p:nvPicPr>
          <p:cNvPr id="27650" name="Picture 2" descr="D:\NATALI\ПРОФЕСІЯ ЗОБОВЯЗУЄ\картинки\ANIMALS\2901902_1083671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180185">
            <a:off x="7284640" y="2764788"/>
            <a:ext cx="1428750" cy="1390650"/>
          </a:xfrm>
          <a:prstGeom prst="rect">
            <a:avLst/>
          </a:prstGeom>
          <a:noFill/>
        </p:spPr>
      </p:pic>
      <p:pic>
        <p:nvPicPr>
          <p:cNvPr id="27651" name="Picture 3" descr="D:\NATALI\ПРОФЕСІЯ ЗОБОВЯЗУЄ\картинки\ANIMALS\2901902_1083671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500259">
            <a:off x="323528" y="5013176"/>
            <a:ext cx="1428750" cy="1390650"/>
          </a:xfrm>
          <a:prstGeom prst="rect">
            <a:avLst/>
          </a:prstGeom>
          <a:noFill/>
        </p:spPr>
      </p:pic>
      <p:pic>
        <p:nvPicPr>
          <p:cNvPr id="27652" name="Picture 4" descr="D:\NATALI\ПРОФЕСІЯ ЗОБОВЯЗУЄ\картинки\ANIMALS\2901902_1083671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998323">
            <a:off x="5660205" y="5390923"/>
            <a:ext cx="1428750" cy="1390650"/>
          </a:xfrm>
          <a:prstGeom prst="rect">
            <a:avLst/>
          </a:prstGeom>
          <a:noFill/>
        </p:spPr>
      </p:pic>
      <p:pic>
        <p:nvPicPr>
          <p:cNvPr id="27653" name="Picture 5" descr="D:\NATALI\ПРОФЕСІЯ ЗОБОВЯЗУЄ\картинки\ANIMALS\2901902_1083671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3593663">
            <a:off x="3593344" y="3052382"/>
            <a:ext cx="1428750" cy="1390650"/>
          </a:xfrm>
          <a:prstGeom prst="rect">
            <a:avLst/>
          </a:prstGeom>
          <a:noFill/>
        </p:spPr>
      </p:pic>
      <p:pic>
        <p:nvPicPr>
          <p:cNvPr id="27654" name="Picture 6" descr="D:\NATALI\ПРОФЕСІЯ ЗОБОВЯЗУЄ\картинки\ANIMALS\2901902_1083671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201438">
            <a:off x="4932040" y="332656"/>
            <a:ext cx="1428750" cy="1390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 l="24016" r="22272"/>
          <a:stretch>
            <a:fillRect/>
          </a:stretch>
        </p:blipFill>
        <p:spPr bwMode="auto">
          <a:xfrm>
            <a:off x="179511" y="188640"/>
            <a:ext cx="4588375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5652120" y="1628800"/>
            <a:ext cx="23827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u="sng" dirty="0" smtClean="0">
                <a:latin typeface="Times New Roman" pitchFamily="18" charset="0"/>
                <a:cs typeface="Times New Roman" pitchFamily="18" charset="0"/>
              </a:rPr>
              <a:t>Pair work</a:t>
            </a:r>
            <a:endParaRPr lang="ru-RU" sz="4000" b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755576" y="2132856"/>
            <a:ext cx="781236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a doctor                                        a)teaches pupils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 .a teacher                                      b)look</a:t>
            </a: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after sheep, pigs and hens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3 .a driver                                        c)helps sick people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4. a farmer                                       d)drives buses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5. a cook                                           e)makes cakes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D:\NATALI\ПРОФЕСІЯ ЗОБОВЯЗУЄ\картинки\професії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1440160" cy="1904343"/>
          </a:xfrm>
          <a:prstGeom prst="rect">
            <a:avLst/>
          </a:prstGeom>
          <a:noFill/>
        </p:spPr>
      </p:pic>
      <p:pic>
        <p:nvPicPr>
          <p:cNvPr id="5" name="Picture 4" descr="D:\NATALI\ПРОФЕСІЯ ЗОБОВЯЗУЄ\картинки\професії\bDiFEx3ZNj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4005064"/>
            <a:ext cx="1865973" cy="2327920"/>
          </a:xfrm>
          <a:prstGeom prst="rect">
            <a:avLst/>
          </a:prstGeom>
          <a:noFill/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260648"/>
            <a:ext cx="1794534" cy="2239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Рисунок 8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6256" y="3933056"/>
            <a:ext cx="1800200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jobs-1_005.jpg"/>
          <p:cNvPicPr>
            <a:picLocks noChangeAspect="1"/>
          </p:cNvPicPr>
          <p:nvPr/>
        </p:nvPicPr>
        <p:blipFill>
          <a:blip r:embed="rId6" cstate="print"/>
          <a:srcRect l="9819" t="14583" r="8434" b="7291"/>
          <a:stretch>
            <a:fillRect/>
          </a:stretch>
        </p:blipFill>
        <p:spPr>
          <a:xfrm>
            <a:off x="3995936" y="4005064"/>
            <a:ext cx="1800200" cy="22883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755576" y="2132856"/>
            <a:ext cx="781236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a doctor                                       </a:t>
            </a:r>
            <a:r>
              <a:rPr lang="en-US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c)helps sick people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 .a teacher                                      </a:t>
            </a:r>
            <a:r>
              <a:rPr lang="en-US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a)teaches pupils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3 .a driver                                        </a:t>
            </a:r>
            <a:r>
              <a:rPr lang="en-US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d)drives buses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4. a farmer                                       </a:t>
            </a:r>
            <a:r>
              <a:rPr lang="en-US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b)look</a:t>
            </a:r>
            <a:r>
              <a:rPr lang="uk-UA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</a:t>
            </a:r>
            <a:r>
              <a:rPr lang="en-US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after sheep, pigs and hens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5. a cook                                           e)makes cakes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D:\NATALI\ПРОФЕСІЯ ЗОБОВЯЗУЄ\картинки\професії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1440160" cy="1904343"/>
          </a:xfrm>
          <a:prstGeom prst="rect">
            <a:avLst/>
          </a:prstGeom>
          <a:noFill/>
        </p:spPr>
      </p:pic>
      <p:pic>
        <p:nvPicPr>
          <p:cNvPr id="4" name="Picture 4" descr="D:\NATALI\ПРОФЕСІЯ ЗОБОВЯЗУЄ\картинки\професії\bDiFEx3ZNj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4005064"/>
            <a:ext cx="1865973" cy="2327920"/>
          </a:xfrm>
          <a:prstGeom prst="rect">
            <a:avLst/>
          </a:prstGeom>
          <a:noFill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260648"/>
            <a:ext cx="1794534" cy="2239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Рисунок 5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6256" y="3933056"/>
            <a:ext cx="1800200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jobs-1_005.jpg"/>
          <p:cNvPicPr>
            <a:picLocks noChangeAspect="1"/>
          </p:cNvPicPr>
          <p:nvPr/>
        </p:nvPicPr>
        <p:blipFill>
          <a:blip r:embed="rId6" cstate="print"/>
          <a:srcRect l="9819" t="14583" r="8434" b="7291"/>
          <a:stretch>
            <a:fillRect/>
          </a:stretch>
        </p:blipFill>
        <p:spPr>
          <a:xfrm>
            <a:off x="3995936" y="4005064"/>
            <a:ext cx="1800200" cy="228839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899592" y="3861048"/>
            <a:ext cx="39553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solidFill>
                    <a:sysClr val="windowText" lastClr="000000"/>
                  </a:solidFill>
                </a:ln>
                <a:solidFill>
                  <a:srgbClr val="33CC33"/>
                </a:solidFill>
                <a:effectLst/>
              </a:rPr>
              <a:t>1</a:t>
            </a:r>
            <a:endParaRPr lang="ru-RU" sz="5400" b="1" cap="none" spc="0" dirty="0">
              <a:ln>
                <a:solidFill>
                  <a:sysClr val="windowText" lastClr="000000"/>
                </a:solidFill>
              </a:ln>
              <a:solidFill>
                <a:srgbClr val="33CC33"/>
              </a:soli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0"/>
            <a:ext cx="39553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solidFill>
                    <a:sysClr val="windowText" lastClr="000000"/>
                  </a:solidFill>
                </a:ln>
                <a:solidFill>
                  <a:srgbClr val="33CC33"/>
                </a:solidFill>
                <a:effectLst/>
              </a:rPr>
              <a:t>2</a:t>
            </a:r>
            <a:endParaRPr lang="ru-RU" sz="5400" b="1" cap="none" spc="0" dirty="0">
              <a:ln>
                <a:solidFill>
                  <a:sysClr val="windowText" lastClr="000000"/>
                </a:solidFill>
              </a:ln>
              <a:solidFill>
                <a:srgbClr val="33CC33"/>
              </a:soli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23928" y="3789040"/>
            <a:ext cx="39553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solidFill>
                    <a:sysClr val="windowText" lastClr="000000"/>
                  </a:solidFill>
                </a:ln>
                <a:solidFill>
                  <a:srgbClr val="33CC33"/>
                </a:solidFill>
                <a:effectLst/>
              </a:rPr>
              <a:t>3</a:t>
            </a:r>
            <a:endParaRPr lang="ru-RU" sz="5400" b="1" cap="none" spc="0" dirty="0">
              <a:ln>
                <a:solidFill>
                  <a:sysClr val="windowText" lastClr="000000"/>
                </a:solidFill>
              </a:ln>
              <a:solidFill>
                <a:srgbClr val="33CC33"/>
              </a:soli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876256" y="3717032"/>
            <a:ext cx="39553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solidFill>
                    <a:sysClr val="windowText" lastClr="000000"/>
                  </a:solidFill>
                </a:ln>
                <a:solidFill>
                  <a:srgbClr val="33CC33"/>
                </a:solidFill>
                <a:effectLst/>
              </a:rPr>
              <a:t>4</a:t>
            </a:r>
            <a:endParaRPr lang="ru-RU" sz="5400" b="1" cap="none" spc="0" dirty="0">
              <a:ln>
                <a:solidFill>
                  <a:sysClr val="windowText" lastClr="000000"/>
                </a:solidFill>
              </a:ln>
              <a:solidFill>
                <a:srgbClr val="33CC33"/>
              </a:soli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020272" y="188640"/>
            <a:ext cx="39553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solidFill>
                    <a:sysClr val="windowText" lastClr="000000"/>
                  </a:solidFill>
                </a:ln>
                <a:solidFill>
                  <a:srgbClr val="33CC33"/>
                </a:solidFill>
                <a:effectLst/>
              </a:rPr>
              <a:t>5</a:t>
            </a:r>
            <a:endParaRPr lang="ru-RU" sz="5400" b="1" cap="none" spc="0" dirty="0">
              <a:ln>
                <a:solidFill>
                  <a:sysClr val="windowText" lastClr="000000"/>
                </a:solidFill>
              </a:ln>
              <a:solidFill>
                <a:srgbClr val="33CC33"/>
              </a:soli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915816" y="548680"/>
            <a:ext cx="278813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Let’s check.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996952"/>
            <a:ext cx="8712968" cy="359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907704" y="980728"/>
            <a:ext cx="698477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Fill in the blanks and match.</a:t>
            </a:r>
            <a:endParaRPr kumimoji="0" lang="en-US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31640" y="4365104"/>
            <a:ext cx="7537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helps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31640" y="4869160"/>
            <a:ext cx="9813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teaches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03648" y="5301208"/>
            <a:ext cx="8819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makes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03648" y="5733256"/>
            <a:ext cx="8356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grows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75656" y="6165304"/>
            <a:ext cx="7970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cooks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4211960" y="4725144"/>
            <a:ext cx="2520280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5004048" y="4293096"/>
            <a:ext cx="1728192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3707904" y="5589240"/>
            <a:ext cx="3096344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5004048" y="5157192"/>
            <a:ext cx="1800200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V="1">
            <a:off x="3635896" y="5589240"/>
            <a:ext cx="3168352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683568" y="3068960"/>
            <a:ext cx="72008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3059832" y="3068960"/>
            <a:ext cx="72008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1907704" y="3573016"/>
            <a:ext cx="72008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5580112" y="3140968"/>
            <a:ext cx="576064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6732240" y="3645024"/>
            <a:ext cx="504056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7812360" y="3140968"/>
            <a:ext cx="72008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3068960"/>
          <a:ext cx="9144000" cy="2286000"/>
        </p:xfrm>
        <a:graphic>
          <a:graphicData uri="http://schemas.openxmlformats.org/drawingml/2006/table">
            <a:tbl>
              <a:tblPr/>
              <a:tblGrid>
                <a:gridCol w="9144000"/>
              </a:tblGrid>
              <a:tr h="1381125">
                <a:tc>
                  <a:txBody>
                    <a:bodyPr/>
                    <a:lstStyle/>
                    <a:p>
                      <a:pPr marL="11811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3000" b="1" u="sng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Card </a:t>
                      </a:r>
                      <a:r>
                        <a:rPr lang="uk-UA" sz="3000" b="1" u="sng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3000" u="sng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11811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3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 have got a </a:t>
                      </a:r>
                      <a:r>
                        <a:rPr lang="en-US" sz="30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father. He </a:t>
                      </a:r>
                      <a:r>
                        <a:rPr lang="en-US" sz="3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is </a:t>
                      </a:r>
                      <a:r>
                        <a:rPr lang="en-US" sz="30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…</a:t>
                      </a:r>
                      <a:r>
                        <a:rPr lang="uk-UA" sz="30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</a:t>
                      </a:r>
                      <a:r>
                        <a:rPr lang="uk-UA" sz="20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років</a:t>
                      </a:r>
                      <a:r>
                        <a:rPr lang="uk-UA" sz="30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)</a:t>
                      </a:r>
                      <a:r>
                        <a:rPr lang="en-US" sz="30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 He </a:t>
                      </a:r>
                      <a:r>
                        <a:rPr lang="en-US" sz="3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is a </a:t>
                      </a:r>
                      <a:r>
                        <a:rPr lang="en-US" sz="30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…</a:t>
                      </a:r>
                      <a:r>
                        <a:rPr lang="uk-UA" sz="30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</a:t>
                      </a:r>
                      <a:r>
                        <a:rPr lang="uk-UA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професія</a:t>
                      </a:r>
                      <a:r>
                        <a:rPr lang="uk-UA" sz="3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)</a:t>
                      </a:r>
                      <a:endParaRPr lang="ru-RU" sz="3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11811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30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He </a:t>
                      </a:r>
                      <a:r>
                        <a:rPr lang="en-US" sz="3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….</a:t>
                      </a:r>
                      <a:r>
                        <a:rPr lang="uk-UA" sz="3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</a:t>
                      </a:r>
                      <a:r>
                        <a:rPr lang="uk-UA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що робить</a:t>
                      </a:r>
                      <a:r>
                        <a:rPr lang="uk-UA" sz="3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)</a:t>
                      </a:r>
                      <a:endParaRPr lang="ru-RU" sz="3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11811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3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 have got a mother. She is </a:t>
                      </a:r>
                      <a:r>
                        <a:rPr lang="en-US" sz="30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…</a:t>
                      </a:r>
                      <a:r>
                        <a:rPr lang="uk-UA" sz="30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</a:t>
                      </a:r>
                      <a:r>
                        <a:rPr lang="uk-UA" sz="20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років</a:t>
                      </a:r>
                      <a:r>
                        <a:rPr lang="uk-UA" sz="30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)</a:t>
                      </a:r>
                      <a:r>
                        <a:rPr lang="en-US" sz="30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r>
                        <a:rPr lang="en-US" sz="3000" b="1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30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She </a:t>
                      </a:r>
                      <a:r>
                        <a:rPr lang="en-US" sz="3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is </a:t>
                      </a:r>
                      <a:r>
                        <a:rPr lang="en-US" sz="30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</a:t>
                      </a:r>
                      <a:r>
                        <a:rPr lang="en-US" sz="3000" b="1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30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…</a:t>
                      </a:r>
                      <a:r>
                        <a:rPr lang="uk-UA" sz="30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</a:t>
                      </a:r>
                      <a:r>
                        <a:rPr lang="uk-UA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професія</a:t>
                      </a:r>
                      <a:r>
                        <a:rPr lang="uk-UA" sz="3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)</a:t>
                      </a:r>
                      <a:endParaRPr lang="ru-RU" sz="3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11811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30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She </a:t>
                      </a:r>
                      <a:r>
                        <a:rPr lang="en-US" sz="3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….</a:t>
                      </a:r>
                      <a:r>
                        <a:rPr lang="uk-UA" sz="3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</a:t>
                      </a:r>
                      <a:r>
                        <a:rPr lang="uk-UA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що робить</a:t>
                      </a:r>
                      <a:r>
                        <a:rPr lang="uk-UA" sz="3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)</a:t>
                      </a:r>
                      <a:endParaRPr lang="ru-RU" sz="3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67541" y="1844824"/>
            <a:ext cx="907645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Use card </a:t>
            </a: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and tell us about the members of your families.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700808"/>
            <a:ext cx="83415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What do you want to be?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00FF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3068960"/>
            <a:ext cx="53273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I want to be a…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29698" name="Picture 2" descr="D:\NATALI\ПРОФЕСІЯ ЗОБОВЯЗУЄ\картинки\професії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1" y="4509120"/>
            <a:ext cx="1624415" cy="2147987"/>
          </a:xfrm>
          <a:prstGeom prst="rect">
            <a:avLst/>
          </a:prstGeom>
          <a:noFill/>
        </p:spPr>
      </p:pic>
      <p:pic>
        <p:nvPicPr>
          <p:cNvPr id="29700" name="Picture 4" descr="D:\NATALI\ПРОФЕСІЯ ЗОБОВЯЗУЄ\картинки\професії\bDiFEx3ZNj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4365104"/>
            <a:ext cx="1692817" cy="2111896"/>
          </a:xfrm>
          <a:prstGeom prst="rect">
            <a:avLst/>
          </a:prstGeom>
          <a:noFill/>
        </p:spPr>
      </p:pic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288" y="4437112"/>
            <a:ext cx="1794534" cy="2239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Рисунок 9" descr="jobs-1_005.jpg"/>
          <p:cNvPicPr>
            <a:picLocks noChangeAspect="1"/>
          </p:cNvPicPr>
          <p:nvPr/>
        </p:nvPicPr>
        <p:blipFill>
          <a:blip r:embed="rId5" cstate="print"/>
          <a:srcRect l="9819" t="14583" r="8434" b="7291"/>
          <a:stretch>
            <a:fillRect/>
          </a:stretch>
        </p:blipFill>
        <p:spPr>
          <a:xfrm>
            <a:off x="3707904" y="4221088"/>
            <a:ext cx="1699389" cy="2160240"/>
          </a:xfrm>
          <a:prstGeom prst="rect">
            <a:avLst/>
          </a:prstGeom>
        </p:spPr>
      </p:pic>
      <p:pic>
        <p:nvPicPr>
          <p:cNvPr id="11" name="Рисунок 10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08104" y="4293096"/>
            <a:ext cx="158417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NATALI\ПРОФЕСІЯ ЗОБОВЯЗУЄ\картинки\imagess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1844824"/>
            <a:ext cx="2545432" cy="2545432"/>
          </a:xfrm>
          <a:prstGeom prst="rect">
            <a:avLst/>
          </a:prstGeom>
          <a:noFill/>
        </p:spPr>
      </p:pic>
      <p:pic>
        <p:nvPicPr>
          <p:cNvPr id="7172" name="Picture 4" descr="D:\NATALI\ПРОФЕСІЯ ЗОБОВЯЗУЄ\картинки\microphone_singing_wapday-com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5273880" cy="6408712"/>
          </a:xfrm>
          <a:prstGeom prst="roundRect">
            <a:avLst/>
          </a:prstGeom>
          <a:noFill/>
        </p:spPr>
      </p:pic>
      <p:pic>
        <p:nvPicPr>
          <p:cNvPr id="7173" name="Picture 5" descr="D:\NATALI\ПРОФЕСІЯ ЗОБОВЯЗУЄ\картинки\анімації\1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404664"/>
            <a:ext cx="3422154" cy="441077"/>
          </a:xfrm>
          <a:prstGeom prst="rect">
            <a:avLst/>
          </a:prstGeom>
          <a:noFill/>
        </p:spPr>
      </p:pic>
      <p:pic>
        <p:nvPicPr>
          <p:cNvPr id="8" name="Picture 5" descr="D:\NATALI\ПРОФЕСІЯ ЗОБОВЯЗУЄ\картинки\анімації\1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5805264"/>
            <a:ext cx="3422154" cy="4410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683568" y="3717032"/>
            <a:ext cx="730830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Ex.1</a:t>
            </a:r>
            <a:r>
              <a:rPr kumimoji="0" lang="en-US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p. 48 -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read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Describe your parents' professions.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Draw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 stick pictures.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15816" y="2852936"/>
            <a:ext cx="32444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Home task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1748" name="Picture 4" descr="D:\NATALI\ПРОФЕСІЯ ЗОБОВЯЗУЄ\картинки\дюбб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2983698" cy="2232248"/>
          </a:xfrm>
          <a:prstGeom prst="rect">
            <a:avLst/>
          </a:prstGeom>
          <a:noFill/>
        </p:spPr>
      </p:pic>
      <p:pic>
        <p:nvPicPr>
          <p:cNvPr id="31749" name="Picture 5" descr="D:\NATALI\ПРОФЕСІЯ ЗОБОВЯЗУЄ\картинки\images....дл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4647597"/>
            <a:ext cx="3084190" cy="1897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D:\NATALI\ПРОФЕСІЯ ЗОБОВЯЗУЄ\картинки\111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5486400"/>
            <a:ext cx="18288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D:\NATALI\ПРОФЕСІЯ ЗОБОВЯЗУЄ\картинки\111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8288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 descr="D:\NATALI\ПРОФЕСІЯ ЗОБОВЯЗУЄ\картинки\анімації\default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704093" cy="1700808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915816" y="980728"/>
            <a:ext cx="556331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 i="1" dirty="0" smtClean="0">
                <a:latin typeface="Monotype Corsiva" pitchFamily="66" charset="0"/>
              </a:rPr>
              <a:t>The topic of our lesson is </a:t>
            </a:r>
          </a:p>
          <a:p>
            <a:pPr algn="ctr"/>
            <a:r>
              <a:rPr lang="en-US" sz="4000" b="1" i="1" dirty="0" smtClean="0">
                <a:latin typeface="Monotype Corsiva" pitchFamily="66" charset="0"/>
              </a:rPr>
              <a:t>”</a:t>
            </a:r>
            <a:r>
              <a:rPr lang="en-US" sz="4000" dirty="0" smtClean="0"/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In the world of professions</a:t>
            </a:r>
            <a:r>
              <a:rPr lang="en-US" sz="4000" b="1" i="1" dirty="0" smtClean="0">
                <a:latin typeface="Monotype Corsiva" pitchFamily="66" charset="0"/>
              </a:rPr>
              <a:t>”</a:t>
            </a:r>
            <a:r>
              <a:rPr lang="en-US" sz="4000" dirty="0" smtClean="0"/>
              <a:t> </a:t>
            </a:r>
            <a:endParaRPr lang="ru-RU" sz="4000" b="1" i="1" dirty="0">
              <a:latin typeface="Monotype Corsiva" pitchFamily="66" charset="0"/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539552" y="2924944"/>
            <a:ext cx="468052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Today we are going</a:t>
            </a: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to speak about professions</a:t>
            </a: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to read</a:t>
            </a: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;</a:t>
            </a:r>
            <a:endParaRPr lang="en-US" sz="3200" b="1" dirty="0" smtClean="0"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to write.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cs typeface="Arial" pitchFamily="34" charset="0"/>
              </a:rPr>
              <a:t> </a:t>
            </a:r>
          </a:p>
        </p:txBody>
      </p:sp>
      <p:pic>
        <p:nvPicPr>
          <p:cNvPr id="6146" name="Picture 2" descr="D:\NATALI\ПРОФЕСІЯ ЗОБОВЯЗУЄ\картинки\imagesdw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368" y="5229166"/>
            <a:ext cx="1259632" cy="1628834"/>
          </a:xfrm>
          <a:prstGeom prst="rect">
            <a:avLst/>
          </a:prstGeom>
          <a:noFill/>
        </p:spPr>
      </p:pic>
      <p:pic>
        <p:nvPicPr>
          <p:cNvPr id="6147" name="Picture 3" descr="D:\NATALI\ПРОФЕСІЯ ЗОБОВЯЗУЄ\картинки\fhtgf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4149080"/>
            <a:ext cx="1728650" cy="1651248"/>
          </a:xfrm>
          <a:prstGeom prst="rect">
            <a:avLst/>
          </a:prstGeom>
          <a:noFill/>
        </p:spPr>
      </p:pic>
      <p:pic>
        <p:nvPicPr>
          <p:cNvPr id="6148" name="Picture 4" descr="D:\NATALI\ПРОФЕСІЯ ЗОБОВЯЗУЄ\картинки\imagesw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3068960"/>
            <a:ext cx="1783813" cy="13411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 r="59987" b="199"/>
          <a:stretch>
            <a:fillRect/>
          </a:stretch>
        </p:blipFill>
        <p:spPr bwMode="auto">
          <a:xfrm>
            <a:off x="179512" y="188640"/>
            <a:ext cx="3024336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7947" y="3861048"/>
            <a:ext cx="2858211" cy="2588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347864" y="2060848"/>
            <a:ext cx="26642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/>
              <a:t>A  </a:t>
            </a:r>
            <a:r>
              <a:rPr lang="en-US" sz="4000" b="1" u="sng" dirty="0" smtClean="0"/>
              <a:t>TEACHER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3275856" y="4149080"/>
            <a:ext cx="26739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ВЧИТЕЛЬ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D:\NATALI\ПРОФЕСІЯ ЗОБОВЯЗУЄ\картинки\pencil_00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5722044"/>
            <a:ext cx="1154952" cy="11359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 l="59596"/>
          <a:stretch>
            <a:fillRect/>
          </a:stretch>
        </p:blipFill>
        <p:spPr bwMode="auto">
          <a:xfrm>
            <a:off x="179513" y="188640"/>
            <a:ext cx="3456384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4005064"/>
            <a:ext cx="2843118" cy="2566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707904" y="2204864"/>
            <a:ext cx="265963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/>
              <a:t>A  </a:t>
            </a:r>
            <a:r>
              <a:rPr lang="en-US" sz="4000" b="1" u="sng" dirty="0" smtClean="0"/>
              <a:t>DOCTOR 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3923928" y="4077072"/>
            <a:ext cx="18213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ЛІКАР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5" descr="D:\NATALI\ПРОФЕСІЯ ЗОБОВЯЗУЄ\картинки\анімації\razdeliteli_004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5733256"/>
            <a:ext cx="2886075" cy="4084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188640"/>
            <a:ext cx="3324001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221088"/>
            <a:ext cx="2553223" cy="2350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771800" y="2420888"/>
            <a:ext cx="25200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/>
              <a:t>A  </a:t>
            </a:r>
            <a:r>
              <a:rPr lang="en-US" sz="4000" b="1" u="sng" dirty="0" smtClean="0"/>
              <a:t>FARMER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2915816" y="4149080"/>
            <a:ext cx="24079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ФЕРМЕР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D:\NATALI\ПРОФЕСІЯ ЗОБОВЯЗУЄ\картинки\ANIMALS\2901902_10836715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963742">
            <a:off x="7801686" y="-37429"/>
            <a:ext cx="1237296" cy="12043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260648"/>
            <a:ext cx="2786037" cy="295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179262"/>
            <a:ext cx="2448272" cy="2320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195736" y="2348880"/>
            <a:ext cx="393146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A  </a:t>
            </a:r>
            <a:r>
              <a:rPr lang="en-US" sz="4000" b="1" u="sng" dirty="0" smtClean="0">
                <a:latin typeface="Times New Roman" pitchFamily="18" charset="0"/>
                <a:cs typeface="Times New Roman" pitchFamily="18" charset="0"/>
              </a:rPr>
              <a:t>BUS DRIVER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79712" y="3933056"/>
            <a:ext cx="48326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ВОДІЙ АВТОБУСА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 l="4969" r="1863"/>
          <a:stretch>
            <a:fillRect/>
          </a:stretch>
        </p:blipFill>
        <p:spPr bwMode="auto">
          <a:xfrm>
            <a:off x="251520" y="188640"/>
            <a:ext cx="3528392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004048" y="2708920"/>
            <a:ext cx="196662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/>
              <a:t>A  </a:t>
            </a:r>
            <a:r>
              <a:rPr lang="en-US" sz="4000" b="1" u="sng" dirty="0" smtClean="0"/>
              <a:t>COOK</a:t>
            </a: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5004048" y="4149080"/>
            <a:ext cx="19761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КУХАР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5" name="Picture 1" descr="D:\NATALI\ПРОФЕСІЯ ЗОБОВЯЗУЄ\картинки\анімації\17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980728"/>
            <a:ext cx="4286250" cy="457200"/>
          </a:xfrm>
          <a:prstGeom prst="rect">
            <a:avLst/>
          </a:prstGeom>
          <a:noFill/>
        </p:spPr>
      </p:pic>
      <p:pic>
        <p:nvPicPr>
          <p:cNvPr id="1026" name="Picture 2" descr="D:\NATALI\ПРОФЕСІЯ ЗОБОВЯЗУЄ\картинки\анімації\17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5589240"/>
            <a:ext cx="8208912" cy="791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3312368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788024" y="2492896"/>
            <a:ext cx="202311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/>
              <a:t>A </a:t>
            </a:r>
            <a:r>
              <a:rPr lang="en-US" sz="4000" b="1" u="sng" dirty="0" smtClean="0"/>
              <a:t>BAKER</a:t>
            </a: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4788024" y="3933056"/>
            <a:ext cx="19800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ПЕКАР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D:\NATALI\ПРОФЕСІЯ ЗОБОВЯЗУЄ\картинки\анімації\razdeliteli_00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692695"/>
            <a:ext cx="3024336" cy="504057"/>
          </a:xfrm>
          <a:prstGeom prst="rect">
            <a:avLst/>
          </a:prstGeom>
          <a:noFill/>
        </p:spPr>
      </p:pic>
      <p:pic>
        <p:nvPicPr>
          <p:cNvPr id="7" name="Picture 2" descr="D:\NATALI\ПРОФЕСІЯ ЗОБОВЯЗУЄ\картинки\анімації\razdeliteli_00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5589240"/>
            <a:ext cx="3024336" cy="504057"/>
          </a:xfrm>
          <a:prstGeom prst="rect">
            <a:avLst/>
          </a:prstGeom>
          <a:noFill/>
        </p:spPr>
      </p:pic>
      <p:pic>
        <p:nvPicPr>
          <p:cNvPr id="8" name="Picture 2" descr="D:\NATALI\ПРОФЕСІЯ ЗОБОВЯЗУЄ\картинки\анімації\razdeliteli_00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5517232"/>
            <a:ext cx="3024336" cy="5040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477</TotalTime>
  <Words>293</Words>
  <Application>Microsoft Office PowerPoint</Application>
  <PresentationFormat>Экран (4:3)</PresentationFormat>
  <Paragraphs>62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XTreme.ws</cp:lastModifiedBy>
  <cp:revision>37</cp:revision>
  <dcterms:created xsi:type="dcterms:W3CDTF">2013-01-06T18:32:13Z</dcterms:created>
  <dcterms:modified xsi:type="dcterms:W3CDTF">2014-11-17T18:56:22Z</dcterms:modified>
</cp:coreProperties>
</file>