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63" r:id="rId4"/>
    <p:sldId id="257" r:id="rId5"/>
    <p:sldId id="258" r:id="rId6"/>
    <p:sldId id="266" r:id="rId7"/>
    <p:sldId id="260" r:id="rId8"/>
    <p:sldId id="259" r:id="rId9"/>
    <p:sldId id="267" r:id="rId10"/>
    <p:sldId id="264" r:id="rId11"/>
    <p:sldId id="261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900FF"/>
    <a:srgbClr val="FF00FF"/>
    <a:srgbClr val="00CC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8FF7F-D4AC-413F-8B8E-4A505492F9DC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B3A6-C77D-467B-BE3A-B054CE0CC47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8FF7F-D4AC-413F-8B8E-4A505492F9DC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B3A6-C77D-467B-BE3A-B054CE0CC4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8FF7F-D4AC-413F-8B8E-4A505492F9DC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B3A6-C77D-467B-BE3A-B054CE0CC4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8FF7F-D4AC-413F-8B8E-4A505492F9DC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B3A6-C77D-467B-BE3A-B054CE0CC47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8FF7F-D4AC-413F-8B8E-4A505492F9DC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B3A6-C77D-467B-BE3A-B054CE0CC4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8FF7F-D4AC-413F-8B8E-4A505492F9DC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B3A6-C77D-467B-BE3A-B054CE0CC47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8FF7F-D4AC-413F-8B8E-4A505492F9DC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B3A6-C77D-467B-BE3A-B054CE0CC47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8FF7F-D4AC-413F-8B8E-4A505492F9DC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B3A6-C77D-467B-BE3A-B054CE0CC4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8FF7F-D4AC-413F-8B8E-4A505492F9DC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B3A6-C77D-467B-BE3A-B054CE0CC4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8FF7F-D4AC-413F-8B8E-4A505492F9DC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B3A6-C77D-467B-BE3A-B054CE0CC4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8FF7F-D4AC-413F-8B8E-4A505492F9DC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B3A6-C77D-467B-BE3A-B054CE0CC47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178FF7F-D4AC-413F-8B8E-4A505492F9DC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6CAB3A6-C77D-467B-BE3A-B054CE0CC47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uk.wikipedia.org/wiki/%D0%9F%D1%96%D1%81%D0%BD%D1%8F" TargetMode="External"/><Relationship Id="rId13" Type="http://schemas.openxmlformats.org/officeDocument/2006/relationships/hyperlink" Target="http://uk.wikipedia.org/wiki/%D0%A4%D1%80%D0%B0%D0%BD%D1%86%D1%96%D1%8F" TargetMode="External"/><Relationship Id="rId3" Type="http://schemas.openxmlformats.org/officeDocument/2006/relationships/hyperlink" Target="http://uk.wikipedia.org/wiki/%D0%A1%D0%B5%D1%80%D0%B5%D0%B4%D0%BD%D1%8C%D0%BE%D0%B2%D1%96%D1%87%D1%87%D1%8F" TargetMode="External"/><Relationship Id="rId7" Type="http://schemas.openxmlformats.org/officeDocument/2006/relationships/hyperlink" Target="http://uk.wikipedia.org/wiki/%D0%92%D1%96%D1%80%D1%88" TargetMode="External"/><Relationship Id="rId12" Type="http://schemas.openxmlformats.org/officeDocument/2006/relationships/hyperlink" Target="http://uk.wikipedia.org/wiki/%D0%9A%D0%BB%D1%96%D1%80%D0%B8%D0%BA" TargetMode="External"/><Relationship Id="rId17" Type="http://schemas.openxmlformats.org/officeDocument/2006/relationships/hyperlink" Target="http://uk.wikipedia.org/wiki/%D0%93%D0%BE%D0%BB%D1%96%D0%B0%D1%84" TargetMode="External"/><Relationship Id="rId2" Type="http://schemas.openxmlformats.org/officeDocument/2006/relationships/hyperlink" Target="http://uk.wikipedia.org/wiki/%D0%9B%D0%B0%D1%82%D0%B8%D0%BD%D1%81%D1%8C%D0%BA%D0%B0_%D0%BC%D0%BE%D0%B2%D0%B0" TargetMode="External"/><Relationship Id="rId16" Type="http://schemas.openxmlformats.org/officeDocument/2006/relationships/hyperlink" Target="http://uk.wikipedia.org/wiki/%D0%93%D0%BB%D0%BE%D1%82%D0%BA%D0%B0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uk.wikipedia.org/wiki/%D0%97%D0%B0%D1%85%D1%96%D0%B4%D0%BD%D0%B0_%D0%84%D0%B2%D1%80%D0%BE%D0%BF%D0%B0" TargetMode="External"/><Relationship Id="rId11" Type="http://schemas.openxmlformats.org/officeDocument/2006/relationships/hyperlink" Target="http://uk.wikipedia.org/wiki/%D0%9D%D1%96%D0%BC%D0%B5%D1%87%D1%87%D0%B8%D0%BD%D0%B0" TargetMode="External"/><Relationship Id="rId5" Type="http://schemas.openxmlformats.org/officeDocument/2006/relationships/hyperlink" Target="http://uk.wikipedia.org/wiki/XIV_%D1%81%D1%82%D0%BE%D0%BB%D1%96%D1%82%D1%82%D1%8F" TargetMode="External"/><Relationship Id="rId15" Type="http://schemas.openxmlformats.org/officeDocument/2006/relationships/hyperlink" Target="http://uk.wikipedia.org/wiki/%D0%A4%D1%80%D0%B0%D0%BD%D1%86%D1%83%D0%B7%D1%8C%D0%BA%D0%B0_%D0%BC%D0%BE%D0%B2%D0%B0" TargetMode="External"/><Relationship Id="rId10" Type="http://schemas.openxmlformats.org/officeDocument/2006/relationships/image" Target="../media/image4.png"/><Relationship Id="rId4" Type="http://schemas.openxmlformats.org/officeDocument/2006/relationships/hyperlink" Target="http://uk.wikipedia.org/wiki/XI_%D1%81%D1%82%D0%BE%D0%BB%D1%96%D1%82%D1%82%D1%8F" TargetMode="External"/><Relationship Id="rId9" Type="http://schemas.openxmlformats.org/officeDocument/2006/relationships/hyperlink" Target="http://uk.wikipedia.org/wiki/%D0%9F%D1%80%D0%BE%D0%B7%D0%B0" TargetMode="External"/><Relationship Id="rId14" Type="http://schemas.openxmlformats.org/officeDocument/2006/relationships/hyperlink" Target="http://uk.wikipedia.org/wiki/%D0%90%D0%BD%D0%B3%D0%BB%D1%96%D1%8F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4644008" y="2276872"/>
            <a:ext cx="4176464" cy="3024336"/>
          </a:xfrm>
        </p:spPr>
        <p:txBody>
          <a:bodyPr>
            <a:noAutofit/>
          </a:bodyPr>
          <a:lstStyle/>
          <a:p>
            <a:pPr algn="r">
              <a:spcAft>
                <a:spcPts val="0"/>
              </a:spcAft>
            </a:pPr>
            <a:r>
              <a:rPr lang="uk-UA" sz="2400" b="1" i="1" dirty="0">
                <a:solidFill>
                  <a:srgbClr val="0000FF"/>
                </a:solidFill>
                <a:latin typeface="Times New Roman"/>
                <a:ea typeface="Times New Roman"/>
              </a:rPr>
              <a:t>Здивована Європа побачила, </a:t>
            </a:r>
            <a:endParaRPr lang="uk-UA" sz="2400" b="1" i="1" dirty="0" smtClean="0">
              <a:solidFill>
                <a:srgbClr val="0000FF"/>
              </a:solidFill>
              <a:latin typeface="Times New Roman"/>
              <a:ea typeface="Times New Roman"/>
            </a:endParaRPr>
          </a:p>
          <a:p>
            <a:pPr algn="r">
              <a:spcAft>
                <a:spcPts val="0"/>
              </a:spcAft>
            </a:pPr>
            <a:r>
              <a:rPr lang="uk-UA" sz="2400" b="1" i="1" dirty="0" smtClean="0">
                <a:solidFill>
                  <a:srgbClr val="0000FF"/>
                </a:solidFill>
                <a:latin typeface="Times New Roman"/>
                <a:ea typeface="Times New Roman"/>
              </a:rPr>
              <a:t>що </a:t>
            </a:r>
            <a:r>
              <a:rPr lang="uk-UA" sz="2400" b="1" i="1" dirty="0">
                <a:solidFill>
                  <a:srgbClr val="0000FF"/>
                </a:solidFill>
                <a:latin typeface="Times New Roman"/>
                <a:ea typeface="Times New Roman"/>
              </a:rPr>
              <a:t>похмуре Середньовіччя </a:t>
            </a:r>
            <a:endParaRPr lang="ru-RU" sz="2400" b="1" i="1" dirty="0">
              <a:solidFill>
                <a:srgbClr val="0000FF"/>
              </a:solidFill>
              <a:latin typeface="Times New Roman"/>
              <a:ea typeface="Times New Roman"/>
            </a:endParaRPr>
          </a:p>
          <a:p>
            <a:pPr algn="r">
              <a:spcAft>
                <a:spcPts val="0"/>
              </a:spcAft>
            </a:pPr>
            <a:r>
              <a:rPr lang="uk-UA" sz="2400" b="1" i="1" dirty="0">
                <a:solidFill>
                  <a:srgbClr val="0000FF"/>
                </a:solidFill>
                <a:latin typeface="Times New Roman"/>
                <a:ea typeface="Times New Roman"/>
              </a:rPr>
              <a:t>вміло не тільки молитися, </a:t>
            </a:r>
            <a:endParaRPr lang="uk-UA" sz="2400" b="1" i="1" dirty="0" smtClean="0">
              <a:solidFill>
                <a:srgbClr val="0000FF"/>
              </a:solidFill>
              <a:latin typeface="Times New Roman"/>
              <a:ea typeface="Times New Roman"/>
            </a:endParaRPr>
          </a:p>
          <a:p>
            <a:pPr algn="r">
              <a:spcAft>
                <a:spcPts val="0"/>
              </a:spcAft>
            </a:pPr>
            <a:r>
              <a:rPr lang="uk-UA" sz="2400" b="1" i="1" dirty="0" smtClean="0">
                <a:solidFill>
                  <a:srgbClr val="0000FF"/>
                </a:solidFill>
                <a:latin typeface="Times New Roman"/>
                <a:ea typeface="Times New Roman"/>
              </a:rPr>
              <a:t>а </a:t>
            </a:r>
            <a:r>
              <a:rPr lang="uk-UA" sz="2400" b="1" i="1" dirty="0">
                <a:solidFill>
                  <a:srgbClr val="0000FF"/>
                </a:solidFill>
                <a:latin typeface="Times New Roman"/>
                <a:ea typeface="Times New Roman"/>
              </a:rPr>
              <a:t>й </a:t>
            </a:r>
            <a:r>
              <a:rPr lang="uk-UA" sz="2400" b="1" i="1" dirty="0" smtClean="0">
                <a:solidFill>
                  <a:srgbClr val="0000FF"/>
                </a:solidFill>
                <a:latin typeface="Times New Roman"/>
                <a:ea typeface="Times New Roman"/>
              </a:rPr>
              <a:t>веселитися,</a:t>
            </a:r>
            <a:r>
              <a:rPr lang="ru-RU" sz="2400" b="1" i="1" dirty="0" smtClean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r>
              <a:rPr lang="uk-UA" sz="2400" b="1" i="1" dirty="0" smtClean="0">
                <a:solidFill>
                  <a:srgbClr val="0000FF"/>
                </a:solidFill>
                <a:latin typeface="Times New Roman"/>
                <a:ea typeface="Times New Roman"/>
              </a:rPr>
              <a:t>і </a:t>
            </a:r>
            <a:r>
              <a:rPr lang="uk-UA" sz="2400" b="1" i="1" dirty="0">
                <a:solidFill>
                  <a:srgbClr val="0000FF"/>
                </a:solidFill>
                <a:latin typeface="Times New Roman"/>
                <a:ea typeface="Times New Roman"/>
              </a:rPr>
              <a:t>не лише рідними мовами, а й ученою латиною.</a:t>
            </a:r>
            <a:endParaRPr lang="ru-RU" sz="2400" b="1" i="1" dirty="0">
              <a:solidFill>
                <a:srgbClr val="0000FF"/>
              </a:solidFill>
              <a:latin typeface="Times New Roman"/>
              <a:ea typeface="Times New Roman"/>
            </a:endParaRPr>
          </a:p>
          <a:p>
            <a:pPr algn="r">
              <a:spcAft>
                <a:spcPts val="0"/>
              </a:spcAft>
            </a:pPr>
            <a:r>
              <a:rPr lang="uk-UA" sz="2400" b="1" i="1" dirty="0">
                <a:solidFill>
                  <a:srgbClr val="0000FF"/>
                </a:solidFill>
                <a:latin typeface="Times New Roman"/>
                <a:ea typeface="Times New Roman"/>
              </a:rPr>
              <a:t>Михайло </a:t>
            </a:r>
            <a:r>
              <a:rPr lang="uk-UA" sz="2400" b="1" i="1" dirty="0" err="1">
                <a:solidFill>
                  <a:srgbClr val="0000FF"/>
                </a:solidFill>
                <a:latin typeface="Times New Roman"/>
                <a:ea typeface="Times New Roman"/>
              </a:rPr>
              <a:t>Гаспаров</a:t>
            </a:r>
            <a:endParaRPr lang="ru-RU" sz="2400" b="1" i="1" dirty="0">
              <a:solidFill>
                <a:srgbClr val="0000FF"/>
              </a:solidFill>
              <a:latin typeface="Times New Roman"/>
              <a:ea typeface="Times New Roman"/>
            </a:endParaRPr>
          </a:p>
          <a:p>
            <a:endParaRPr lang="ru-RU" sz="1800" b="1" i="1" dirty="0">
              <a:solidFill>
                <a:srgbClr val="0000FF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4644008" y="332656"/>
            <a:ext cx="4141012" cy="1656184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uk-UA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Своєрідність поезії </a:t>
            </a:r>
            <a:r>
              <a:rPr lang="uk-UA" sz="28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вагантів</a:t>
            </a:r>
            <a:r>
              <a:rPr lang="uk-UA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, її провідні теми </a:t>
            </a:r>
            <a:endParaRPr lang="ru-RU" sz="28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2656"/>
            <a:ext cx="4248472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7575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188640"/>
            <a:ext cx="8384719" cy="2520280"/>
          </a:xfrm>
        </p:spPr>
        <p:txBody>
          <a:bodyPr/>
          <a:lstStyle/>
          <a:p>
            <a:pPr marL="0" indent="0" algn="l">
              <a:spcAft>
                <a:spcPts val="0"/>
              </a:spcAft>
              <a:buNone/>
            </a:pPr>
            <a:r>
              <a:rPr lang="uk-UA" sz="2300" dirty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>Отже, </a:t>
            </a:r>
            <a:r>
              <a:rPr lang="uk-UA" sz="2300" dirty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лірика </a:t>
            </a:r>
            <a:r>
              <a:rPr lang="uk-UA" sz="2300" dirty="0" err="1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вагантів</a:t>
            </a:r>
            <a:r>
              <a:rPr lang="uk-UA" sz="2300" dirty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uk-UA" sz="2300" dirty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>– поезія вільнодумна, пустотлива, далека від аскетичних ідеалів середньовічного католицизму.  У своїх віршах </a:t>
            </a:r>
            <a:r>
              <a:rPr lang="uk-UA" sz="2300" dirty="0" err="1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>ваганти</a:t>
            </a:r>
            <a:r>
              <a:rPr lang="uk-UA" sz="2300" dirty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> оспівують прості радощі земного життя. Поезія </a:t>
            </a:r>
            <a:r>
              <a:rPr lang="uk-UA" sz="2300" dirty="0" err="1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>вагантів</a:t>
            </a:r>
            <a:r>
              <a:rPr lang="uk-UA" sz="2300" dirty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> сповнена життєрадісним пафосом, іноді вона має сатирично-викривальну спрямованість. Це надає поезії неповторної оригінальності, робить її </a:t>
            </a:r>
            <a:r>
              <a:rPr lang="uk-UA" sz="2300" dirty="0" smtClean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>унікальним   явищем</a:t>
            </a:r>
            <a:r>
              <a:rPr lang="uk-UA" sz="2300" dirty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>.</a:t>
            </a:r>
            <a:r>
              <a:rPr lang="ru-RU" sz="2300" dirty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2300" dirty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</a:br>
            <a:endParaRPr lang="ru-RU" sz="2300" dirty="0">
              <a:solidFill>
                <a:srgbClr val="0000FF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950" y="2708920"/>
            <a:ext cx="5372100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7840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16633"/>
            <a:ext cx="5711825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05064"/>
            <a:ext cx="7694241" cy="2592288"/>
          </a:xfrm>
        </p:spPr>
        <p:txBody>
          <a:bodyPr/>
          <a:lstStyle/>
          <a:p>
            <a:pPr marL="0" indent="0" algn="ctr">
              <a:spcAft>
                <a:spcPts val="0"/>
              </a:spcAft>
              <a:buNone/>
            </a:pPr>
            <a:r>
              <a:rPr lang="uk-UA" sz="2800" i="1" dirty="0" err="1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>Ваганти</a:t>
            </a:r>
            <a:r>
              <a:rPr lang="uk-UA" sz="2800" i="1" dirty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>,</a:t>
            </a:r>
            <a:r>
              <a:rPr lang="ru-RU" sz="2800" i="1" dirty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2800" i="1" dirty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</a:br>
            <a:r>
              <a:rPr lang="uk-UA" sz="2800" i="1" dirty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>Веселі, </a:t>
            </a:r>
            <a:r>
              <a:rPr lang="uk-UA" sz="2800" i="1" dirty="0" smtClean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>безтурботні,</a:t>
            </a:r>
            <a:r>
              <a:rPr lang="ru-RU" sz="2800" i="1" dirty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2800" i="1" dirty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</a:br>
            <a:r>
              <a:rPr lang="uk-UA" sz="2800" i="1" dirty="0" smtClean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>Цінують</a:t>
            </a:r>
            <a:r>
              <a:rPr lang="uk-UA" sz="2800" i="1" dirty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>, </a:t>
            </a:r>
            <a:r>
              <a:rPr lang="uk-UA" sz="2800" i="1" dirty="0" smtClean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>шукають, мандрують,</a:t>
            </a:r>
            <a:br>
              <a:rPr lang="uk-UA" sz="2800" i="1" dirty="0" smtClean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</a:br>
            <a:r>
              <a:rPr lang="uk-UA" sz="2800" i="1" dirty="0" smtClean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>Викривають </a:t>
            </a:r>
            <a:r>
              <a:rPr lang="uk-UA" sz="2800" i="1" dirty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>любов духовенства до грошей,</a:t>
            </a:r>
            <a:r>
              <a:rPr lang="ru-RU" sz="2800" i="1" dirty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2800" i="1" dirty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</a:br>
            <a:r>
              <a:rPr lang="uk-UA" sz="2800" i="1" dirty="0" err="1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>Голіарди</a:t>
            </a:r>
            <a:r>
              <a:rPr lang="uk-UA" sz="2800" i="1" dirty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>.</a:t>
            </a:r>
            <a:r>
              <a:rPr lang="ru-RU" sz="2800" i="1" dirty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2800" i="1" dirty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</a:br>
            <a:endParaRPr lang="ru-RU" sz="2800" i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597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960" y="65559"/>
            <a:ext cx="1905000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154328"/>
            <a:ext cx="6761212" cy="3452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23728" y="476672"/>
            <a:ext cx="66967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spcAft>
                <a:spcPts val="0"/>
              </a:spcAft>
            </a:pPr>
            <a:r>
              <a:rPr lang="uk-UA" sz="2800" b="1" dirty="0">
                <a:solidFill>
                  <a:srgbClr val="FF0000"/>
                </a:solidFill>
                <a:latin typeface="Times New Roman"/>
                <a:ea typeface="Times New Roman"/>
              </a:rPr>
              <a:t>В</a:t>
            </a:r>
            <a:r>
              <a:rPr lang="uk-UA" sz="2800" b="1" dirty="0">
                <a:latin typeface="Times New Roman"/>
                <a:ea typeface="Times New Roman"/>
              </a:rPr>
              <a:t> </a:t>
            </a:r>
            <a:r>
              <a:rPr lang="uk-UA" sz="2800" b="1" dirty="0">
                <a:solidFill>
                  <a:srgbClr val="0000FF"/>
                </a:solidFill>
                <a:latin typeface="Times New Roman"/>
                <a:ea typeface="Times New Roman"/>
              </a:rPr>
              <a:t>– веселі, винахідливі.</a:t>
            </a:r>
            <a:endParaRPr lang="ru-RU" sz="2800" b="1" dirty="0">
              <a:solidFill>
                <a:srgbClr val="0000FF"/>
              </a:solidFill>
              <a:latin typeface="Times New Roman"/>
              <a:ea typeface="Times New Roman"/>
            </a:endParaRPr>
          </a:p>
          <a:p>
            <a:pPr marL="457200">
              <a:spcAft>
                <a:spcPts val="0"/>
              </a:spcAft>
            </a:pPr>
            <a:r>
              <a:rPr lang="uk-UA" sz="2800" b="1" dirty="0">
                <a:solidFill>
                  <a:srgbClr val="FF0000"/>
                </a:solidFill>
                <a:latin typeface="Times New Roman"/>
                <a:ea typeface="Times New Roman"/>
              </a:rPr>
              <a:t>А</a:t>
            </a:r>
            <a:r>
              <a:rPr lang="uk-UA" sz="2800" b="1" dirty="0">
                <a:latin typeface="Times New Roman"/>
                <a:ea typeface="Times New Roman"/>
              </a:rPr>
              <a:t> </a:t>
            </a:r>
            <a:r>
              <a:rPr lang="uk-UA" sz="2800" b="1" dirty="0">
                <a:solidFill>
                  <a:srgbClr val="FF00FF"/>
                </a:solidFill>
                <a:latin typeface="Times New Roman"/>
                <a:ea typeface="Times New Roman"/>
              </a:rPr>
              <a:t>– артистичні, азартні.</a:t>
            </a:r>
            <a:endParaRPr lang="ru-RU" sz="2800" b="1" dirty="0">
              <a:solidFill>
                <a:srgbClr val="FF00FF"/>
              </a:solidFill>
              <a:latin typeface="Times New Roman"/>
              <a:ea typeface="Times New Roman"/>
            </a:endParaRPr>
          </a:p>
          <a:p>
            <a:pPr marL="457200">
              <a:spcAft>
                <a:spcPts val="0"/>
              </a:spcAft>
            </a:pPr>
            <a:r>
              <a:rPr lang="uk-UA" sz="2800" b="1" dirty="0">
                <a:solidFill>
                  <a:srgbClr val="FF0000"/>
                </a:solidFill>
                <a:latin typeface="Times New Roman"/>
                <a:ea typeface="Times New Roman"/>
              </a:rPr>
              <a:t>Г</a:t>
            </a:r>
            <a:r>
              <a:rPr lang="uk-UA" sz="2800" b="1" dirty="0">
                <a:latin typeface="Times New Roman"/>
                <a:ea typeface="Times New Roman"/>
              </a:rPr>
              <a:t> </a:t>
            </a:r>
            <a:r>
              <a:rPr lang="uk-UA" sz="2800" b="1" dirty="0">
                <a:solidFill>
                  <a:srgbClr val="00B050"/>
                </a:solidFill>
                <a:latin typeface="Times New Roman"/>
                <a:ea typeface="Times New Roman"/>
              </a:rPr>
              <a:t>– глузливі, геніальні.</a:t>
            </a:r>
            <a:endParaRPr lang="ru-RU" sz="2800" b="1" dirty="0">
              <a:solidFill>
                <a:srgbClr val="00B050"/>
              </a:solidFill>
              <a:latin typeface="Times New Roman"/>
              <a:ea typeface="Times New Roman"/>
            </a:endParaRPr>
          </a:p>
          <a:p>
            <a:pPr marL="457200">
              <a:spcAft>
                <a:spcPts val="0"/>
              </a:spcAft>
            </a:pPr>
            <a:r>
              <a:rPr lang="uk-UA" sz="2800" b="1" dirty="0">
                <a:solidFill>
                  <a:srgbClr val="FF0000"/>
                </a:solidFill>
                <a:latin typeface="Times New Roman"/>
                <a:ea typeface="Times New Roman"/>
              </a:rPr>
              <a:t>А</a:t>
            </a:r>
            <a:r>
              <a:rPr lang="uk-UA" sz="2800" b="1" dirty="0">
                <a:latin typeface="Times New Roman"/>
                <a:ea typeface="Times New Roman"/>
              </a:rPr>
              <a:t> </a:t>
            </a:r>
            <a:r>
              <a:rPr lang="uk-UA" sz="28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</a:rPr>
              <a:t>– авторитетні.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/>
              <a:ea typeface="Times New Roman"/>
            </a:endParaRPr>
          </a:p>
          <a:p>
            <a:pPr marL="457200">
              <a:spcAft>
                <a:spcPts val="0"/>
              </a:spcAft>
            </a:pPr>
            <a:r>
              <a:rPr lang="uk-UA" sz="2800" b="1" dirty="0">
                <a:solidFill>
                  <a:srgbClr val="FF0000"/>
                </a:solidFill>
                <a:latin typeface="Times New Roman"/>
                <a:ea typeface="Times New Roman"/>
              </a:rPr>
              <a:t>Н </a:t>
            </a:r>
            <a:r>
              <a:rPr lang="uk-UA" sz="2800" b="1" dirty="0">
                <a:solidFill>
                  <a:srgbClr val="9900FF"/>
                </a:solidFill>
                <a:latin typeface="Times New Roman"/>
                <a:ea typeface="Times New Roman"/>
              </a:rPr>
              <a:t>– надійні, неординарні.</a:t>
            </a:r>
            <a:endParaRPr lang="ru-RU" sz="2800" b="1" dirty="0">
              <a:solidFill>
                <a:srgbClr val="9900FF"/>
              </a:solidFill>
              <a:latin typeface="Times New Roman"/>
              <a:ea typeface="Times New Roman"/>
            </a:endParaRPr>
          </a:p>
          <a:p>
            <a:pPr marL="457200">
              <a:spcAft>
                <a:spcPts val="0"/>
              </a:spcAft>
            </a:pPr>
            <a:r>
              <a:rPr lang="uk-UA" sz="2800" b="1" dirty="0">
                <a:solidFill>
                  <a:srgbClr val="FF0000"/>
                </a:solidFill>
                <a:latin typeface="Times New Roman"/>
                <a:ea typeface="Times New Roman"/>
              </a:rPr>
              <a:t>Т</a:t>
            </a:r>
            <a:r>
              <a:rPr lang="uk-UA" sz="2800" b="1" dirty="0">
                <a:latin typeface="Times New Roman"/>
                <a:ea typeface="Times New Roman"/>
              </a:rPr>
              <a:t> </a:t>
            </a:r>
            <a:r>
              <a:rPr lang="uk-UA" sz="2800" b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</a:rPr>
              <a:t>– толерантні, темпераментні.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01851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00459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5039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635896" y="116632"/>
            <a:ext cx="5382344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200" b="1" dirty="0" smtClean="0">
                <a:solidFill>
                  <a:srgbClr val="0000FF"/>
                </a:solidFill>
              </a:rPr>
              <a:t>Вага́нти</a:t>
            </a:r>
            <a:r>
              <a:rPr lang="vi-VN" sz="2200" dirty="0" smtClean="0">
                <a:solidFill>
                  <a:srgbClr val="0000FF"/>
                </a:solidFill>
              </a:rPr>
              <a:t> (</a:t>
            </a:r>
            <a:r>
              <a:rPr lang="vi-VN" sz="2200" dirty="0" smtClean="0">
                <a:solidFill>
                  <a:srgbClr val="0000FF"/>
                </a:solidFill>
                <a:hlinkClick r:id="rId2" tooltip="Латинська мова"/>
              </a:rPr>
              <a:t>лат.</a:t>
            </a:r>
            <a:r>
              <a:rPr lang="vi-VN" sz="2200" dirty="0" smtClean="0">
                <a:solidFill>
                  <a:srgbClr val="0000FF"/>
                </a:solidFill>
              </a:rPr>
              <a:t> </a:t>
            </a:r>
            <a:r>
              <a:rPr lang="en-US" sz="2200" i="1" dirty="0" err="1" smtClean="0">
                <a:solidFill>
                  <a:srgbClr val="0000FF"/>
                </a:solidFill>
              </a:rPr>
              <a:t>clerici</a:t>
            </a:r>
            <a:r>
              <a:rPr lang="en-US" sz="2200" i="1" dirty="0" smtClean="0">
                <a:solidFill>
                  <a:srgbClr val="0000FF"/>
                </a:solidFill>
              </a:rPr>
              <a:t> </a:t>
            </a:r>
            <a:r>
              <a:rPr lang="en-US" sz="2200" i="1" dirty="0" err="1" smtClean="0">
                <a:solidFill>
                  <a:srgbClr val="0000FF"/>
                </a:solidFill>
              </a:rPr>
              <a:t>vagantes</a:t>
            </a:r>
            <a:r>
              <a:rPr lang="en-US" sz="2200" dirty="0" smtClean="0">
                <a:solidFill>
                  <a:srgbClr val="0000FF"/>
                </a:solidFill>
              </a:rPr>
              <a:t> — </a:t>
            </a:r>
            <a:r>
              <a:rPr lang="vi-VN" sz="2200" dirty="0" smtClean="0">
                <a:solidFill>
                  <a:srgbClr val="0000FF"/>
                </a:solidFill>
              </a:rPr>
              <a:t>мандрівні клерики) — «мандрівні люди» у </a:t>
            </a:r>
            <a:r>
              <a:rPr lang="vi-VN" sz="2200" dirty="0" smtClean="0">
                <a:solidFill>
                  <a:srgbClr val="0000FF"/>
                </a:solidFill>
                <a:hlinkClick r:id="rId3" tooltip="Середньовіччя"/>
              </a:rPr>
              <a:t>середньовічні</a:t>
            </a:r>
            <a:r>
              <a:rPr lang="vi-VN" sz="2200" dirty="0" smtClean="0">
                <a:solidFill>
                  <a:srgbClr val="0000FF"/>
                </a:solidFill>
              </a:rPr>
              <a:t> </a:t>
            </a:r>
            <a:r>
              <a:rPr lang="vi-VN" sz="2200" dirty="0" smtClean="0">
                <a:solidFill>
                  <a:srgbClr val="0000FF"/>
                </a:solidFill>
              </a:rPr>
              <a:t>часи</a:t>
            </a:r>
            <a:r>
              <a:rPr lang="uk-UA" sz="2200" dirty="0" smtClean="0">
                <a:solidFill>
                  <a:srgbClr val="0000FF"/>
                </a:solidFill>
              </a:rPr>
              <a:t> </a:t>
            </a:r>
            <a:r>
              <a:rPr lang="vi-VN" sz="2200" dirty="0" smtClean="0">
                <a:solidFill>
                  <a:srgbClr val="0000FF"/>
                </a:solidFill>
              </a:rPr>
              <a:t> </a:t>
            </a:r>
            <a:r>
              <a:rPr lang="en-US" sz="2200" dirty="0" smtClean="0">
                <a:solidFill>
                  <a:srgbClr val="0000FF"/>
                </a:solidFill>
                <a:hlinkClick r:id="rId4" tooltip="XI століття"/>
              </a:rPr>
              <a:t>XI</a:t>
            </a:r>
            <a:r>
              <a:rPr lang="en-US" sz="2200" dirty="0" smtClean="0">
                <a:solidFill>
                  <a:srgbClr val="0000FF"/>
                </a:solidFill>
              </a:rPr>
              <a:t>—</a:t>
            </a:r>
            <a:r>
              <a:rPr lang="en-US" sz="2200" dirty="0" smtClean="0">
                <a:solidFill>
                  <a:srgbClr val="0000FF"/>
                </a:solidFill>
                <a:hlinkClick r:id="rId5" tooltip="XIV століття"/>
              </a:rPr>
              <a:t>XIV </a:t>
            </a:r>
            <a:r>
              <a:rPr lang="vi-VN" sz="2200" dirty="0" smtClean="0">
                <a:solidFill>
                  <a:srgbClr val="0000FF"/>
                </a:solidFill>
                <a:hlinkClick r:id="rId5" tooltip="XIV століття"/>
              </a:rPr>
              <a:t>століття</a:t>
            </a:r>
            <a:r>
              <a:rPr lang="uk-UA" sz="2200" dirty="0">
                <a:solidFill>
                  <a:srgbClr val="0000FF"/>
                </a:solidFill>
              </a:rPr>
              <a:t> </a:t>
            </a:r>
            <a:r>
              <a:rPr lang="vi-VN" sz="2200" dirty="0" smtClean="0">
                <a:solidFill>
                  <a:srgbClr val="0000FF"/>
                </a:solidFill>
              </a:rPr>
              <a:t> </a:t>
            </a:r>
            <a:r>
              <a:rPr lang="vi-VN" sz="2200" dirty="0" smtClean="0">
                <a:solidFill>
                  <a:srgbClr val="0000FF"/>
                </a:solidFill>
              </a:rPr>
              <a:t>у </a:t>
            </a:r>
            <a:r>
              <a:rPr lang="vi-VN" sz="2200" dirty="0" smtClean="0">
                <a:solidFill>
                  <a:srgbClr val="0000FF"/>
                </a:solidFill>
                <a:hlinkClick r:id="rId6" tooltip="Західна Європа"/>
              </a:rPr>
              <a:t>Західній Європі</a:t>
            </a:r>
            <a:r>
              <a:rPr lang="vi-VN" sz="2200" dirty="0" smtClean="0">
                <a:solidFill>
                  <a:srgbClr val="0000FF"/>
                </a:solidFill>
              </a:rPr>
              <a:t>, що складали </a:t>
            </a:r>
            <a:r>
              <a:rPr lang="vi-VN" sz="2200" dirty="0" smtClean="0">
                <a:solidFill>
                  <a:srgbClr val="0000FF"/>
                </a:solidFill>
                <a:hlinkClick r:id="rId7" tooltip="Вірш"/>
              </a:rPr>
              <a:t>вірші</a:t>
            </a:r>
            <a:r>
              <a:rPr lang="vi-VN" sz="2200" dirty="0" smtClean="0">
                <a:solidFill>
                  <a:srgbClr val="0000FF"/>
                </a:solidFill>
              </a:rPr>
              <a:t>, виконували </a:t>
            </a:r>
            <a:r>
              <a:rPr lang="vi-VN" sz="2200" dirty="0" smtClean="0">
                <a:solidFill>
                  <a:srgbClr val="0000FF"/>
                </a:solidFill>
                <a:hlinkClick r:id="rId8" tooltip="Пісня"/>
              </a:rPr>
              <a:t>пісні</a:t>
            </a:r>
            <a:r>
              <a:rPr lang="vi-VN" sz="2200" dirty="0" smtClean="0">
                <a:solidFill>
                  <a:srgbClr val="0000FF"/>
                </a:solidFill>
              </a:rPr>
              <a:t> та декламували </a:t>
            </a:r>
            <a:r>
              <a:rPr lang="vi-VN" sz="2200" dirty="0" smtClean="0">
                <a:solidFill>
                  <a:srgbClr val="0000FF"/>
                </a:solidFill>
                <a:hlinkClick r:id="rId9" tooltip="Проза"/>
              </a:rPr>
              <a:t>прозу</a:t>
            </a:r>
            <a:r>
              <a:rPr lang="vi-VN" sz="2200" dirty="0" smtClean="0">
                <a:solidFill>
                  <a:srgbClr val="0000FF"/>
                </a:solidFill>
              </a:rPr>
              <a:t> на площах міст та на різних зібраннях.</a:t>
            </a:r>
            <a:endParaRPr lang="ru-RU" sz="2200" dirty="0">
              <a:solidFill>
                <a:srgbClr val="0000FF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30" y="260648"/>
            <a:ext cx="3528392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79912" y="2492896"/>
            <a:ext cx="523832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На </a:t>
            </a:r>
            <a:r>
              <a:rPr lang="ru-RU" dirty="0" err="1" smtClean="0">
                <a:solidFill>
                  <a:srgbClr val="0000FF"/>
                </a:solidFill>
                <a:hlinkClick r:id="rId11" tooltip="Німеччина"/>
              </a:rPr>
              <a:t>германських</a:t>
            </a:r>
            <a:r>
              <a:rPr lang="ru-RU" dirty="0" smtClean="0">
                <a:solidFill>
                  <a:srgbClr val="0000FF"/>
                </a:solidFill>
              </a:rPr>
              <a:t> землях </a:t>
            </a:r>
            <a:r>
              <a:rPr lang="ru-RU" dirty="0" err="1" smtClean="0">
                <a:solidFill>
                  <a:srgbClr val="0000FF"/>
                </a:solidFill>
              </a:rPr>
              <a:t>використовували</a:t>
            </a:r>
            <a:r>
              <a:rPr lang="ru-RU" dirty="0" smtClean="0">
                <a:solidFill>
                  <a:srgbClr val="0000FF"/>
                </a:solidFill>
              </a:rPr>
              <a:t> слово «</a:t>
            </a:r>
            <a:r>
              <a:rPr lang="ru-RU" dirty="0" err="1" smtClean="0">
                <a:solidFill>
                  <a:srgbClr val="0000FF"/>
                </a:solidFill>
              </a:rPr>
              <a:t>ваганти</a:t>
            </a:r>
            <a:r>
              <a:rPr lang="ru-RU" dirty="0" smtClean="0">
                <a:solidFill>
                  <a:srgbClr val="0000FF"/>
                </a:solidFill>
              </a:rPr>
              <a:t>». Вагантами ставали </a:t>
            </a:r>
            <a:r>
              <a:rPr lang="ru-RU" dirty="0" err="1" smtClean="0">
                <a:solidFill>
                  <a:srgbClr val="0000FF"/>
                </a:solidFill>
              </a:rPr>
              <a:t>безробітні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ru-RU" dirty="0" err="1" smtClean="0">
                <a:solidFill>
                  <a:srgbClr val="0000FF"/>
                </a:solidFill>
                <a:hlinkClick r:id="rId12" tooltip="Клірик"/>
              </a:rPr>
              <a:t>клірики</a:t>
            </a:r>
            <a:r>
              <a:rPr lang="ru-RU" dirty="0" smtClean="0">
                <a:solidFill>
                  <a:srgbClr val="0000FF"/>
                </a:solidFill>
              </a:rPr>
              <a:t>, </a:t>
            </a:r>
            <a:r>
              <a:rPr lang="ru-RU" dirty="0" err="1" smtClean="0">
                <a:solidFill>
                  <a:srgbClr val="0000FF"/>
                </a:solidFill>
              </a:rPr>
              <a:t>студенти</a:t>
            </a:r>
            <a:r>
              <a:rPr lang="ru-RU" dirty="0" smtClean="0">
                <a:solidFill>
                  <a:srgbClr val="0000FF"/>
                </a:solidFill>
              </a:rPr>
              <a:t> та </a:t>
            </a:r>
            <a:r>
              <a:rPr lang="ru-RU" dirty="0" err="1" smtClean="0">
                <a:solidFill>
                  <a:srgbClr val="0000FF"/>
                </a:solidFill>
              </a:rPr>
              <a:t>школярі</a:t>
            </a:r>
            <a:r>
              <a:rPr lang="ru-RU" dirty="0" smtClean="0">
                <a:solidFill>
                  <a:srgbClr val="0000FF"/>
                </a:solidFill>
              </a:rPr>
              <a:t>, </a:t>
            </a:r>
            <a:r>
              <a:rPr lang="ru-RU" dirty="0" err="1" smtClean="0">
                <a:solidFill>
                  <a:srgbClr val="0000FF"/>
                </a:solidFill>
              </a:rPr>
              <a:t>які</a:t>
            </a:r>
            <a:r>
              <a:rPr lang="ru-RU" dirty="0" smtClean="0">
                <a:solidFill>
                  <a:srgbClr val="0000FF"/>
                </a:solidFill>
              </a:rPr>
              <a:t> часто </a:t>
            </a:r>
            <a:r>
              <a:rPr lang="ru-RU" dirty="0" err="1" smtClean="0">
                <a:solidFill>
                  <a:srgbClr val="0000FF"/>
                </a:solidFill>
              </a:rPr>
              <a:t>веселими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ru-RU" dirty="0" err="1" smtClean="0">
                <a:solidFill>
                  <a:srgbClr val="0000FF"/>
                </a:solidFill>
              </a:rPr>
              <a:t>юрбами</a:t>
            </a:r>
            <a:r>
              <a:rPr lang="ru-RU" dirty="0" smtClean="0">
                <a:solidFill>
                  <a:srgbClr val="0000FF"/>
                </a:solidFill>
              </a:rPr>
              <a:t> переходили з </a:t>
            </a:r>
            <a:r>
              <a:rPr lang="ru-RU" dirty="0" err="1" smtClean="0">
                <a:solidFill>
                  <a:srgbClr val="0000FF"/>
                </a:solidFill>
              </a:rPr>
              <a:t>одної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ru-RU" dirty="0" err="1" smtClean="0">
                <a:solidFill>
                  <a:srgbClr val="0000FF"/>
                </a:solidFill>
              </a:rPr>
              <a:t>школи</a:t>
            </a:r>
            <a:r>
              <a:rPr lang="ru-RU" dirty="0" smtClean="0">
                <a:solidFill>
                  <a:srgbClr val="0000FF"/>
                </a:solidFill>
              </a:rPr>
              <a:t> до </a:t>
            </a:r>
            <a:r>
              <a:rPr lang="ru-RU" dirty="0" err="1" smtClean="0">
                <a:solidFill>
                  <a:srgbClr val="0000FF"/>
                </a:solidFill>
              </a:rPr>
              <a:t>іншої</a:t>
            </a:r>
            <a:r>
              <a:rPr lang="ru-RU" dirty="0" smtClean="0">
                <a:solidFill>
                  <a:srgbClr val="0000FF"/>
                </a:solidFill>
              </a:rPr>
              <a:t> та й </a:t>
            </a:r>
            <a:r>
              <a:rPr lang="ru-RU" dirty="0" err="1" smtClean="0">
                <a:solidFill>
                  <a:srgbClr val="0000FF"/>
                </a:solidFill>
              </a:rPr>
              <a:t>після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ru-RU" dirty="0" err="1" smtClean="0">
                <a:solidFill>
                  <a:srgbClr val="0000FF"/>
                </a:solidFill>
              </a:rPr>
              <a:t>закінчення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ru-RU" dirty="0" err="1" smtClean="0">
                <a:solidFill>
                  <a:srgbClr val="0000FF"/>
                </a:solidFill>
              </a:rPr>
              <a:t>навчання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ru-RU" dirty="0" err="1" smtClean="0">
                <a:solidFill>
                  <a:srgbClr val="0000FF"/>
                </a:solidFill>
              </a:rPr>
              <a:t>перебиралися</a:t>
            </a:r>
            <a:r>
              <a:rPr lang="ru-RU" dirty="0" smtClean="0">
                <a:solidFill>
                  <a:srgbClr val="0000FF"/>
                </a:solidFill>
              </a:rPr>
              <a:t> з </a:t>
            </a:r>
            <a:r>
              <a:rPr lang="ru-RU" dirty="0" err="1" smtClean="0">
                <a:solidFill>
                  <a:srgbClr val="0000FF"/>
                </a:solidFill>
              </a:rPr>
              <a:t>місця</a:t>
            </a:r>
            <a:r>
              <a:rPr lang="ru-RU" dirty="0" smtClean="0">
                <a:solidFill>
                  <a:srgbClr val="0000FF"/>
                </a:solidFill>
              </a:rPr>
              <a:t> на </a:t>
            </a:r>
            <a:r>
              <a:rPr lang="ru-RU" dirty="0" err="1" smtClean="0">
                <a:solidFill>
                  <a:srgbClr val="0000FF"/>
                </a:solidFill>
              </a:rPr>
              <a:t>місце</a:t>
            </a:r>
            <a:r>
              <a:rPr lang="ru-RU" dirty="0" smtClean="0">
                <a:solidFill>
                  <a:srgbClr val="0000FF"/>
                </a:solidFill>
              </a:rPr>
              <a:t>, не </a:t>
            </a:r>
            <a:r>
              <a:rPr lang="ru-RU" dirty="0" err="1" smtClean="0">
                <a:solidFill>
                  <a:srgbClr val="0000FF"/>
                </a:solidFill>
              </a:rPr>
              <a:t>маючи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ru-RU" dirty="0" err="1" smtClean="0">
                <a:solidFill>
                  <a:srgbClr val="0000FF"/>
                </a:solidFill>
              </a:rPr>
              <a:t>постійної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ru-RU" dirty="0" err="1" smtClean="0">
                <a:solidFill>
                  <a:srgbClr val="0000FF"/>
                </a:solidFill>
              </a:rPr>
              <a:t>роботи</a:t>
            </a:r>
            <a:r>
              <a:rPr lang="ru-RU" dirty="0" smtClean="0">
                <a:solidFill>
                  <a:srgbClr val="0000FF"/>
                </a:solidFill>
              </a:rPr>
              <a:t>. </a:t>
            </a:r>
            <a:r>
              <a:rPr lang="ru-RU" dirty="0" err="1" smtClean="0">
                <a:solidFill>
                  <a:srgbClr val="0000FF"/>
                </a:solidFill>
              </a:rPr>
              <a:t>Вираз</a:t>
            </a:r>
            <a:r>
              <a:rPr lang="ru-RU" dirty="0" smtClean="0">
                <a:solidFill>
                  <a:srgbClr val="0000FF"/>
                </a:solidFill>
              </a:rPr>
              <a:t> «</a:t>
            </a:r>
            <a:r>
              <a:rPr lang="ru-RU" dirty="0" err="1" smtClean="0">
                <a:solidFill>
                  <a:srgbClr val="0000FF"/>
                </a:solidFill>
              </a:rPr>
              <a:t>голіарди</a:t>
            </a:r>
            <a:r>
              <a:rPr lang="ru-RU" dirty="0" smtClean="0">
                <a:solidFill>
                  <a:srgbClr val="0000FF"/>
                </a:solidFill>
              </a:rPr>
              <a:t>» </a:t>
            </a:r>
            <a:r>
              <a:rPr lang="ru-RU" dirty="0" err="1" smtClean="0">
                <a:solidFill>
                  <a:srgbClr val="0000FF"/>
                </a:solidFill>
              </a:rPr>
              <a:t>набув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ru-RU" dirty="0" err="1" smtClean="0">
                <a:solidFill>
                  <a:srgbClr val="0000FF"/>
                </a:solidFill>
              </a:rPr>
              <a:t>поширення</a:t>
            </a:r>
            <a:r>
              <a:rPr lang="ru-RU" dirty="0" smtClean="0">
                <a:solidFill>
                  <a:srgbClr val="0000FF"/>
                </a:solidFill>
              </a:rPr>
              <a:t> у </a:t>
            </a:r>
            <a:r>
              <a:rPr lang="ru-RU" dirty="0" err="1" smtClean="0">
                <a:solidFill>
                  <a:srgbClr val="0000FF"/>
                </a:solidFill>
                <a:hlinkClick r:id="rId13" tooltip="Франція"/>
              </a:rPr>
              <a:t>Франції</a:t>
            </a:r>
            <a:r>
              <a:rPr lang="ru-RU" dirty="0" smtClean="0">
                <a:solidFill>
                  <a:srgbClr val="0000FF"/>
                </a:solidFill>
              </a:rPr>
              <a:t> та </a:t>
            </a:r>
            <a:r>
              <a:rPr lang="ru-RU" dirty="0" err="1" smtClean="0">
                <a:solidFill>
                  <a:srgbClr val="0000FF"/>
                </a:solidFill>
                <a:hlinkClick r:id="rId14" tooltip="Англія"/>
              </a:rPr>
              <a:t>Англії</a:t>
            </a:r>
            <a:r>
              <a:rPr lang="ru-RU" dirty="0" smtClean="0">
                <a:solidFill>
                  <a:srgbClr val="0000FF"/>
                </a:solidFill>
              </a:rPr>
              <a:t>. </a:t>
            </a:r>
            <a:r>
              <a:rPr lang="ru-RU" dirty="0" err="1" smtClean="0">
                <a:solidFill>
                  <a:srgbClr val="0000FF"/>
                </a:solidFill>
              </a:rPr>
              <a:t>Можливо</a:t>
            </a:r>
            <a:r>
              <a:rPr lang="ru-RU" dirty="0" smtClean="0">
                <a:solidFill>
                  <a:srgbClr val="0000FF"/>
                </a:solidFill>
              </a:rPr>
              <a:t>, </a:t>
            </a:r>
            <a:r>
              <a:rPr lang="ru-RU" dirty="0" err="1" smtClean="0">
                <a:solidFill>
                  <a:srgbClr val="0000FF"/>
                </a:solidFill>
              </a:rPr>
              <a:t>він</a:t>
            </a:r>
            <a:r>
              <a:rPr lang="ru-RU" dirty="0" smtClean="0">
                <a:solidFill>
                  <a:srgbClr val="0000FF"/>
                </a:solidFill>
              </a:rPr>
              <a:t> походив </a:t>
            </a:r>
            <a:r>
              <a:rPr lang="ru-RU" dirty="0" err="1" smtClean="0">
                <a:solidFill>
                  <a:srgbClr val="0000FF"/>
                </a:solidFill>
              </a:rPr>
              <a:t>від</a:t>
            </a:r>
            <a:r>
              <a:rPr lang="ru-RU" dirty="0" smtClean="0">
                <a:solidFill>
                  <a:srgbClr val="0000FF"/>
                </a:solidFill>
              </a:rPr>
              <a:t> слова </a:t>
            </a:r>
            <a:r>
              <a:rPr lang="ru-RU" dirty="0" smtClean="0">
                <a:solidFill>
                  <a:srgbClr val="0000FF"/>
                </a:solidFill>
                <a:hlinkClick r:id="rId15" tooltip="Французька мова"/>
              </a:rPr>
              <a:t>фр.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en-US" i="1" dirty="0" err="1" smtClean="0">
                <a:solidFill>
                  <a:srgbClr val="0000FF"/>
                </a:solidFill>
              </a:rPr>
              <a:t>gula</a:t>
            </a:r>
            <a:r>
              <a:rPr lang="en-US" dirty="0" smtClean="0">
                <a:solidFill>
                  <a:srgbClr val="0000FF"/>
                </a:solidFill>
              </a:rPr>
              <a:t> — </a:t>
            </a:r>
            <a:r>
              <a:rPr lang="ru-RU" dirty="0" smtClean="0">
                <a:solidFill>
                  <a:srgbClr val="0000FF"/>
                </a:solidFill>
                <a:hlinkClick r:id="rId16" tooltip="Глотка"/>
              </a:rPr>
              <a:t>глотка</a:t>
            </a:r>
            <a:r>
              <a:rPr lang="ru-RU" dirty="0" smtClean="0">
                <a:solidFill>
                  <a:srgbClr val="0000FF"/>
                </a:solidFill>
              </a:rPr>
              <a:t>, яке </a:t>
            </a:r>
            <a:r>
              <a:rPr lang="ru-RU" dirty="0" err="1" smtClean="0">
                <a:solidFill>
                  <a:srgbClr val="0000FF"/>
                </a:solidFill>
              </a:rPr>
              <a:t>позначало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ru-RU" dirty="0" err="1" smtClean="0">
                <a:solidFill>
                  <a:srgbClr val="0000FF"/>
                </a:solidFill>
              </a:rPr>
              <a:t>зокрема</a:t>
            </a:r>
            <a:r>
              <a:rPr lang="ru-RU" dirty="0" smtClean="0">
                <a:solidFill>
                  <a:srgbClr val="0000FF"/>
                </a:solidFill>
              </a:rPr>
              <a:t> й </a:t>
            </a:r>
            <a:r>
              <a:rPr lang="ru-RU" dirty="0" err="1" smtClean="0">
                <a:solidFill>
                  <a:srgbClr val="0000FF"/>
                </a:solidFill>
              </a:rPr>
              <a:t>ненажеру</a:t>
            </a:r>
            <a:r>
              <a:rPr lang="ru-RU" dirty="0" smtClean="0">
                <a:solidFill>
                  <a:srgbClr val="0000FF"/>
                </a:solidFill>
              </a:rPr>
              <a:t>. </a:t>
            </a:r>
            <a:r>
              <a:rPr lang="ru-RU" dirty="0" err="1" smtClean="0">
                <a:solidFill>
                  <a:srgbClr val="0000FF"/>
                </a:solidFill>
              </a:rPr>
              <a:t>Можливо</a:t>
            </a:r>
            <a:r>
              <a:rPr lang="ru-RU" dirty="0" smtClean="0">
                <a:solidFill>
                  <a:srgbClr val="0000FF"/>
                </a:solidFill>
              </a:rPr>
              <a:t>, слово походило </a:t>
            </a:r>
            <a:r>
              <a:rPr lang="ru-RU" dirty="0" err="1" smtClean="0">
                <a:solidFill>
                  <a:srgbClr val="0000FF"/>
                </a:solidFill>
              </a:rPr>
              <a:t>від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ru-RU" dirty="0" err="1" smtClean="0">
                <a:solidFill>
                  <a:srgbClr val="0000FF"/>
                </a:solidFill>
              </a:rPr>
              <a:t>імені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ru-RU" dirty="0" err="1" smtClean="0">
                <a:solidFill>
                  <a:srgbClr val="0000FF"/>
                </a:solidFill>
              </a:rPr>
              <a:t>біблійного</a:t>
            </a:r>
            <a:r>
              <a:rPr lang="ru-RU" dirty="0" smtClean="0">
                <a:solidFill>
                  <a:srgbClr val="0000FF"/>
                </a:solidFill>
              </a:rPr>
              <a:t> героя </a:t>
            </a:r>
            <a:r>
              <a:rPr lang="ru-RU" dirty="0" err="1" smtClean="0">
                <a:solidFill>
                  <a:srgbClr val="0000FF"/>
                </a:solidFill>
                <a:hlinkClick r:id="rId17" tooltip="Голіаф"/>
              </a:rPr>
              <a:t>Голіафа</a:t>
            </a:r>
            <a:r>
              <a:rPr lang="ru-RU" dirty="0" smtClean="0">
                <a:solidFill>
                  <a:srgbClr val="0000FF"/>
                </a:solidFill>
              </a:rPr>
              <a:t>, </a:t>
            </a:r>
            <a:r>
              <a:rPr lang="ru-RU" dirty="0" err="1" smtClean="0">
                <a:solidFill>
                  <a:srgbClr val="0000FF"/>
                </a:solidFill>
              </a:rPr>
              <a:t>який</a:t>
            </a:r>
            <a:r>
              <a:rPr lang="ru-RU" dirty="0" smtClean="0">
                <a:solidFill>
                  <a:srgbClr val="0000FF"/>
                </a:solidFill>
              </a:rPr>
              <a:t> у </a:t>
            </a:r>
            <a:r>
              <a:rPr lang="ru-RU" dirty="0" err="1" smtClean="0">
                <a:solidFill>
                  <a:srgbClr val="0000FF"/>
                </a:solidFill>
              </a:rPr>
              <a:t>середньовічній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ru-RU" dirty="0" err="1" smtClean="0">
                <a:solidFill>
                  <a:srgbClr val="0000FF"/>
                </a:solidFill>
              </a:rPr>
              <a:t>традиції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ru-RU" dirty="0" err="1" smtClean="0">
                <a:solidFill>
                  <a:srgbClr val="0000FF"/>
                </a:solidFill>
              </a:rPr>
              <a:t>сприймався</a:t>
            </a:r>
            <a:r>
              <a:rPr lang="ru-RU" dirty="0" smtClean="0">
                <a:solidFill>
                  <a:srgbClr val="0000FF"/>
                </a:solidFill>
              </a:rPr>
              <a:t> як веселий </a:t>
            </a:r>
            <a:r>
              <a:rPr lang="ru-RU" dirty="0" err="1" smtClean="0">
                <a:solidFill>
                  <a:srgbClr val="0000FF"/>
                </a:solidFill>
              </a:rPr>
              <a:t>гультяй</a:t>
            </a:r>
            <a:r>
              <a:rPr lang="ru-RU" dirty="0" smtClean="0">
                <a:solidFill>
                  <a:srgbClr val="0000FF"/>
                </a:solidFill>
              </a:rPr>
              <a:t> і </a:t>
            </a:r>
            <a:r>
              <a:rPr lang="ru-RU" dirty="0" err="1" smtClean="0">
                <a:solidFill>
                  <a:srgbClr val="0000FF"/>
                </a:solidFill>
              </a:rPr>
              <a:t>ненажера</a:t>
            </a:r>
            <a:r>
              <a:rPr lang="ru-RU" dirty="0" smtClean="0">
                <a:solidFill>
                  <a:srgbClr val="0000FF"/>
                </a:solidFill>
              </a:rPr>
              <a:t>. </a:t>
            </a:r>
            <a:r>
              <a:rPr lang="ru-RU" dirty="0" err="1" smtClean="0">
                <a:solidFill>
                  <a:srgbClr val="0000FF"/>
                </a:solidFill>
              </a:rPr>
              <a:t>Саме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ru-RU" dirty="0" err="1" smtClean="0">
                <a:solidFill>
                  <a:srgbClr val="0000FF"/>
                </a:solidFill>
              </a:rPr>
              <a:t>Голіафа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ru-RU" dirty="0" err="1" smtClean="0">
                <a:solidFill>
                  <a:srgbClr val="0000FF"/>
                </a:solidFill>
              </a:rPr>
              <a:t>голіарди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ru-RU" dirty="0" err="1" smtClean="0">
                <a:solidFill>
                  <a:srgbClr val="0000FF"/>
                </a:solidFill>
              </a:rPr>
              <a:t>обрали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ru-RU" dirty="0" err="1" smtClean="0">
                <a:solidFill>
                  <a:srgbClr val="0000FF"/>
                </a:solidFill>
              </a:rPr>
              <a:t>своїм</a:t>
            </a:r>
            <a:r>
              <a:rPr lang="ru-RU" dirty="0" smtClean="0">
                <a:solidFill>
                  <a:srgbClr val="0000FF"/>
                </a:solidFill>
              </a:rPr>
              <a:t> покровителем.</a:t>
            </a:r>
            <a:endParaRPr lang="ru-RU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858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889844"/>
            <a:ext cx="631844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uk-UA" sz="2000" b="1" dirty="0" smtClean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>У середньовічній Європі кількість випускників університету була більшою, ніж на той час потрібно. Колишні студенти часто  не знали , де знайти роботу, чим займатися, тому ходили дорогами західної Європи у пошуках кращої долі. Разом зі священиками, які не мали своїх парафій та ченцями – утікачами, попами – розстригами, що через одруження чи пияцтво втратили духовний сан. Їх називали </a:t>
            </a:r>
            <a:r>
              <a:rPr lang="uk-UA" sz="2000" b="1" dirty="0" err="1" smtClean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>вагантами</a:t>
            </a:r>
            <a:r>
              <a:rPr lang="uk-UA" sz="2000" b="1" dirty="0" smtClean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> (від лат. – бродячі люди), або </a:t>
            </a:r>
            <a:r>
              <a:rPr lang="uk-UA" sz="2000" b="1" dirty="0" err="1" smtClean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>голіардами</a:t>
            </a:r>
            <a:r>
              <a:rPr lang="uk-UA" sz="2000" b="1" dirty="0" smtClean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> (від </a:t>
            </a:r>
            <a:r>
              <a:rPr lang="uk-UA" sz="2000" b="1" dirty="0" err="1" smtClean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>фр</a:t>
            </a:r>
            <a:r>
              <a:rPr lang="uk-UA" sz="2000" b="1" dirty="0" smtClean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>. Блазень).</a:t>
            </a:r>
            <a:endParaRPr lang="ru-RU" sz="2000" b="1" dirty="0" smtClean="0">
              <a:solidFill>
                <a:srgbClr val="0000FF"/>
              </a:solidFill>
              <a:effectLst/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uk-UA" sz="2000" b="1" dirty="0" smtClean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>Це були освічені люди, які знали латину і уміли складати вірші. Незважаючи на те, що їхнє вбрання часто нагадувало лахміття, що нерідко їм доводилося залишатися голодними, </a:t>
            </a:r>
            <a:r>
              <a:rPr lang="uk-UA" sz="2000" b="1" dirty="0" err="1" smtClean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>ваганти</a:t>
            </a:r>
            <a:r>
              <a:rPr lang="uk-UA" sz="2000" b="1" dirty="0" smtClean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> були веселими і життєрадісними.</a:t>
            </a:r>
            <a:endParaRPr lang="ru-RU" sz="2000" b="1" dirty="0">
              <a:solidFill>
                <a:srgbClr val="0000FF"/>
              </a:solidFill>
              <a:effectLst/>
              <a:latin typeface="Times New Roman"/>
              <a:ea typeface="Times New Roman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1800200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3060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3808" y="476672"/>
            <a:ext cx="6192688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uk-UA" sz="2400" b="1" dirty="0" smtClean="0">
                <a:solidFill>
                  <a:srgbClr val="0000FF"/>
                </a:solidFill>
                <a:latin typeface="Times New Roman"/>
                <a:ea typeface="Times New Roman"/>
              </a:rPr>
              <a:t>Найвідоміша </a:t>
            </a:r>
            <a:r>
              <a:rPr lang="uk-UA" sz="2400" b="1" dirty="0">
                <a:solidFill>
                  <a:srgbClr val="0000FF"/>
                </a:solidFill>
                <a:latin typeface="Times New Roman"/>
                <a:ea typeface="Times New Roman"/>
              </a:rPr>
              <a:t>збірка пісень </a:t>
            </a:r>
            <a:r>
              <a:rPr lang="uk-UA" sz="2400" b="1" dirty="0" err="1">
                <a:solidFill>
                  <a:srgbClr val="0000FF"/>
                </a:solidFill>
                <a:latin typeface="Times New Roman"/>
                <a:ea typeface="Times New Roman"/>
              </a:rPr>
              <a:t>вагантів</a:t>
            </a:r>
            <a:r>
              <a:rPr lang="uk-UA" sz="2400" b="1" dirty="0">
                <a:solidFill>
                  <a:srgbClr val="0000FF"/>
                </a:solidFill>
                <a:latin typeface="Times New Roman"/>
                <a:ea typeface="Times New Roman"/>
              </a:rPr>
              <a:t>  «</a:t>
            </a:r>
            <a:r>
              <a:rPr lang="uk-UA" sz="2400" b="1" dirty="0" err="1">
                <a:solidFill>
                  <a:srgbClr val="0000FF"/>
                </a:solidFill>
                <a:latin typeface="Times New Roman"/>
                <a:ea typeface="Times New Roman"/>
              </a:rPr>
              <a:t>Буранські</a:t>
            </a:r>
            <a:r>
              <a:rPr lang="uk-UA" sz="2400" b="1" dirty="0">
                <a:solidFill>
                  <a:srgbClr val="0000FF"/>
                </a:solidFill>
                <a:latin typeface="Times New Roman"/>
                <a:ea typeface="Times New Roman"/>
              </a:rPr>
              <a:t> пісні</a:t>
            </a:r>
            <a:r>
              <a:rPr lang="uk-UA" sz="2400" b="1" dirty="0" smtClean="0">
                <a:solidFill>
                  <a:srgbClr val="0000FF"/>
                </a:solidFill>
                <a:latin typeface="Times New Roman"/>
                <a:ea typeface="Times New Roman"/>
              </a:rPr>
              <a:t>», яку знайшли у 1803 році </a:t>
            </a:r>
            <a:r>
              <a:rPr lang="uk-UA" sz="2400" b="1" dirty="0">
                <a:solidFill>
                  <a:srgbClr val="0000FF"/>
                </a:solidFill>
                <a:latin typeface="Times New Roman"/>
                <a:ea typeface="Times New Roman"/>
              </a:rPr>
              <a:t>- складена в Баварії у </a:t>
            </a:r>
            <a:r>
              <a:rPr lang="uk-UA" sz="2400" b="1" dirty="0" smtClean="0">
                <a:solidFill>
                  <a:srgbClr val="0000FF"/>
                </a:solidFill>
                <a:latin typeface="Times New Roman"/>
                <a:ea typeface="Times New Roman"/>
              </a:rPr>
              <a:t>13 ст.</a:t>
            </a:r>
          </a:p>
          <a:p>
            <a:pPr lvl="0">
              <a:spcAft>
                <a:spcPts val="0"/>
              </a:spcAft>
            </a:pPr>
            <a:r>
              <a:rPr lang="uk-UA" sz="2400" b="1" dirty="0" smtClean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</a:p>
          <a:p>
            <a:pPr lvl="0">
              <a:spcAft>
                <a:spcPts val="0"/>
              </a:spcAft>
            </a:pPr>
            <a:r>
              <a:rPr lang="uk-UA" sz="2400" b="1" dirty="0" smtClean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>Найдавнішою збіркою </a:t>
            </a:r>
            <a:r>
              <a:rPr lang="uk-UA" sz="2400" b="1" dirty="0" err="1" smtClean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>вагантських</a:t>
            </a:r>
            <a:r>
              <a:rPr lang="uk-UA" sz="2400" b="1" dirty="0" smtClean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> творів вважають  «</a:t>
            </a:r>
            <a:r>
              <a:rPr lang="uk-UA" sz="2400" b="1" dirty="0" err="1" smtClean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>Кембріджські</a:t>
            </a:r>
            <a:r>
              <a:rPr lang="uk-UA" sz="2400" b="1" dirty="0" smtClean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> пісні», укладену ще в 11 ст.</a:t>
            </a:r>
          </a:p>
          <a:p>
            <a:pPr lvl="0">
              <a:spcAft>
                <a:spcPts val="0"/>
              </a:spcAft>
            </a:pPr>
            <a:endParaRPr lang="uk-UA" sz="2400" b="1" dirty="0" smtClean="0">
              <a:solidFill>
                <a:srgbClr val="0000FF"/>
              </a:solidFill>
              <a:effectLst/>
              <a:latin typeface="Times New Roman"/>
              <a:ea typeface="Times New Roman"/>
            </a:endParaRPr>
          </a:p>
          <a:p>
            <a:pPr lvl="0">
              <a:spcAft>
                <a:spcPts val="0"/>
              </a:spcAft>
            </a:pPr>
            <a:r>
              <a:rPr lang="uk-UA" sz="2400" b="1" dirty="0" smtClean="0">
                <a:solidFill>
                  <a:srgbClr val="0000FF"/>
                </a:solidFill>
                <a:latin typeface="Times New Roman"/>
                <a:ea typeface="Times New Roman"/>
              </a:rPr>
              <a:t>Автори більшості творів цих збірок невідомі. Лірика </a:t>
            </a:r>
            <a:r>
              <a:rPr lang="uk-UA" sz="2400" b="1" dirty="0" err="1">
                <a:solidFill>
                  <a:srgbClr val="0000FF"/>
                </a:solidFill>
                <a:latin typeface="Times New Roman"/>
                <a:ea typeface="Times New Roman"/>
              </a:rPr>
              <a:t>вагантів</a:t>
            </a:r>
            <a:r>
              <a:rPr lang="uk-UA" sz="2400" b="1" dirty="0">
                <a:solidFill>
                  <a:srgbClr val="0000FF"/>
                </a:solidFill>
                <a:latin typeface="Times New Roman"/>
                <a:ea typeface="Times New Roman"/>
              </a:rPr>
              <a:t> є анонімною, проте збереглося кілька імен </a:t>
            </a:r>
            <a:r>
              <a:rPr lang="uk-UA" sz="2400" b="1" dirty="0" err="1">
                <a:solidFill>
                  <a:srgbClr val="0000FF"/>
                </a:solidFill>
                <a:latin typeface="Times New Roman"/>
                <a:ea typeface="Times New Roman"/>
              </a:rPr>
              <a:t>поетів-вагантів</a:t>
            </a:r>
            <a:r>
              <a:rPr lang="uk-UA" sz="2400" b="1" dirty="0">
                <a:solidFill>
                  <a:srgbClr val="0000FF"/>
                </a:solidFill>
                <a:latin typeface="Times New Roman"/>
                <a:ea typeface="Times New Roman"/>
              </a:rPr>
              <a:t> – </a:t>
            </a:r>
            <a:endParaRPr lang="uk-UA" sz="2400" b="1" dirty="0" smtClean="0">
              <a:solidFill>
                <a:srgbClr val="0000FF"/>
              </a:solidFill>
              <a:latin typeface="Times New Roman"/>
              <a:ea typeface="Times New Roman"/>
            </a:endParaRPr>
          </a:p>
          <a:p>
            <a:pPr lvl="0">
              <a:spcAft>
                <a:spcPts val="0"/>
              </a:spcAft>
            </a:pPr>
            <a:r>
              <a:rPr lang="uk-UA" sz="24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Примас </a:t>
            </a:r>
            <a:r>
              <a:rPr lang="uk-UA" sz="2400" b="1" dirty="0">
                <a:solidFill>
                  <a:srgbClr val="C00000"/>
                </a:solidFill>
                <a:latin typeface="Times New Roman"/>
                <a:ea typeface="Times New Roman"/>
              </a:rPr>
              <a:t>Орлеанський, </a:t>
            </a:r>
            <a:r>
              <a:rPr lang="uk-UA" sz="24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 </a:t>
            </a:r>
            <a:r>
              <a:rPr lang="uk-UA" sz="2400" b="1" dirty="0" err="1" smtClean="0">
                <a:solidFill>
                  <a:srgbClr val="C00000"/>
                </a:solidFill>
                <a:latin typeface="Times New Roman"/>
                <a:ea typeface="Times New Roman"/>
              </a:rPr>
              <a:t>Архіпіїт</a:t>
            </a:r>
            <a:r>
              <a:rPr lang="uk-UA" sz="24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  </a:t>
            </a:r>
            <a:r>
              <a:rPr lang="uk-UA" sz="2400" b="1" dirty="0" err="1" smtClean="0">
                <a:solidFill>
                  <a:srgbClr val="C00000"/>
                </a:solidFill>
                <a:latin typeface="Times New Roman"/>
                <a:ea typeface="Times New Roman"/>
              </a:rPr>
              <a:t>Кельський</a:t>
            </a:r>
            <a:r>
              <a:rPr lang="uk-UA" sz="2400" b="1" dirty="0">
                <a:solidFill>
                  <a:srgbClr val="C00000"/>
                </a:solidFill>
                <a:latin typeface="Times New Roman"/>
                <a:ea typeface="Times New Roman"/>
              </a:rPr>
              <a:t>, </a:t>
            </a:r>
            <a:r>
              <a:rPr lang="uk-UA" sz="24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 Вальтер </a:t>
            </a:r>
            <a:r>
              <a:rPr lang="uk-UA" sz="2400" b="1" dirty="0" err="1" smtClean="0">
                <a:solidFill>
                  <a:srgbClr val="C00000"/>
                </a:solidFill>
                <a:latin typeface="Times New Roman"/>
                <a:ea typeface="Times New Roman"/>
              </a:rPr>
              <a:t>Шатильонський</a:t>
            </a:r>
            <a:r>
              <a:rPr lang="uk-UA" sz="24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, </a:t>
            </a:r>
            <a:r>
              <a:rPr lang="uk-UA" sz="2400" b="1" dirty="0" err="1" smtClean="0">
                <a:solidFill>
                  <a:srgbClr val="C00000"/>
                </a:solidFill>
                <a:latin typeface="Times New Roman"/>
                <a:ea typeface="Times New Roman"/>
              </a:rPr>
              <a:t>Філіпп</a:t>
            </a:r>
            <a:r>
              <a:rPr lang="uk-UA" sz="24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 </a:t>
            </a:r>
            <a:r>
              <a:rPr lang="uk-UA" sz="2400" b="1" dirty="0" err="1" smtClean="0">
                <a:solidFill>
                  <a:srgbClr val="C00000"/>
                </a:solidFill>
                <a:latin typeface="Times New Roman"/>
                <a:ea typeface="Times New Roman"/>
              </a:rPr>
              <a:t>Гревський</a:t>
            </a:r>
            <a:r>
              <a:rPr lang="uk-UA" sz="24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, </a:t>
            </a:r>
            <a:r>
              <a:rPr lang="uk-UA" sz="2400" b="1" dirty="0" err="1" smtClean="0">
                <a:solidFill>
                  <a:srgbClr val="C00000"/>
                </a:solidFill>
                <a:latin typeface="Times New Roman"/>
                <a:ea typeface="Times New Roman"/>
              </a:rPr>
              <a:t>Фульберт</a:t>
            </a:r>
            <a:r>
              <a:rPr lang="uk-UA" sz="24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 </a:t>
            </a:r>
            <a:r>
              <a:rPr lang="uk-UA" sz="2400" b="1" dirty="0" err="1" smtClean="0">
                <a:solidFill>
                  <a:srgbClr val="C00000"/>
                </a:solidFill>
                <a:latin typeface="Times New Roman"/>
                <a:ea typeface="Times New Roman"/>
              </a:rPr>
              <a:t>Шартрський</a:t>
            </a:r>
            <a:r>
              <a:rPr lang="uk-UA" sz="24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.</a:t>
            </a:r>
            <a:endParaRPr lang="ru-RU" sz="2400" b="1" dirty="0">
              <a:solidFill>
                <a:srgbClr val="C00000"/>
              </a:solidFill>
              <a:latin typeface="Times New Roman"/>
              <a:ea typeface="Times New Roman"/>
            </a:endParaRPr>
          </a:p>
          <a:p>
            <a:pPr lvl="0">
              <a:spcAft>
                <a:spcPts val="0"/>
              </a:spcAft>
            </a:pPr>
            <a:endParaRPr lang="ru-RU" sz="16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39" y="850022"/>
            <a:ext cx="2824269" cy="476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9677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91880" y="1988840"/>
            <a:ext cx="547260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Times New Roman"/>
              <a:buChar char="-"/>
            </a:pPr>
            <a:r>
              <a:rPr lang="uk-UA" sz="2800" b="1" i="1" dirty="0" smtClean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>Іронічне ставлення до свого суспільного стану, веселий настрій;</a:t>
            </a:r>
            <a:endParaRPr lang="ru-RU" sz="2800" b="1" i="1" dirty="0" smtClean="0">
              <a:solidFill>
                <a:srgbClr val="0000FF"/>
              </a:solidFill>
              <a:effectLst/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Times New Roman"/>
              <a:buChar char="-"/>
            </a:pPr>
            <a:r>
              <a:rPr lang="uk-UA" sz="2800" b="1" i="1" dirty="0" smtClean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>Заклик до насолоди  радощами життя;</a:t>
            </a:r>
            <a:endParaRPr lang="ru-RU" sz="2800" b="1" i="1" dirty="0" smtClean="0">
              <a:solidFill>
                <a:srgbClr val="0000FF"/>
              </a:solidFill>
              <a:effectLst/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Times New Roman"/>
              <a:buChar char="-"/>
            </a:pPr>
            <a:r>
              <a:rPr lang="uk-UA" sz="2800" b="1" i="1" dirty="0" smtClean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>Використання мотивів та форм народних пісень;</a:t>
            </a:r>
            <a:endParaRPr lang="ru-RU" sz="2800" b="1" i="1" dirty="0" smtClean="0">
              <a:solidFill>
                <a:srgbClr val="0000FF"/>
              </a:solidFill>
              <a:effectLst/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Times New Roman"/>
              <a:buChar char="-"/>
            </a:pPr>
            <a:r>
              <a:rPr lang="uk-UA" sz="2800" b="1" i="1" dirty="0" smtClean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>Анонімність творів.</a:t>
            </a:r>
            <a:endParaRPr lang="ru-RU" sz="2800" b="1" i="1" dirty="0">
              <a:solidFill>
                <a:srgbClr val="0000FF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71801" y="69560"/>
            <a:ext cx="612068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Основні ознаки лірики </a:t>
            </a:r>
            <a:r>
              <a:rPr lang="uk-UA" sz="400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вагантів</a:t>
            </a:r>
            <a:r>
              <a:rPr lang="uk-UA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ru-RU" sz="40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80" y="641060"/>
            <a:ext cx="3218681" cy="5373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9025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5966666" cy="504056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uk-UA" sz="2800" dirty="0" smtClean="0">
                <a:ln w="11430"/>
                <a:solidFill>
                  <a:srgbClr val="FF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Провідні теми лірики </a:t>
            </a:r>
            <a:r>
              <a:rPr lang="uk-UA" sz="2800" dirty="0" err="1" smtClean="0">
                <a:ln w="11430"/>
                <a:solidFill>
                  <a:srgbClr val="FF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вагантів</a:t>
            </a:r>
            <a:r>
              <a:rPr lang="uk-UA" sz="2800" dirty="0" smtClean="0">
                <a:ln w="11430"/>
                <a:solidFill>
                  <a:srgbClr val="FF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:</a:t>
            </a:r>
            <a:endParaRPr lang="ru-RU" sz="2800" dirty="0">
              <a:ln w="11430"/>
              <a:solidFill>
                <a:srgbClr val="FF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7804" y="692696"/>
            <a:ext cx="7050539" cy="2376264"/>
          </a:xfrm>
        </p:spPr>
        <p:txBody>
          <a:bodyPr>
            <a:normAutofit fontScale="25000" lnSpcReduction="20000"/>
          </a:bodyPr>
          <a:lstStyle/>
          <a:p>
            <a:pPr marL="342900" lvl="0" indent="-342900" algn="just">
              <a:spcAft>
                <a:spcPts val="0"/>
              </a:spcAft>
              <a:buFont typeface="Times New Roman"/>
              <a:buChar char="-"/>
            </a:pPr>
            <a:r>
              <a:rPr lang="uk-UA" sz="11200" b="1" i="1" dirty="0">
                <a:solidFill>
                  <a:srgbClr val="0000FF"/>
                </a:solidFill>
                <a:latin typeface="Times New Roman"/>
                <a:ea typeface="Times New Roman"/>
              </a:rPr>
              <a:t>Тема злиденного життя;</a:t>
            </a:r>
            <a:endParaRPr lang="ru-RU" sz="11200" b="1" i="1" dirty="0">
              <a:solidFill>
                <a:srgbClr val="0000FF"/>
              </a:solidFill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Times New Roman"/>
              <a:buChar char="-"/>
            </a:pPr>
            <a:r>
              <a:rPr lang="uk-UA" sz="11200" b="1" i="1" dirty="0">
                <a:solidFill>
                  <a:srgbClr val="0000FF"/>
                </a:solidFill>
                <a:latin typeface="Times New Roman"/>
                <a:ea typeface="Times New Roman"/>
              </a:rPr>
              <a:t>Тема всевладдя грошей;</a:t>
            </a:r>
            <a:endParaRPr lang="ru-RU" sz="11200" b="1" i="1" dirty="0">
              <a:solidFill>
                <a:srgbClr val="0000FF"/>
              </a:solidFill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Times New Roman"/>
              <a:buChar char="-"/>
            </a:pPr>
            <a:r>
              <a:rPr lang="uk-UA" sz="11200" b="1" i="1" dirty="0">
                <a:solidFill>
                  <a:srgbClr val="0000FF"/>
                </a:solidFill>
                <a:latin typeface="Times New Roman"/>
                <a:ea typeface="Times New Roman"/>
              </a:rPr>
              <a:t>Критичне ставлення до кліриків;</a:t>
            </a:r>
            <a:endParaRPr lang="ru-RU" sz="11200" b="1" i="1" dirty="0">
              <a:solidFill>
                <a:srgbClr val="0000FF"/>
              </a:solidFill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Times New Roman"/>
              <a:buChar char="-"/>
            </a:pPr>
            <a:r>
              <a:rPr lang="uk-UA" sz="11200" b="1" i="1" dirty="0">
                <a:solidFill>
                  <a:srgbClr val="0000FF"/>
                </a:solidFill>
                <a:latin typeface="Times New Roman"/>
                <a:ea typeface="Times New Roman"/>
              </a:rPr>
              <a:t>Утвердження моральних цінностей.</a:t>
            </a:r>
            <a:endParaRPr lang="ru-RU" sz="11200" b="1" i="1" dirty="0">
              <a:solidFill>
                <a:srgbClr val="0000FF"/>
              </a:solidFill>
              <a:latin typeface="Times New Roman"/>
              <a:ea typeface="Times New Roman"/>
            </a:endParaRPr>
          </a:p>
          <a:p>
            <a:endParaRPr lang="ru-RU" b="1" i="1" dirty="0">
              <a:solidFill>
                <a:srgbClr val="0000FF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708920"/>
            <a:ext cx="5400675" cy="402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3675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95936" y="188640"/>
            <a:ext cx="4896544" cy="1143000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Бідний студент</a:t>
            </a:r>
            <a:endParaRPr lang="ru-RU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quarter" idx="13"/>
          </p:nvPr>
        </p:nvSpPr>
        <p:spPr>
          <a:xfrm>
            <a:off x="539552" y="44624"/>
            <a:ext cx="3312368" cy="6696744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1800" dirty="0">
                <a:solidFill>
                  <a:srgbClr val="0000FF"/>
                </a:solidFill>
              </a:rPr>
              <a:t>1</a:t>
            </a:r>
            <a:r>
              <a:rPr lang="ru-RU" sz="1700" dirty="0">
                <a:solidFill>
                  <a:srgbClr val="0000FF"/>
                </a:solidFill>
              </a:rPr>
              <a:t>. Стану я духовного.</a:t>
            </a:r>
          </a:p>
          <a:p>
            <a:pPr marL="45720" indent="0">
              <a:buNone/>
            </a:pPr>
            <a:r>
              <a:rPr lang="ru-RU" sz="1700" dirty="0" err="1">
                <a:solidFill>
                  <a:srgbClr val="0000FF"/>
                </a:solidFill>
              </a:rPr>
              <a:t>Злидень</a:t>
            </a:r>
            <a:r>
              <a:rPr lang="ru-RU" sz="1700" dirty="0">
                <a:solidFill>
                  <a:srgbClr val="0000FF"/>
                </a:solidFill>
              </a:rPr>
              <a:t> </a:t>
            </a:r>
            <a:r>
              <a:rPr lang="ru-RU" sz="1700" dirty="0" err="1">
                <a:solidFill>
                  <a:srgbClr val="0000FF"/>
                </a:solidFill>
              </a:rPr>
              <a:t>поміж</a:t>
            </a:r>
            <a:r>
              <a:rPr lang="ru-RU" sz="1700" dirty="0">
                <a:solidFill>
                  <a:srgbClr val="0000FF"/>
                </a:solidFill>
              </a:rPr>
              <a:t> вами,</a:t>
            </a:r>
          </a:p>
          <a:p>
            <a:pPr marL="45720" indent="0">
              <a:buNone/>
            </a:pPr>
            <a:r>
              <a:rPr lang="ru-RU" sz="1700" dirty="0">
                <a:solidFill>
                  <a:srgbClr val="0000FF"/>
                </a:solidFill>
              </a:rPr>
              <a:t>Для </a:t>
            </a:r>
            <a:r>
              <a:rPr lang="ru-RU" sz="1700" dirty="0" err="1">
                <a:solidFill>
                  <a:srgbClr val="0000FF"/>
                </a:solidFill>
              </a:rPr>
              <a:t>страждань</a:t>
            </a:r>
            <a:r>
              <a:rPr lang="ru-RU" sz="1700" dirty="0">
                <a:solidFill>
                  <a:srgbClr val="0000FF"/>
                </a:solidFill>
              </a:rPr>
              <a:t> </a:t>
            </a:r>
            <a:r>
              <a:rPr lang="ru-RU" sz="1700" dirty="0" err="1">
                <a:solidFill>
                  <a:srgbClr val="0000FF"/>
                </a:solidFill>
              </a:rPr>
              <a:t>народжений</a:t>
            </a:r>
            <a:endParaRPr lang="ru-RU" sz="1700" dirty="0">
              <a:solidFill>
                <a:srgbClr val="0000FF"/>
              </a:solidFill>
            </a:endParaRPr>
          </a:p>
          <a:p>
            <a:pPr marL="45720" indent="0">
              <a:buNone/>
            </a:pPr>
            <a:r>
              <a:rPr lang="ru-RU" sz="1700" dirty="0" err="1">
                <a:solidFill>
                  <a:srgbClr val="0000FF"/>
                </a:solidFill>
              </a:rPr>
              <a:t>Плентаюсь</a:t>
            </a:r>
            <a:r>
              <a:rPr lang="ru-RU" sz="1700" dirty="0">
                <a:solidFill>
                  <a:srgbClr val="0000FF"/>
                </a:solidFill>
              </a:rPr>
              <a:t> </a:t>
            </a:r>
            <a:r>
              <a:rPr lang="ru-RU" sz="1700" dirty="0" err="1">
                <a:solidFill>
                  <a:srgbClr val="0000FF"/>
                </a:solidFill>
              </a:rPr>
              <a:t>світами</a:t>
            </a:r>
            <a:r>
              <a:rPr lang="ru-RU" sz="1700" dirty="0">
                <a:solidFill>
                  <a:srgbClr val="0000FF"/>
                </a:solidFill>
              </a:rPr>
              <a:t>.</a:t>
            </a:r>
          </a:p>
          <a:p>
            <a:pPr marL="45720" indent="0">
              <a:buNone/>
            </a:pPr>
            <a:r>
              <a:rPr lang="ru-RU" sz="1700" dirty="0">
                <a:solidFill>
                  <a:srgbClr val="0000FF"/>
                </a:solidFill>
              </a:rPr>
              <a:t> </a:t>
            </a:r>
          </a:p>
          <a:p>
            <a:pPr marL="45720" indent="0">
              <a:buNone/>
            </a:pPr>
            <a:r>
              <a:rPr lang="ru-RU" sz="1700" dirty="0">
                <a:solidFill>
                  <a:srgbClr val="0000FF"/>
                </a:solidFill>
              </a:rPr>
              <a:t>2. Я до </a:t>
            </a:r>
            <a:r>
              <a:rPr lang="ru-RU" sz="1700" dirty="0" err="1">
                <a:solidFill>
                  <a:srgbClr val="0000FF"/>
                </a:solidFill>
              </a:rPr>
              <a:t>всіх</a:t>
            </a:r>
            <a:r>
              <a:rPr lang="ru-RU" sz="1700" dirty="0">
                <a:solidFill>
                  <a:srgbClr val="0000FF"/>
                </a:solidFill>
              </a:rPr>
              <a:t> премудростей</a:t>
            </a:r>
          </a:p>
          <a:p>
            <a:pPr marL="45720" indent="0">
              <a:buNone/>
            </a:pPr>
            <a:r>
              <a:rPr lang="ru-RU" sz="1700" dirty="0" err="1">
                <a:solidFill>
                  <a:srgbClr val="0000FF"/>
                </a:solidFill>
              </a:rPr>
              <a:t>Прагнув</a:t>
            </a:r>
            <a:r>
              <a:rPr lang="ru-RU" sz="1700" dirty="0">
                <a:solidFill>
                  <a:srgbClr val="0000FF"/>
                </a:solidFill>
              </a:rPr>
              <a:t> </a:t>
            </a:r>
            <a:r>
              <a:rPr lang="ru-RU" sz="1700" dirty="0" err="1">
                <a:solidFill>
                  <a:srgbClr val="0000FF"/>
                </a:solidFill>
              </a:rPr>
              <a:t>причаститись</a:t>
            </a:r>
            <a:r>
              <a:rPr lang="ru-RU" sz="1700" dirty="0">
                <a:solidFill>
                  <a:srgbClr val="0000FF"/>
                </a:solidFill>
              </a:rPr>
              <a:t>,</a:t>
            </a:r>
          </a:p>
          <a:p>
            <a:pPr marL="45720" indent="0">
              <a:buNone/>
            </a:pPr>
            <a:r>
              <a:rPr lang="ru-RU" sz="1700" dirty="0" err="1">
                <a:solidFill>
                  <a:srgbClr val="0000FF"/>
                </a:solidFill>
              </a:rPr>
              <a:t>Тільки</a:t>
            </a:r>
            <a:r>
              <a:rPr lang="ru-RU" sz="1700" dirty="0">
                <a:solidFill>
                  <a:srgbClr val="0000FF"/>
                </a:solidFill>
              </a:rPr>
              <a:t> </a:t>
            </a:r>
            <a:r>
              <a:rPr lang="ru-RU" sz="1700" dirty="0" err="1">
                <a:solidFill>
                  <a:srgbClr val="0000FF"/>
                </a:solidFill>
              </a:rPr>
              <a:t>злидні</a:t>
            </a:r>
            <a:r>
              <a:rPr lang="ru-RU" sz="1700" dirty="0">
                <a:solidFill>
                  <a:srgbClr val="0000FF"/>
                </a:solidFill>
              </a:rPr>
              <a:t> </a:t>
            </a:r>
            <a:r>
              <a:rPr lang="ru-RU" sz="1700" dirty="0" err="1">
                <a:solidFill>
                  <a:srgbClr val="0000FF"/>
                </a:solidFill>
              </a:rPr>
              <a:t>капосні</a:t>
            </a:r>
            <a:endParaRPr lang="ru-RU" sz="1700" dirty="0">
              <a:solidFill>
                <a:srgbClr val="0000FF"/>
              </a:solidFill>
            </a:endParaRPr>
          </a:p>
          <a:p>
            <a:pPr marL="45720" indent="0">
              <a:buNone/>
            </a:pPr>
            <a:r>
              <a:rPr lang="ru-RU" sz="1700" dirty="0">
                <a:solidFill>
                  <a:srgbClr val="0000FF"/>
                </a:solidFill>
              </a:rPr>
              <a:t>Не дали </a:t>
            </a:r>
            <a:r>
              <a:rPr lang="ru-RU" sz="1700" dirty="0" err="1">
                <a:solidFill>
                  <a:srgbClr val="0000FF"/>
                </a:solidFill>
              </a:rPr>
              <a:t>довчитись</a:t>
            </a:r>
            <a:r>
              <a:rPr lang="ru-RU" sz="1700" dirty="0">
                <a:solidFill>
                  <a:srgbClr val="0000FF"/>
                </a:solidFill>
              </a:rPr>
              <a:t>.</a:t>
            </a:r>
          </a:p>
          <a:p>
            <a:endParaRPr lang="ru-RU" sz="1700" dirty="0">
              <a:solidFill>
                <a:srgbClr val="0000FF"/>
              </a:solidFill>
            </a:endParaRPr>
          </a:p>
          <a:p>
            <a:pPr marL="45720" indent="0">
              <a:buNone/>
            </a:pPr>
            <a:r>
              <a:rPr lang="ru-RU" sz="1700" dirty="0">
                <a:solidFill>
                  <a:srgbClr val="0000FF"/>
                </a:solidFill>
              </a:rPr>
              <a:t>3. </a:t>
            </a:r>
            <a:r>
              <a:rPr lang="ru-RU" sz="1700" dirty="0" err="1">
                <a:solidFill>
                  <a:srgbClr val="0000FF"/>
                </a:solidFill>
              </a:rPr>
              <a:t>Одяг</a:t>
            </a:r>
            <a:r>
              <a:rPr lang="ru-RU" sz="1700" dirty="0">
                <a:solidFill>
                  <a:srgbClr val="0000FF"/>
                </a:solidFill>
              </a:rPr>
              <a:t> </a:t>
            </a:r>
            <a:r>
              <a:rPr lang="ru-RU" sz="1700" dirty="0" err="1">
                <a:solidFill>
                  <a:srgbClr val="0000FF"/>
                </a:solidFill>
              </a:rPr>
              <a:t>подірявлений</a:t>
            </a:r>
            <a:endParaRPr lang="ru-RU" sz="1700" dirty="0">
              <a:solidFill>
                <a:srgbClr val="0000FF"/>
              </a:solidFill>
            </a:endParaRPr>
          </a:p>
          <a:p>
            <a:pPr marL="45720" indent="0">
              <a:buNone/>
            </a:pPr>
            <a:r>
              <a:rPr lang="ru-RU" sz="1700" dirty="0">
                <a:solidFill>
                  <a:srgbClr val="0000FF"/>
                </a:solidFill>
              </a:rPr>
              <a:t>На </a:t>
            </a:r>
            <a:r>
              <a:rPr lang="ru-RU" sz="1700" dirty="0" err="1">
                <a:solidFill>
                  <a:srgbClr val="0000FF"/>
                </a:solidFill>
              </a:rPr>
              <a:t>мені</a:t>
            </a:r>
            <a:r>
              <a:rPr lang="ru-RU" sz="1700" dirty="0">
                <a:solidFill>
                  <a:srgbClr val="0000FF"/>
                </a:solidFill>
              </a:rPr>
              <a:t>, </a:t>
            </a:r>
            <a:r>
              <a:rPr lang="ru-RU" sz="1700" dirty="0" err="1">
                <a:solidFill>
                  <a:srgbClr val="0000FF"/>
                </a:solidFill>
              </a:rPr>
              <a:t>недужім</a:t>
            </a:r>
            <a:r>
              <a:rPr lang="ru-RU" sz="1700" dirty="0">
                <a:solidFill>
                  <a:srgbClr val="0000FF"/>
                </a:solidFill>
              </a:rPr>
              <a:t>,</a:t>
            </a:r>
          </a:p>
          <a:p>
            <a:pPr marL="45720" indent="0">
              <a:buNone/>
            </a:pPr>
            <a:r>
              <a:rPr lang="ru-RU" sz="1700" dirty="0">
                <a:solidFill>
                  <a:srgbClr val="0000FF"/>
                </a:solidFill>
              </a:rPr>
              <a:t>І в </a:t>
            </a:r>
            <a:r>
              <a:rPr lang="ru-RU" sz="1700" dirty="0" err="1">
                <a:solidFill>
                  <a:srgbClr val="0000FF"/>
                </a:solidFill>
              </a:rPr>
              <a:t>морозну</a:t>
            </a:r>
            <a:r>
              <a:rPr lang="ru-RU" sz="1700" dirty="0">
                <a:solidFill>
                  <a:srgbClr val="0000FF"/>
                </a:solidFill>
              </a:rPr>
              <a:t> </a:t>
            </a:r>
            <a:r>
              <a:rPr lang="ru-RU" sz="1700" dirty="0" err="1">
                <a:solidFill>
                  <a:srgbClr val="0000FF"/>
                </a:solidFill>
              </a:rPr>
              <a:t>днину</a:t>
            </a:r>
            <a:r>
              <a:rPr lang="ru-RU" sz="1700" dirty="0">
                <a:solidFill>
                  <a:srgbClr val="0000FF"/>
                </a:solidFill>
              </a:rPr>
              <a:t> я</a:t>
            </a:r>
          </a:p>
          <a:p>
            <a:pPr marL="45720" indent="0">
              <a:buNone/>
            </a:pPr>
            <a:r>
              <a:rPr lang="ru-RU" sz="1700" dirty="0">
                <a:solidFill>
                  <a:srgbClr val="0000FF"/>
                </a:solidFill>
              </a:rPr>
              <a:t>Аж </a:t>
            </a:r>
            <a:r>
              <a:rPr lang="ru-RU" sz="1700" dirty="0" err="1">
                <a:solidFill>
                  <a:srgbClr val="0000FF"/>
                </a:solidFill>
              </a:rPr>
              <a:t>тремчу</a:t>
            </a:r>
            <a:r>
              <a:rPr lang="ru-RU" sz="1700" dirty="0">
                <a:solidFill>
                  <a:srgbClr val="0000FF"/>
                </a:solidFill>
              </a:rPr>
              <a:t> </a:t>
            </a:r>
            <a:r>
              <a:rPr lang="ru-RU" sz="1700" dirty="0" err="1">
                <a:solidFill>
                  <a:srgbClr val="0000FF"/>
                </a:solidFill>
              </a:rPr>
              <a:t>від</a:t>
            </a:r>
            <a:r>
              <a:rPr lang="ru-RU" sz="1700" dirty="0">
                <a:solidFill>
                  <a:srgbClr val="0000FF"/>
                </a:solidFill>
              </a:rPr>
              <a:t> </a:t>
            </a:r>
            <a:r>
              <a:rPr lang="ru-RU" sz="1700" dirty="0" err="1">
                <a:solidFill>
                  <a:srgbClr val="0000FF"/>
                </a:solidFill>
              </a:rPr>
              <a:t>стужі</a:t>
            </a:r>
            <a:r>
              <a:rPr lang="ru-RU" sz="1700" dirty="0">
                <a:solidFill>
                  <a:srgbClr val="0000FF"/>
                </a:solidFill>
              </a:rPr>
              <a:t>.</a:t>
            </a:r>
          </a:p>
          <a:p>
            <a:pPr marL="45720" indent="0">
              <a:buNone/>
            </a:pPr>
            <a:r>
              <a:rPr lang="ru-RU" sz="1700" dirty="0">
                <a:solidFill>
                  <a:srgbClr val="0000FF"/>
                </a:solidFill>
              </a:rPr>
              <a:t> </a:t>
            </a:r>
          </a:p>
          <a:p>
            <a:pPr marL="45720" indent="0">
              <a:buNone/>
            </a:pPr>
            <a:r>
              <a:rPr lang="ru-RU" sz="1700" dirty="0">
                <a:solidFill>
                  <a:srgbClr val="0000FF"/>
                </a:solidFill>
              </a:rPr>
              <a:t>4. То ж до церкви </a:t>
            </a:r>
            <a:r>
              <a:rPr lang="ru-RU" sz="1700" dirty="0" err="1">
                <a:solidFill>
                  <a:srgbClr val="0000FF"/>
                </a:solidFill>
              </a:rPr>
              <a:t>божої</a:t>
            </a:r>
            <a:endParaRPr lang="ru-RU" sz="1700" dirty="0">
              <a:solidFill>
                <a:srgbClr val="0000FF"/>
              </a:solidFill>
            </a:endParaRPr>
          </a:p>
          <a:p>
            <a:pPr marL="45720" indent="0">
              <a:buNone/>
            </a:pPr>
            <a:r>
              <a:rPr lang="ru-RU" sz="1700" dirty="0">
                <a:solidFill>
                  <a:srgbClr val="0000FF"/>
                </a:solidFill>
              </a:rPr>
              <a:t>Не ходжу по праву:</a:t>
            </a:r>
          </a:p>
          <a:p>
            <a:pPr marL="45720" indent="0">
              <a:buNone/>
            </a:pPr>
            <a:r>
              <a:rPr lang="ru-RU" sz="1700" dirty="0" err="1">
                <a:solidFill>
                  <a:srgbClr val="0000FF"/>
                </a:solidFill>
              </a:rPr>
              <a:t>Чи</a:t>
            </a:r>
            <a:r>
              <a:rPr lang="ru-RU" sz="1700" dirty="0">
                <a:solidFill>
                  <a:srgbClr val="0000FF"/>
                </a:solidFill>
              </a:rPr>
              <a:t> в </a:t>
            </a:r>
            <a:r>
              <a:rPr lang="ru-RU" sz="1700" dirty="0" err="1">
                <a:solidFill>
                  <a:srgbClr val="0000FF"/>
                </a:solidFill>
              </a:rPr>
              <a:t>лахмітті</a:t>
            </a:r>
            <a:r>
              <a:rPr lang="ru-RU" sz="1700" dirty="0">
                <a:solidFill>
                  <a:srgbClr val="0000FF"/>
                </a:solidFill>
              </a:rPr>
              <a:t> </a:t>
            </a:r>
            <a:r>
              <a:rPr lang="ru-RU" sz="1700" dirty="0" err="1">
                <a:solidFill>
                  <a:srgbClr val="0000FF"/>
                </a:solidFill>
              </a:rPr>
              <a:t>вистоїш</a:t>
            </a:r>
            <a:endParaRPr lang="ru-RU" sz="1700" dirty="0">
              <a:solidFill>
                <a:srgbClr val="0000FF"/>
              </a:solidFill>
            </a:endParaRPr>
          </a:p>
          <a:p>
            <a:pPr marL="45720" indent="0">
              <a:buNone/>
            </a:pPr>
            <a:r>
              <a:rPr lang="ru-RU" sz="1700" dirty="0">
                <a:solidFill>
                  <a:srgbClr val="0000FF"/>
                </a:solidFill>
              </a:rPr>
              <a:t>До </a:t>
            </a:r>
            <a:r>
              <a:rPr lang="ru-RU" sz="1700" dirty="0" err="1">
                <a:solidFill>
                  <a:srgbClr val="0000FF"/>
                </a:solidFill>
              </a:rPr>
              <a:t>кінця</a:t>
            </a:r>
            <a:r>
              <a:rPr lang="ru-RU" sz="1700" dirty="0">
                <a:solidFill>
                  <a:srgbClr val="0000FF"/>
                </a:solidFill>
              </a:rPr>
              <a:t> </a:t>
            </a:r>
            <a:r>
              <a:rPr lang="ru-RU" sz="1700" dirty="0" err="1">
                <a:solidFill>
                  <a:srgbClr val="0000FF"/>
                </a:solidFill>
              </a:rPr>
              <a:t>відправу</a:t>
            </a:r>
            <a:r>
              <a:rPr lang="ru-RU" sz="1700" dirty="0">
                <a:solidFill>
                  <a:srgbClr val="0000FF"/>
                </a:solidFill>
              </a:rPr>
              <a:t>?</a:t>
            </a:r>
          </a:p>
          <a:p>
            <a:endParaRPr lang="ru-RU" sz="1700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14"/>
          </p:nvPr>
        </p:nvSpPr>
        <p:spPr>
          <a:xfrm>
            <a:off x="4932040" y="1052736"/>
            <a:ext cx="3346704" cy="5346928"/>
          </a:xfrm>
        </p:spPr>
        <p:txBody>
          <a:bodyPr>
            <a:normAutofit fontScale="85000" lnSpcReduction="20000"/>
          </a:bodyPr>
          <a:lstStyle/>
          <a:p>
            <a:pPr marL="45720" indent="0">
              <a:buNone/>
            </a:pPr>
            <a:r>
              <a:rPr lang="ru-RU" dirty="0">
                <a:solidFill>
                  <a:srgbClr val="0000FF"/>
                </a:solidFill>
              </a:rPr>
              <a:t>5</a:t>
            </a:r>
            <a:r>
              <a:rPr lang="ru-RU" sz="2100" dirty="0">
                <a:solidFill>
                  <a:srgbClr val="0000FF"/>
                </a:solidFill>
              </a:rPr>
              <a:t>. Вам, </a:t>
            </a:r>
            <a:r>
              <a:rPr lang="ru-RU" sz="2100" dirty="0" err="1">
                <a:solidFill>
                  <a:srgbClr val="0000FF"/>
                </a:solidFill>
              </a:rPr>
              <a:t>міські</a:t>
            </a:r>
            <a:r>
              <a:rPr lang="ru-RU" sz="2100" dirty="0">
                <a:solidFill>
                  <a:srgbClr val="0000FF"/>
                </a:solidFill>
              </a:rPr>
              <a:t> </a:t>
            </a:r>
            <a:r>
              <a:rPr lang="ru-RU" sz="2100" dirty="0" err="1">
                <a:solidFill>
                  <a:srgbClr val="0000FF"/>
                </a:solidFill>
              </a:rPr>
              <a:t>правителі</a:t>
            </a:r>
            <a:r>
              <a:rPr lang="ru-RU" sz="2100" dirty="0">
                <a:solidFill>
                  <a:srgbClr val="0000FF"/>
                </a:solidFill>
              </a:rPr>
              <a:t>,</a:t>
            </a:r>
          </a:p>
          <a:p>
            <a:pPr marL="45720" indent="0">
              <a:buNone/>
            </a:pPr>
            <a:r>
              <a:rPr lang="ru-RU" sz="2100" dirty="0">
                <a:solidFill>
                  <a:srgbClr val="0000FF"/>
                </a:solidFill>
              </a:rPr>
              <a:t>Шлю </a:t>
            </a:r>
            <a:r>
              <a:rPr lang="ru-RU" sz="2100" dirty="0" err="1">
                <a:solidFill>
                  <a:srgbClr val="0000FF"/>
                </a:solidFill>
              </a:rPr>
              <a:t>свої</a:t>
            </a:r>
            <a:r>
              <a:rPr lang="ru-RU" sz="2100" dirty="0">
                <a:solidFill>
                  <a:srgbClr val="0000FF"/>
                </a:solidFill>
              </a:rPr>
              <a:t> </a:t>
            </a:r>
            <a:r>
              <a:rPr lang="ru-RU" sz="2100" dirty="0" err="1">
                <a:solidFill>
                  <a:srgbClr val="0000FF"/>
                </a:solidFill>
              </a:rPr>
              <a:t>благання</a:t>
            </a:r>
            <a:r>
              <a:rPr lang="ru-RU" sz="2100" dirty="0">
                <a:solidFill>
                  <a:srgbClr val="0000FF"/>
                </a:solidFill>
              </a:rPr>
              <a:t>:</a:t>
            </a:r>
          </a:p>
          <a:p>
            <a:pPr marL="45720" indent="0">
              <a:buNone/>
            </a:pPr>
            <a:r>
              <a:rPr lang="ru-RU" sz="2100" dirty="0">
                <a:solidFill>
                  <a:srgbClr val="0000FF"/>
                </a:solidFill>
              </a:rPr>
              <a:t>Не </a:t>
            </a:r>
            <a:r>
              <a:rPr lang="ru-RU" sz="2100" dirty="0" err="1">
                <a:solidFill>
                  <a:srgbClr val="0000FF"/>
                </a:solidFill>
              </a:rPr>
              <a:t>жалійте</a:t>
            </a:r>
            <a:r>
              <a:rPr lang="ru-RU" sz="2100" dirty="0">
                <a:solidFill>
                  <a:srgbClr val="0000FF"/>
                </a:solidFill>
              </a:rPr>
              <a:t> </a:t>
            </a:r>
            <a:r>
              <a:rPr lang="ru-RU" sz="2100" dirty="0" err="1">
                <a:solidFill>
                  <a:srgbClr val="0000FF"/>
                </a:solidFill>
              </a:rPr>
              <a:t>бідному</a:t>
            </a:r>
            <a:endParaRPr lang="ru-RU" sz="2100" dirty="0">
              <a:solidFill>
                <a:srgbClr val="0000FF"/>
              </a:solidFill>
            </a:endParaRPr>
          </a:p>
          <a:p>
            <a:pPr marL="45720" indent="0">
              <a:buNone/>
            </a:pPr>
            <a:r>
              <a:rPr lang="ru-RU" sz="2100" dirty="0" err="1">
                <a:solidFill>
                  <a:srgbClr val="0000FF"/>
                </a:solidFill>
              </a:rPr>
              <a:t>Крихти</a:t>
            </a:r>
            <a:r>
              <a:rPr lang="ru-RU" sz="2100" dirty="0">
                <a:solidFill>
                  <a:srgbClr val="0000FF"/>
                </a:solidFill>
              </a:rPr>
              <a:t> </a:t>
            </a:r>
            <a:r>
              <a:rPr lang="ru-RU" sz="2100" dirty="0" err="1">
                <a:solidFill>
                  <a:srgbClr val="0000FF"/>
                </a:solidFill>
              </a:rPr>
              <a:t>подаяння</a:t>
            </a:r>
            <a:r>
              <a:rPr lang="ru-RU" sz="2100" dirty="0">
                <a:solidFill>
                  <a:srgbClr val="0000FF"/>
                </a:solidFill>
              </a:rPr>
              <a:t>.</a:t>
            </a:r>
          </a:p>
          <a:p>
            <a:pPr marL="45720" indent="0">
              <a:buNone/>
            </a:pPr>
            <a:r>
              <a:rPr lang="ru-RU" sz="2100" dirty="0">
                <a:solidFill>
                  <a:srgbClr val="0000FF"/>
                </a:solidFill>
              </a:rPr>
              <a:t> </a:t>
            </a:r>
          </a:p>
          <a:p>
            <a:pPr marL="45720" indent="0">
              <a:buNone/>
            </a:pPr>
            <a:r>
              <a:rPr lang="ru-RU" sz="2100" dirty="0">
                <a:solidFill>
                  <a:srgbClr val="0000FF"/>
                </a:solidFill>
              </a:rPr>
              <a:t>6. </a:t>
            </a:r>
            <a:r>
              <a:rPr lang="ru-RU" sz="2100" dirty="0" err="1">
                <a:solidFill>
                  <a:srgbClr val="0000FF"/>
                </a:solidFill>
              </a:rPr>
              <a:t>Трішечки</a:t>
            </a:r>
            <a:r>
              <a:rPr lang="ru-RU" sz="2100" dirty="0">
                <a:solidFill>
                  <a:srgbClr val="0000FF"/>
                </a:solidFill>
              </a:rPr>
              <a:t> </a:t>
            </a:r>
            <a:r>
              <a:rPr lang="ru-RU" sz="2100" dirty="0" err="1">
                <a:solidFill>
                  <a:srgbClr val="0000FF"/>
                </a:solidFill>
              </a:rPr>
              <a:t>вподібніться</a:t>
            </a:r>
            <a:endParaRPr lang="ru-RU" sz="2100" dirty="0">
              <a:solidFill>
                <a:srgbClr val="0000FF"/>
              </a:solidFill>
            </a:endParaRPr>
          </a:p>
          <a:p>
            <a:pPr marL="45720" indent="0">
              <a:buNone/>
            </a:pPr>
            <a:r>
              <a:rPr lang="ru-RU" sz="2100" dirty="0">
                <a:solidFill>
                  <a:srgbClr val="0000FF"/>
                </a:solidFill>
              </a:rPr>
              <a:t>Доброму святому -</a:t>
            </a:r>
          </a:p>
          <a:p>
            <a:pPr marL="45720" indent="0">
              <a:buNone/>
            </a:pPr>
            <a:r>
              <a:rPr lang="ru-RU" sz="2100" dirty="0" err="1">
                <a:solidFill>
                  <a:srgbClr val="0000FF"/>
                </a:solidFill>
              </a:rPr>
              <a:t>Вкрийте</a:t>
            </a:r>
            <a:r>
              <a:rPr lang="ru-RU" sz="2100" dirty="0">
                <a:solidFill>
                  <a:srgbClr val="0000FF"/>
                </a:solidFill>
              </a:rPr>
              <a:t> одежиною</a:t>
            </a:r>
          </a:p>
          <a:p>
            <a:pPr marL="45720" indent="0">
              <a:buNone/>
            </a:pPr>
            <a:r>
              <a:rPr lang="ru-RU" sz="2100" dirty="0" err="1">
                <a:solidFill>
                  <a:srgbClr val="0000FF"/>
                </a:solidFill>
              </a:rPr>
              <a:t>Бідного</a:t>
            </a:r>
            <a:r>
              <a:rPr lang="ru-RU" sz="2100" dirty="0">
                <a:solidFill>
                  <a:srgbClr val="0000FF"/>
                </a:solidFill>
              </a:rPr>
              <a:t> </a:t>
            </a:r>
            <a:r>
              <a:rPr lang="ru-RU" sz="2100" dirty="0" err="1">
                <a:solidFill>
                  <a:srgbClr val="0000FF"/>
                </a:solidFill>
              </a:rPr>
              <a:t>сірому</a:t>
            </a:r>
            <a:r>
              <a:rPr lang="ru-RU" sz="2100" dirty="0">
                <a:solidFill>
                  <a:srgbClr val="0000FF"/>
                </a:solidFill>
              </a:rPr>
              <a:t>!</a:t>
            </a:r>
          </a:p>
          <a:p>
            <a:pPr marL="45720" indent="0">
              <a:buNone/>
            </a:pPr>
            <a:r>
              <a:rPr lang="ru-RU" sz="2100" dirty="0">
                <a:solidFill>
                  <a:srgbClr val="0000FF"/>
                </a:solidFill>
              </a:rPr>
              <a:t> </a:t>
            </a:r>
          </a:p>
          <a:p>
            <a:pPr marL="45720" indent="0">
              <a:buNone/>
            </a:pPr>
            <a:r>
              <a:rPr lang="ru-RU" sz="2100" dirty="0">
                <a:solidFill>
                  <a:srgbClr val="0000FF"/>
                </a:solidFill>
              </a:rPr>
              <a:t>7. А за те, </a:t>
            </a:r>
            <a:r>
              <a:rPr lang="ru-RU" sz="2100" dirty="0" err="1">
                <a:solidFill>
                  <a:srgbClr val="0000FF"/>
                </a:solidFill>
              </a:rPr>
              <a:t>що</a:t>
            </a:r>
            <a:r>
              <a:rPr lang="ru-RU" sz="2100" dirty="0">
                <a:solidFill>
                  <a:srgbClr val="0000FF"/>
                </a:solidFill>
              </a:rPr>
              <a:t> </a:t>
            </a:r>
            <a:r>
              <a:rPr lang="ru-RU" sz="2100" dirty="0" err="1">
                <a:solidFill>
                  <a:srgbClr val="0000FF"/>
                </a:solidFill>
              </a:rPr>
              <a:t>зводили</a:t>
            </a:r>
            <a:endParaRPr lang="ru-RU" sz="2100" dirty="0">
              <a:solidFill>
                <a:srgbClr val="0000FF"/>
              </a:solidFill>
            </a:endParaRPr>
          </a:p>
          <a:p>
            <a:pPr marL="45720" indent="0">
              <a:buNone/>
            </a:pPr>
            <a:r>
              <a:rPr lang="ru-RU" sz="2100" dirty="0">
                <a:solidFill>
                  <a:srgbClr val="0000FF"/>
                </a:solidFill>
              </a:rPr>
              <a:t>Жебрака </a:t>
            </a:r>
            <a:r>
              <a:rPr lang="ru-RU" sz="2100" dirty="0" err="1">
                <a:solidFill>
                  <a:srgbClr val="0000FF"/>
                </a:solidFill>
              </a:rPr>
              <a:t>одіти</a:t>
            </a:r>
            <a:r>
              <a:rPr lang="ru-RU" sz="2100" dirty="0">
                <a:solidFill>
                  <a:srgbClr val="0000FF"/>
                </a:solidFill>
              </a:rPr>
              <a:t>,</a:t>
            </a:r>
          </a:p>
          <a:p>
            <a:pPr marL="45720" indent="0">
              <a:buNone/>
            </a:pPr>
            <a:r>
              <a:rPr lang="ru-RU" sz="2100" dirty="0">
                <a:solidFill>
                  <a:srgbClr val="0000FF"/>
                </a:solidFill>
              </a:rPr>
              <a:t>Бог </a:t>
            </a:r>
            <a:r>
              <a:rPr lang="ru-RU" sz="2100" dirty="0" err="1">
                <a:solidFill>
                  <a:srgbClr val="0000FF"/>
                </a:solidFill>
              </a:rPr>
              <a:t>воздасть</a:t>
            </a:r>
            <a:r>
              <a:rPr lang="ru-RU" sz="2100" dirty="0">
                <a:solidFill>
                  <a:srgbClr val="0000FF"/>
                </a:solidFill>
              </a:rPr>
              <a:t> сторицею</a:t>
            </a:r>
          </a:p>
          <a:p>
            <a:pPr marL="45720" indent="0">
              <a:buNone/>
            </a:pPr>
            <a:r>
              <a:rPr lang="ru-RU" sz="2100" dirty="0">
                <a:solidFill>
                  <a:srgbClr val="0000FF"/>
                </a:solidFill>
              </a:rPr>
              <a:t>На </a:t>
            </a:r>
            <a:r>
              <a:rPr lang="ru-RU" sz="2100" dirty="0" err="1">
                <a:solidFill>
                  <a:srgbClr val="0000FF"/>
                </a:solidFill>
              </a:rPr>
              <a:t>тамтому</a:t>
            </a:r>
            <a:r>
              <a:rPr lang="ru-RU" sz="2100" dirty="0">
                <a:solidFill>
                  <a:srgbClr val="0000FF"/>
                </a:solidFill>
              </a:rPr>
              <a:t> </a:t>
            </a:r>
            <a:r>
              <a:rPr lang="ru-RU" sz="2100" dirty="0" err="1">
                <a:solidFill>
                  <a:srgbClr val="0000FF"/>
                </a:solidFill>
              </a:rPr>
              <a:t>світі</a:t>
            </a:r>
            <a:r>
              <a:rPr lang="ru-RU" sz="2100" dirty="0">
                <a:solidFill>
                  <a:srgbClr val="0000FF"/>
                </a:solidFill>
              </a:rPr>
              <a:t>!</a:t>
            </a:r>
          </a:p>
          <a:p>
            <a:pPr marL="45720" indent="0">
              <a:buNone/>
            </a:pPr>
            <a:endParaRPr lang="ru-RU" dirty="0">
              <a:solidFill>
                <a:srgbClr val="0000FF"/>
              </a:solidFill>
            </a:endParaRPr>
          </a:p>
          <a:p>
            <a:pPr marL="45720" indent="0">
              <a:buNone/>
            </a:pPr>
            <a:r>
              <a:rPr lang="ru-RU" dirty="0">
                <a:solidFill>
                  <a:srgbClr val="0000FF"/>
                </a:solidFill>
              </a:rPr>
              <a:t> </a:t>
            </a: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5420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8" dur="2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1" dur="2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0" dur="2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3" dur="2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6" dur="20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9" dur="20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2" dur="20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5" dur="20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128</TotalTime>
  <Words>470</Words>
  <Application>Microsoft Office PowerPoint</Application>
  <PresentationFormat>Экран (4:3)</PresentationFormat>
  <Paragraphs>70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Своєрідність поезії вагантів, її провідні теми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Основні ознаки лірики вагантів:</vt:lpstr>
      <vt:lpstr>Провідні теми лірики вагантів:</vt:lpstr>
      <vt:lpstr>Бідний студент</vt:lpstr>
      <vt:lpstr>Отже, лірика вагантів – поезія вільнодумна, пустотлива, далека від аскетичних ідеалів середньовічного католицизму.  У своїх віршах ваганти оспівують прості радощі земного життя. Поезія вагантів сповнена життєрадісним пафосом, іноді вона має сатирично-викривальну спрямованість. Це надає поезії неповторної оригінальності, робить її унікальним   явищем. </vt:lpstr>
      <vt:lpstr>Ваганти, Веселі, безтурботні, Цінують, шукають, мандрують, Викривають любов духовенства до грошей, Голіарди. 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Своєрідність поезії вагантів, її провідні теми </dc:title>
  <dc:creator>Admin</dc:creator>
  <cp:lastModifiedBy>Admin</cp:lastModifiedBy>
  <cp:revision>14</cp:revision>
  <dcterms:created xsi:type="dcterms:W3CDTF">2014-01-19T17:38:27Z</dcterms:created>
  <dcterms:modified xsi:type="dcterms:W3CDTF">2014-02-11T19:26:42Z</dcterms:modified>
</cp:coreProperties>
</file>