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7" r:id="rId11"/>
    <p:sldId id="268" r:id="rId12"/>
    <p:sldId id="269" r:id="rId13"/>
    <p:sldId id="270" r:id="rId14"/>
    <p:sldId id="27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1B0F4-2C62-45C8-8E2A-8DCFF37331C2}" type="datetimeFigureOut">
              <a:rPr lang="ru-RU" smtClean="0"/>
              <a:t>01.04.2014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5599B-7D25-42C3-960D-D3A463BEC74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1B0F4-2C62-45C8-8E2A-8DCFF37331C2}" type="datetimeFigureOut">
              <a:rPr lang="ru-RU" smtClean="0"/>
              <a:t>01.04.2014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5599B-7D25-42C3-960D-D3A463BEC7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1B0F4-2C62-45C8-8E2A-8DCFF37331C2}" type="datetimeFigureOut">
              <a:rPr lang="ru-RU" smtClean="0"/>
              <a:t>01.04.2014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5599B-7D25-42C3-960D-D3A463BEC7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1B0F4-2C62-45C8-8E2A-8DCFF37331C2}" type="datetimeFigureOut">
              <a:rPr lang="ru-RU" smtClean="0"/>
              <a:t>01.04.2014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5599B-7D25-42C3-960D-D3A463BEC74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1B0F4-2C62-45C8-8E2A-8DCFF37331C2}" type="datetimeFigureOut">
              <a:rPr lang="ru-RU" smtClean="0"/>
              <a:t>01.04.2014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5599B-7D25-42C3-960D-D3A463BEC7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1B0F4-2C62-45C8-8E2A-8DCFF37331C2}" type="datetimeFigureOut">
              <a:rPr lang="ru-RU" smtClean="0"/>
              <a:t>01.04.2014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5599B-7D25-42C3-960D-D3A463BEC74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1B0F4-2C62-45C8-8E2A-8DCFF37331C2}" type="datetimeFigureOut">
              <a:rPr lang="ru-RU" smtClean="0"/>
              <a:t>01.04.2014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5599B-7D25-42C3-960D-D3A463BEC74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1B0F4-2C62-45C8-8E2A-8DCFF37331C2}" type="datetimeFigureOut">
              <a:rPr lang="ru-RU" smtClean="0"/>
              <a:t>01.04.2014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5599B-7D25-42C3-960D-D3A463BEC7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1B0F4-2C62-45C8-8E2A-8DCFF37331C2}" type="datetimeFigureOut">
              <a:rPr lang="ru-RU" smtClean="0"/>
              <a:t>01.04.2014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5599B-7D25-42C3-960D-D3A463BEC7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1B0F4-2C62-45C8-8E2A-8DCFF37331C2}" type="datetimeFigureOut">
              <a:rPr lang="ru-RU" smtClean="0"/>
              <a:t>01.04.2014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5599B-7D25-42C3-960D-D3A463BEC7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1B0F4-2C62-45C8-8E2A-8DCFF37331C2}" type="datetimeFigureOut">
              <a:rPr lang="ru-RU" smtClean="0"/>
              <a:t>01.04.2014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5599B-7D25-42C3-960D-D3A463BEC74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1D1B0F4-2C62-45C8-8E2A-8DCFF37331C2}" type="datetimeFigureOut">
              <a:rPr lang="ru-RU" smtClean="0"/>
              <a:t>01.04.2014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C25599B-7D25-42C3-960D-D3A463BEC74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1412776"/>
            <a:ext cx="7498835" cy="3888432"/>
          </a:xfrm>
        </p:spPr>
        <p:txBody>
          <a:bodyPr/>
          <a:lstStyle/>
          <a:p>
            <a:pPr marL="18288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Математика – наука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точна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і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серйозна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і прожить без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неї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нам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навіть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дня не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можна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92586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731520"/>
            <a:ext cx="8640960" cy="557780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endParaRPr lang="uk-UA" sz="5400" dirty="0" smtClean="0"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r>
              <a:rPr lang="uk-UA" sz="5400" dirty="0" smtClean="0">
                <a:latin typeface="Times New Roman" pitchFamily="18" charset="0"/>
                <a:cs typeface="Times New Roman" pitchFamily="18" charset="0"/>
              </a:rPr>
              <a:t>                          </a:t>
            </a:r>
            <a:endParaRPr lang="uk-UA" sz="5400" dirty="0"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endParaRPr lang="en-US" sz="5400" dirty="0" smtClean="0"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r>
              <a:rPr lang="uk-UA" sz="4800" dirty="0" smtClean="0">
                <a:latin typeface="Times New Roman" pitchFamily="18" charset="0"/>
                <a:cs typeface="Times New Roman" pitchFamily="18" charset="0"/>
              </a:rPr>
              <a:t>У мішку – 60кг картоплі</a:t>
            </a:r>
          </a:p>
          <a:p>
            <a:pPr marL="45720" indent="0">
              <a:buNone/>
            </a:pPr>
            <a:r>
              <a:rPr lang="uk-UA" sz="4800" dirty="0" smtClean="0">
                <a:latin typeface="Times New Roman" pitchFamily="18" charset="0"/>
                <a:cs typeface="Times New Roman" pitchFamily="18" charset="0"/>
              </a:rPr>
              <a:t>У ящику - </a:t>
            </a:r>
            <a:r>
              <a:rPr lang="uk-UA" sz="4800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uk-UA" sz="4800" dirty="0" smtClean="0">
                <a:latin typeface="Times New Roman" pitchFamily="18" charset="0"/>
                <a:cs typeface="Times New Roman" pitchFamily="18" charset="0"/>
              </a:rPr>
              <a:t>кг,</a:t>
            </a:r>
            <a:r>
              <a:rPr lang="uk-UA" sz="4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4800" dirty="0" smtClean="0">
                <a:latin typeface="Times New Roman" pitchFamily="18" charset="0"/>
                <a:cs typeface="Times New Roman" pitchFamily="18" charset="0"/>
              </a:rPr>
              <a:t>на 20 кг менше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404664"/>
            <a:ext cx="3266500" cy="3010624"/>
          </a:xfrm>
          <a:prstGeom prst="rect">
            <a:avLst/>
          </a:prstGeom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8388424" y="5229200"/>
            <a:ext cx="360040" cy="2107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V="1">
            <a:off x="8748464" y="4149080"/>
            <a:ext cx="0" cy="108012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H="1">
            <a:off x="7596336" y="4149241"/>
            <a:ext cx="1152128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329488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332656"/>
            <a:ext cx="8352928" cy="5976664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uk-UA" dirty="0" smtClean="0"/>
              <a:t>   </a:t>
            </a:r>
            <a:r>
              <a:rPr lang="uk-UA" sz="4800" dirty="0" smtClean="0"/>
              <a:t>1 варіант            2 </a:t>
            </a:r>
            <a:r>
              <a:rPr lang="en-US" sz="4800" dirty="0" smtClean="0"/>
              <a:t> </a:t>
            </a:r>
            <a:r>
              <a:rPr lang="uk-UA" sz="4800" dirty="0" smtClean="0"/>
              <a:t>варіант </a:t>
            </a:r>
          </a:p>
          <a:p>
            <a:pPr marL="45720" indent="0">
              <a:buNone/>
            </a:pPr>
            <a:r>
              <a:rPr lang="uk-UA" sz="4800" b="1" dirty="0" smtClean="0">
                <a:latin typeface="Times New Roman" pitchFamily="18" charset="0"/>
                <a:cs typeface="Times New Roman" pitchFamily="18" charset="0"/>
              </a:rPr>
              <a:t>30 + 40 – 10        80 – 20 – 10</a:t>
            </a:r>
          </a:p>
          <a:p>
            <a:pPr marL="45720" indent="0">
              <a:buNone/>
            </a:pPr>
            <a:r>
              <a:rPr lang="uk-UA" sz="4800" b="1" dirty="0" smtClean="0">
                <a:latin typeface="Times New Roman" pitchFamily="18" charset="0"/>
                <a:cs typeface="Times New Roman" pitchFamily="18" charset="0"/>
              </a:rPr>
              <a:t>50 + 40 – 20        90 – 40 +10</a:t>
            </a:r>
          </a:p>
          <a:p>
            <a:pPr marL="45720" indent="0">
              <a:buNone/>
            </a:pPr>
            <a:r>
              <a:rPr lang="uk-UA" sz="4800" b="1" dirty="0" smtClean="0">
                <a:latin typeface="Times New Roman" pitchFamily="18" charset="0"/>
                <a:cs typeface="Times New Roman" pitchFamily="18" charset="0"/>
              </a:rPr>
              <a:t>60 + 10 – 20        70 + 10 + 20</a:t>
            </a:r>
          </a:p>
          <a:p>
            <a:pPr marL="45720" indent="0">
              <a:buNone/>
            </a:pPr>
            <a:endParaRPr lang="ru-RU" sz="4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7025" y="3789040"/>
            <a:ext cx="2569071" cy="273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6612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03848" y="260648"/>
            <a:ext cx="5400600" cy="6192688"/>
          </a:xfrm>
        </p:spPr>
        <p:txBody>
          <a:bodyPr>
            <a:normAutofit lnSpcReduction="10000"/>
          </a:bodyPr>
          <a:lstStyle/>
          <a:p>
            <a:pPr marL="45720" indent="0">
              <a:buNone/>
            </a:pPr>
            <a:r>
              <a:rPr lang="uk-UA" sz="4400" dirty="0" smtClean="0"/>
              <a:t>40 + 20 = 70      </a:t>
            </a:r>
          </a:p>
          <a:p>
            <a:pPr marL="45720" indent="0">
              <a:buNone/>
            </a:pPr>
            <a:r>
              <a:rPr lang="uk-UA" sz="4400" dirty="0" smtClean="0"/>
              <a:t>80 – 40 = 30</a:t>
            </a:r>
          </a:p>
          <a:p>
            <a:pPr marL="45720" indent="0">
              <a:buNone/>
            </a:pPr>
            <a:r>
              <a:rPr lang="uk-UA" sz="4400" dirty="0" smtClean="0"/>
              <a:t>90 – 50 = 40       </a:t>
            </a:r>
          </a:p>
          <a:p>
            <a:pPr marL="45720" indent="0">
              <a:buNone/>
            </a:pPr>
            <a:r>
              <a:rPr lang="uk-UA" sz="4400" dirty="0" smtClean="0"/>
              <a:t>10 + 20 = 40</a:t>
            </a:r>
          </a:p>
          <a:p>
            <a:pPr marL="45720" indent="0">
              <a:buNone/>
            </a:pPr>
            <a:r>
              <a:rPr lang="uk-UA" sz="4400" dirty="0" smtClean="0"/>
              <a:t>50 + 10 = 80       </a:t>
            </a:r>
          </a:p>
          <a:p>
            <a:pPr marL="45720" indent="0">
              <a:buNone/>
            </a:pPr>
            <a:r>
              <a:rPr lang="uk-UA" sz="4400" dirty="0" smtClean="0"/>
              <a:t>60 – 30 = 30</a:t>
            </a:r>
          </a:p>
          <a:p>
            <a:pPr marL="45720" indent="0">
              <a:buNone/>
            </a:pPr>
            <a:r>
              <a:rPr lang="uk-UA" sz="4400" dirty="0" smtClean="0"/>
              <a:t>80 – 30 = 40        </a:t>
            </a:r>
          </a:p>
          <a:p>
            <a:pPr marL="45720" indent="0">
              <a:buNone/>
            </a:pPr>
            <a:r>
              <a:rPr lang="uk-UA" sz="4400" dirty="0" smtClean="0"/>
              <a:t>30 + 40 = 80  </a:t>
            </a:r>
            <a:endParaRPr lang="ru-RU" sz="4400" dirty="0"/>
          </a:p>
        </p:txBody>
      </p:sp>
      <p:pic>
        <p:nvPicPr>
          <p:cNvPr id="4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251520" y="3501008"/>
            <a:ext cx="2016224" cy="2859776"/>
          </a:xfrm>
          <a:prstGeom prst="rect">
            <a:avLst/>
          </a:prstGeom>
          <a:noFill/>
        </p:spPr>
      </p:pic>
      <p:sp>
        <p:nvSpPr>
          <p:cNvPr id="5" name="Выноска-облако 4"/>
          <p:cNvSpPr/>
          <p:nvPr/>
        </p:nvSpPr>
        <p:spPr>
          <a:xfrm>
            <a:off x="1431656" y="2442836"/>
            <a:ext cx="1672176" cy="864096"/>
          </a:xfrm>
          <a:prstGeom prst="cloudCallout">
            <a:avLst>
              <a:gd name="adj1" fmla="val -29858"/>
              <a:gd name="adj2" fmla="val 8510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5400" dirty="0" smtClean="0"/>
              <a:t>?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320540397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731520"/>
            <a:ext cx="7920880" cy="5361776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uk-UA" sz="6000" dirty="0" smtClean="0">
                <a:latin typeface="Times New Roman" pitchFamily="18" charset="0"/>
                <a:cs typeface="Times New Roman" pitchFamily="18" charset="0"/>
              </a:rPr>
              <a:t>                    </a:t>
            </a:r>
            <a:r>
              <a:rPr lang="uk-UA" sz="9600" dirty="0" smtClean="0">
                <a:latin typeface="Times New Roman" pitchFamily="18" charset="0"/>
                <a:cs typeface="Times New Roman" pitchFamily="18" charset="0"/>
              </a:rPr>
              <a:t>ЛИЦЯ</a:t>
            </a:r>
          </a:p>
          <a:p>
            <a:pPr marL="45720" indent="0">
              <a:buNone/>
            </a:pPr>
            <a:r>
              <a:rPr lang="uk-UA" sz="9600" dirty="0" smtClean="0">
                <a:latin typeface="Times New Roman" pitchFamily="18" charset="0"/>
                <a:cs typeface="Times New Roman" pitchFamily="18" charset="0"/>
              </a:rPr>
              <a:t> 100     ЛИ</a:t>
            </a:r>
          </a:p>
          <a:p>
            <a:pPr marL="45720" indent="0">
              <a:buNone/>
            </a:pPr>
            <a:r>
              <a:rPr lang="uk-UA" sz="9600" dirty="0" smtClean="0">
                <a:latin typeface="Times New Roman" pitchFamily="18" charset="0"/>
                <a:cs typeface="Times New Roman" pitchFamily="18" charset="0"/>
              </a:rPr>
              <a:t>            ВБУР</a:t>
            </a:r>
          </a:p>
          <a:p>
            <a:pPr marL="45720" indent="0">
              <a:buNone/>
            </a:pPr>
            <a:endParaRPr lang="uk-UA" sz="6000" dirty="0"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endParaRPr lang="uk-UA" sz="6000" dirty="0"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endParaRPr lang="uk-UA" sz="6000" dirty="0" smtClean="0"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V="1">
            <a:off x="2843808" y="1844824"/>
            <a:ext cx="1440160" cy="122413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2843808" y="3429000"/>
            <a:ext cx="144016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2843808" y="3789040"/>
            <a:ext cx="1368152" cy="115212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23739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731520"/>
            <a:ext cx="7920880" cy="5361776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uk-UA" sz="6000" dirty="0" smtClean="0">
                <a:latin typeface="Times New Roman" pitchFamily="18" charset="0"/>
                <a:cs typeface="Times New Roman" pitchFamily="18" charset="0"/>
              </a:rPr>
              <a:t>10  90  40  20  60  70  50</a:t>
            </a:r>
          </a:p>
          <a:p>
            <a:pPr marL="45720" indent="0">
              <a:buNone/>
            </a:pPr>
            <a:r>
              <a:rPr lang="uk-UA" sz="6000" dirty="0" smtClean="0">
                <a:latin typeface="Times New Roman" pitchFamily="18" charset="0"/>
                <a:cs typeface="Times New Roman" pitchFamily="18" charset="0"/>
              </a:rPr>
              <a:t> М  І    Л    О   Д    Ц   О</a:t>
            </a:r>
          </a:p>
          <a:p>
            <a:pPr marL="45720" indent="0">
              <a:buNone/>
            </a:pP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870" y="2996952"/>
            <a:ext cx="6895506" cy="36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860937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404664"/>
            <a:ext cx="8748464" cy="6120680"/>
          </a:xfrm>
        </p:spPr>
        <p:txBody>
          <a:bodyPr>
            <a:noAutofit/>
          </a:bodyPr>
          <a:lstStyle/>
          <a:p>
            <a:r>
              <a:rPr lang="uk-UA" sz="5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Міркуємо – швидко</a:t>
            </a:r>
          </a:p>
          <a:p>
            <a:r>
              <a:rPr lang="uk-UA" sz="5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Лічимо -  точно </a:t>
            </a:r>
          </a:p>
          <a:p>
            <a:r>
              <a:rPr lang="uk-UA" sz="5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Пишемо – гарно </a:t>
            </a:r>
          </a:p>
          <a:p>
            <a:r>
              <a:rPr lang="uk-UA" sz="5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Працюємо – творчо </a:t>
            </a:r>
          </a:p>
          <a:p>
            <a:r>
              <a:rPr lang="uk-UA" sz="5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Результат – нові знання , гарний настрій </a:t>
            </a:r>
            <a:r>
              <a:rPr lang="uk-UA" sz="3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25803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332656"/>
            <a:ext cx="6480720" cy="2302307"/>
          </a:xfrm>
        </p:spPr>
        <p:txBody>
          <a:bodyPr/>
          <a:lstStyle/>
          <a:p>
            <a:pPr marL="0" indent="0" algn="l">
              <a:buNone/>
            </a:pPr>
            <a:r>
              <a:rPr lang="uk-UA" sz="9600" dirty="0" smtClean="0"/>
              <a:t>17,30,48,24,90,78,39,40,56,70,59,60.</a:t>
            </a:r>
            <a:endParaRPr lang="ru-RU" sz="9600" dirty="0"/>
          </a:p>
        </p:txBody>
      </p:sp>
      <p:pic>
        <p:nvPicPr>
          <p:cNvPr id="4" name="Picture 2" descr="C:\Documents and Settings\Admin\Рабочий стол\Презентации\Муравей Вопросик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42450" y="4581128"/>
            <a:ext cx="1408176" cy="2139696"/>
          </a:xfrm>
          <a:prstGeom prst="rect">
            <a:avLst/>
          </a:prstGeom>
          <a:noFill/>
        </p:spPr>
      </p:pic>
      <p:sp>
        <p:nvSpPr>
          <p:cNvPr id="6" name="Выноска-облако 5"/>
          <p:cNvSpPr/>
          <p:nvPr/>
        </p:nvSpPr>
        <p:spPr>
          <a:xfrm>
            <a:off x="34320" y="1844824"/>
            <a:ext cx="2593464" cy="781258"/>
          </a:xfrm>
          <a:prstGeom prst="cloudCallout">
            <a:avLst>
              <a:gd name="adj1" fmla="val -22233"/>
              <a:gd name="adj2" fmla="val 276564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/>
            </a:r>
            <a:b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/>
            </a:r>
            <a:b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15616" y="1844824"/>
            <a:ext cx="6474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6000" dirty="0" smtClean="0"/>
              <a:t>?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2109416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764704"/>
            <a:ext cx="8352928" cy="4929728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uk-UA" sz="4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ТЕМА:</a:t>
            </a: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4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КРУГЛІ ЧИСЛА. ДОДАВАННЯ І ВІДНІМАННЯ КРУГЛИХ ЧИСЕЛ . ПОРІВНЯННЯ ОДИНИЦЬ ВИМІРЮВАННЯ ДОВЖИНИ . РОЗВ</a:t>
            </a:r>
            <a:r>
              <a:rPr lang="en-US" sz="4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`</a:t>
            </a:r>
            <a:r>
              <a:rPr lang="uk-UA" sz="4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ЯЗУВАННЯ ЗАДАЧ </a:t>
            </a:r>
            <a:endParaRPr lang="ru-RU" sz="44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0947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683568" y="235856"/>
            <a:ext cx="1368152" cy="1135891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800" dirty="0" smtClean="0"/>
              <a:t>10</a:t>
            </a:r>
            <a:endParaRPr lang="ru-RU" sz="4800" dirty="0"/>
          </a:p>
        </p:txBody>
      </p:sp>
      <p:sp>
        <p:nvSpPr>
          <p:cNvPr id="5" name="Овал 4"/>
          <p:cNvSpPr/>
          <p:nvPr/>
        </p:nvSpPr>
        <p:spPr>
          <a:xfrm>
            <a:off x="996584" y="1231195"/>
            <a:ext cx="1233472" cy="1119329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800" dirty="0" smtClean="0"/>
              <a:t>20</a:t>
            </a:r>
            <a:endParaRPr lang="ru-RU" sz="4800" dirty="0"/>
          </a:p>
        </p:txBody>
      </p:sp>
      <p:sp>
        <p:nvSpPr>
          <p:cNvPr id="6" name="Овал 5"/>
          <p:cNvSpPr/>
          <p:nvPr/>
        </p:nvSpPr>
        <p:spPr>
          <a:xfrm>
            <a:off x="1475656" y="2263292"/>
            <a:ext cx="1330464" cy="1088699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800" dirty="0" smtClean="0"/>
              <a:t>30</a:t>
            </a:r>
            <a:endParaRPr lang="ru-RU" sz="4800" dirty="0"/>
          </a:p>
        </p:txBody>
      </p:sp>
      <p:sp>
        <p:nvSpPr>
          <p:cNvPr id="8" name="Овал 7"/>
          <p:cNvSpPr/>
          <p:nvPr/>
        </p:nvSpPr>
        <p:spPr>
          <a:xfrm>
            <a:off x="2253647" y="3106951"/>
            <a:ext cx="1258485" cy="1221491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800" dirty="0" smtClean="0"/>
              <a:t>40</a:t>
            </a:r>
            <a:endParaRPr lang="ru-RU" sz="4800" dirty="0"/>
          </a:p>
        </p:txBody>
      </p:sp>
      <p:sp>
        <p:nvSpPr>
          <p:cNvPr id="9" name="Овал 8"/>
          <p:cNvSpPr/>
          <p:nvPr/>
        </p:nvSpPr>
        <p:spPr>
          <a:xfrm>
            <a:off x="3419872" y="3403082"/>
            <a:ext cx="1224136" cy="1198038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800" dirty="0" smtClean="0"/>
              <a:t>50</a:t>
            </a:r>
            <a:endParaRPr lang="ru-RU" sz="4800" dirty="0"/>
          </a:p>
        </p:txBody>
      </p:sp>
      <p:sp>
        <p:nvSpPr>
          <p:cNvPr id="10" name="Овал 9"/>
          <p:cNvSpPr/>
          <p:nvPr/>
        </p:nvSpPr>
        <p:spPr>
          <a:xfrm>
            <a:off x="4669051" y="3403082"/>
            <a:ext cx="1224136" cy="1213938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800" dirty="0" smtClean="0"/>
              <a:t>58</a:t>
            </a:r>
            <a:endParaRPr lang="ru-RU" sz="4800" dirty="0"/>
          </a:p>
        </p:txBody>
      </p:sp>
      <p:sp>
        <p:nvSpPr>
          <p:cNvPr id="11" name="Овал 10"/>
          <p:cNvSpPr/>
          <p:nvPr/>
        </p:nvSpPr>
        <p:spPr>
          <a:xfrm>
            <a:off x="5868144" y="3042169"/>
            <a:ext cx="1224136" cy="1142768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800" dirty="0" smtClean="0"/>
              <a:t>60</a:t>
            </a:r>
            <a:endParaRPr lang="ru-RU" sz="4800" dirty="0"/>
          </a:p>
        </p:txBody>
      </p:sp>
      <p:sp>
        <p:nvSpPr>
          <p:cNvPr id="12" name="Овал 11"/>
          <p:cNvSpPr/>
          <p:nvPr/>
        </p:nvSpPr>
        <p:spPr>
          <a:xfrm>
            <a:off x="7549541" y="1327624"/>
            <a:ext cx="1270931" cy="123728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800" dirty="0" smtClean="0"/>
              <a:t>80</a:t>
            </a:r>
            <a:endParaRPr lang="ru-RU" sz="4800" dirty="0"/>
          </a:p>
        </p:txBody>
      </p:sp>
      <p:sp>
        <p:nvSpPr>
          <p:cNvPr id="13" name="Овал 12"/>
          <p:cNvSpPr/>
          <p:nvPr/>
        </p:nvSpPr>
        <p:spPr>
          <a:xfrm>
            <a:off x="7760486" y="279977"/>
            <a:ext cx="1229215" cy="1047647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800" dirty="0" smtClean="0"/>
              <a:t>90</a:t>
            </a:r>
            <a:endParaRPr lang="ru-RU" sz="4800" dirty="0"/>
          </a:p>
        </p:txBody>
      </p:sp>
      <p:sp>
        <p:nvSpPr>
          <p:cNvPr id="14" name="Овал 13"/>
          <p:cNvSpPr/>
          <p:nvPr/>
        </p:nvSpPr>
        <p:spPr>
          <a:xfrm>
            <a:off x="6798424" y="2261204"/>
            <a:ext cx="1209179" cy="1220655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800" dirty="0" smtClean="0"/>
              <a:t>70</a:t>
            </a:r>
            <a:endParaRPr lang="ru-RU" sz="4800" dirty="0"/>
          </a:p>
        </p:txBody>
      </p:sp>
      <p:pic>
        <p:nvPicPr>
          <p:cNvPr id="15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80949" y="4509120"/>
            <a:ext cx="1408113" cy="2139950"/>
          </a:xfrm>
          <a:prstGeom prst="rect">
            <a:avLst/>
          </a:prstGeom>
          <a:noFill/>
        </p:spPr>
      </p:pic>
      <p:pic>
        <p:nvPicPr>
          <p:cNvPr id="16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194346" y="4571792"/>
            <a:ext cx="1408113" cy="21399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26298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683568" y="235856"/>
            <a:ext cx="1368152" cy="1135891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800" dirty="0" smtClean="0"/>
              <a:t>10</a:t>
            </a:r>
            <a:endParaRPr lang="ru-RU" sz="4800" dirty="0"/>
          </a:p>
        </p:txBody>
      </p:sp>
      <p:sp>
        <p:nvSpPr>
          <p:cNvPr id="5" name="Овал 4"/>
          <p:cNvSpPr/>
          <p:nvPr/>
        </p:nvSpPr>
        <p:spPr>
          <a:xfrm>
            <a:off x="996584" y="1231195"/>
            <a:ext cx="1233472" cy="1119329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800" dirty="0" smtClean="0"/>
              <a:t>20</a:t>
            </a:r>
            <a:endParaRPr lang="ru-RU" sz="4800" dirty="0"/>
          </a:p>
        </p:txBody>
      </p:sp>
      <p:sp>
        <p:nvSpPr>
          <p:cNvPr id="6" name="Овал 5"/>
          <p:cNvSpPr/>
          <p:nvPr/>
        </p:nvSpPr>
        <p:spPr>
          <a:xfrm>
            <a:off x="1475656" y="2263292"/>
            <a:ext cx="1330464" cy="1088699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800" dirty="0" smtClean="0"/>
              <a:t>30</a:t>
            </a:r>
            <a:endParaRPr lang="ru-RU" sz="4800" dirty="0"/>
          </a:p>
        </p:txBody>
      </p:sp>
      <p:sp>
        <p:nvSpPr>
          <p:cNvPr id="8" name="Овал 7"/>
          <p:cNvSpPr/>
          <p:nvPr/>
        </p:nvSpPr>
        <p:spPr>
          <a:xfrm>
            <a:off x="2253647" y="3106951"/>
            <a:ext cx="1258485" cy="1221491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800" dirty="0" smtClean="0"/>
              <a:t>40</a:t>
            </a:r>
            <a:endParaRPr lang="ru-RU" sz="4800" dirty="0"/>
          </a:p>
        </p:txBody>
      </p:sp>
      <p:sp>
        <p:nvSpPr>
          <p:cNvPr id="9" name="Овал 8"/>
          <p:cNvSpPr/>
          <p:nvPr/>
        </p:nvSpPr>
        <p:spPr>
          <a:xfrm>
            <a:off x="3419872" y="3403082"/>
            <a:ext cx="1224136" cy="1198038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800" dirty="0" smtClean="0"/>
              <a:t>50</a:t>
            </a:r>
            <a:endParaRPr lang="ru-RU" sz="4800" dirty="0"/>
          </a:p>
        </p:txBody>
      </p:sp>
      <p:sp>
        <p:nvSpPr>
          <p:cNvPr id="10" name="Овал 9"/>
          <p:cNvSpPr/>
          <p:nvPr/>
        </p:nvSpPr>
        <p:spPr>
          <a:xfrm>
            <a:off x="4669051" y="3403082"/>
            <a:ext cx="1224136" cy="1213938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800" dirty="0"/>
          </a:p>
        </p:txBody>
      </p:sp>
      <p:sp>
        <p:nvSpPr>
          <p:cNvPr id="11" name="Овал 10"/>
          <p:cNvSpPr/>
          <p:nvPr/>
        </p:nvSpPr>
        <p:spPr>
          <a:xfrm>
            <a:off x="5868144" y="3042169"/>
            <a:ext cx="1224136" cy="1142768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800" dirty="0" smtClean="0"/>
              <a:t>60</a:t>
            </a:r>
            <a:endParaRPr lang="ru-RU" sz="4800" dirty="0"/>
          </a:p>
        </p:txBody>
      </p:sp>
      <p:sp>
        <p:nvSpPr>
          <p:cNvPr id="12" name="Овал 11"/>
          <p:cNvSpPr/>
          <p:nvPr/>
        </p:nvSpPr>
        <p:spPr>
          <a:xfrm>
            <a:off x="7549541" y="1327624"/>
            <a:ext cx="1270931" cy="123728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800" dirty="0" smtClean="0"/>
              <a:t>80</a:t>
            </a:r>
            <a:endParaRPr lang="ru-RU" sz="4800" dirty="0"/>
          </a:p>
        </p:txBody>
      </p:sp>
      <p:sp>
        <p:nvSpPr>
          <p:cNvPr id="13" name="Овал 12"/>
          <p:cNvSpPr/>
          <p:nvPr/>
        </p:nvSpPr>
        <p:spPr>
          <a:xfrm>
            <a:off x="7760486" y="279977"/>
            <a:ext cx="1229215" cy="1047647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800" dirty="0" smtClean="0"/>
              <a:t>90</a:t>
            </a:r>
            <a:endParaRPr lang="ru-RU" sz="4800" dirty="0"/>
          </a:p>
        </p:txBody>
      </p:sp>
      <p:sp>
        <p:nvSpPr>
          <p:cNvPr id="14" name="Овал 13"/>
          <p:cNvSpPr/>
          <p:nvPr/>
        </p:nvSpPr>
        <p:spPr>
          <a:xfrm>
            <a:off x="6798424" y="2261204"/>
            <a:ext cx="1209179" cy="1220655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800" dirty="0" smtClean="0"/>
              <a:t>70</a:t>
            </a:r>
            <a:endParaRPr lang="ru-RU" sz="4800" dirty="0"/>
          </a:p>
        </p:txBody>
      </p:sp>
      <p:pic>
        <p:nvPicPr>
          <p:cNvPr id="15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80949" y="4509120"/>
            <a:ext cx="1408113" cy="2139950"/>
          </a:xfrm>
          <a:prstGeom prst="rect">
            <a:avLst/>
          </a:prstGeom>
          <a:noFill/>
        </p:spPr>
      </p:pic>
      <p:pic>
        <p:nvPicPr>
          <p:cNvPr id="16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194346" y="4571792"/>
            <a:ext cx="1408113" cy="21399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6996230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260648"/>
            <a:ext cx="8640960" cy="6264696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uk-UA" sz="6000" dirty="0" smtClean="0">
                <a:solidFill>
                  <a:schemeClr val="tx1"/>
                </a:solidFill>
              </a:rPr>
              <a:t>1дм    14см </a:t>
            </a:r>
          </a:p>
          <a:p>
            <a:pPr marL="45720" indent="0" algn="r">
              <a:buNone/>
            </a:pPr>
            <a:r>
              <a:rPr lang="uk-UA" sz="6000" dirty="0" smtClean="0">
                <a:solidFill>
                  <a:schemeClr val="tx1"/>
                </a:solidFill>
              </a:rPr>
              <a:t>       24см     2 дм 4см </a:t>
            </a:r>
          </a:p>
          <a:p>
            <a:pPr marL="45720" indent="0" algn="ctr">
              <a:buNone/>
            </a:pPr>
            <a:r>
              <a:rPr lang="uk-UA" sz="6000" dirty="0" smtClean="0">
                <a:solidFill>
                  <a:schemeClr val="tx1"/>
                </a:solidFill>
              </a:rPr>
              <a:t>6</a:t>
            </a:r>
            <a:r>
              <a:rPr lang="en-US" sz="6000" dirty="0" smtClean="0">
                <a:solidFill>
                  <a:schemeClr val="tx1"/>
                </a:solidFill>
              </a:rPr>
              <a:t>0</a:t>
            </a:r>
            <a:r>
              <a:rPr lang="uk-UA" sz="6000" dirty="0" smtClean="0">
                <a:solidFill>
                  <a:schemeClr val="tx1"/>
                </a:solidFill>
              </a:rPr>
              <a:t>см     </a:t>
            </a:r>
            <a:r>
              <a:rPr lang="en-US" sz="6000" dirty="0" smtClean="0">
                <a:solidFill>
                  <a:schemeClr val="tx1"/>
                </a:solidFill>
              </a:rPr>
              <a:t>5</a:t>
            </a:r>
            <a:r>
              <a:rPr lang="uk-UA" sz="6000" dirty="0" smtClean="0">
                <a:solidFill>
                  <a:schemeClr val="tx1"/>
                </a:solidFill>
              </a:rPr>
              <a:t>дм </a:t>
            </a:r>
          </a:p>
          <a:p>
            <a:pPr marL="45720" indent="0" algn="ctr">
              <a:buNone/>
            </a:pPr>
            <a:r>
              <a:rPr lang="uk-UA" sz="6000" dirty="0" smtClean="0">
                <a:solidFill>
                  <a:schemeClr val="tx1"/>
                </a:solidFill>
              </a:rPr>
              <a:t>   40дм     40см</a:t>
            </a:r>
            <a:endParaRPr lang="ru-RU" sz="6000" dirty="0"/>
          </a:p>
        </p:txBody>
      </p:sp>
      <p:sp>
        <p:nvSpPr>
          <p:cNvPr id="4" name="Овал 3"/>
          <p:cNvSpPr/>
          <p:nvPr/>
        </p:nvSpPr>
        <p:spPr>
          <a:xfrm>
            <a:off x="336022" y="439298"/>
            <a:ext cx="936104" cy="798739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/>
              <a:t>‹</a:t>
            </a:r>
            <a:endParaRPr lang="ru-RU" sz="9600" dirty="0"/>
          </a:p>
        </p:txBody>
      </p:sp>
      <p:sp>
        <p:nvSpPr>
          <p:cNvPr id="5" name="Овал 4"/>
          <p:cNvSpPr/>
          <p:nvPr/>
        </p:nvSpPr>
        <p:spPr>
          <a:xfrm>
            <a:off x="1240572" y="627339"/>
            <a:ext cx="857898" cy="792087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/>
              <a:t>›</a:t>
            </a:r>
            <a:endParaRPr lang="ru-RU" sz="9600" dirty="0"/>
          </a:p>
        </p:txBody>
      </p:sp>
      <p:sp>
        <p:nvSpPr>
          <p:cNvPr id="6" name="Овал 5"/>
          <p:cNvSpPr/>
          <p:nvPr/>
        </p:nvSpPr>
        <p:spPr>
          <a:xfrm>
            <a:off x="716149" y="1283508"/>
            <a:ext cx="953372" cy="864096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8800" dirty="0"/>
              <a:t>=</a:t>
            </a:r>
            <a:endParaRPr lang="ru-RU" sz="8800" dirty="0"/>
          </a:p>
        </p:txBody>
      </p:sp>
      <p:sp>
        <p:nvSpPr>
          <p:cNvPr id="9" name="Овал 8"/>
          <p:cNvSpPr/>
          <p:nvPr/>
        </p:nvSpPr>
        <p:spPr>
          <a:xfrm>
            <a:off x="3995936" y="439298"/>
            <a:ext cx="792088" cy="798739"/>
          </a:xfrm>
          <a:prstGeom prst="ellipse">
            <a:avLst/>
          </a:prstGeom>
          <a:solidFill>
            <a:schemeClr val="bg1"/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4788024" y="1628800"/>
            <a:ext cx="792088" cy="72008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4354524" y="2636912"/>
            <a:ext cx="792088" cy="72008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 </a:t>
            </a:r>
            <a:endParaRPr lang="ru-RU" dirty="0"/>
          </a:p>
        </p:txBody>
      </p:sp>
      <p:sp>
        <p:nvSpPr>
          <p:cNvPr id="12" name="Овал 11"/>
          <p:cNvSpPr/>
          <p:nvPr/>
        </p:nvSpPr>
        <p:spPr>
          <a:xfrm>
            <a:off x="4462510" y="3932320"/>
            <a:ext cx="864096" cy="792087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  </a:t>
            </a:r>
            <a:endParaRPr lang="ru-RU" dirty="0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339" y="4328363"/>
            <a:ext cx="2641476" cy="2434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638704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76" y="0"/>
            <a:ext cx="4197171" cy="6669360"/>
          </a:xfrm>
        </p:spPr>
        <p:txBody>
          <a:bodyPr/>
          <a:lstStyle/>
          <a:p>
            <a:pPr marL="0" indent="0" algn="l">
              <a:buNone/>
            </a:pPr>
            <a:r>
              <a:rPr lang="uk-UA" sz="4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 галявині Оля нарахувала </a:t>
            </a:r>
            <a:r>
              <a:rPr lang="en-US" sz="4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2</a:t>
            </a:r>
            <a:r>
              <a:rPr lang="uk-UA" sz="4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десятки пролісків , а  Леся 1 десяток пролісків .</a:t>
            </a:r>
            <a:br>
              <a:rPr lang="uk-UA" sz="4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uk-UA" sz="4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Скільки всього пролісків нарахували дівчата ?</a:t>
            </a:r>
            <a:endParaRPr lang="ru-RU" sz="4000" b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476672"/>
            <a:ext cx="4464496" cy="5760640"/>
          </a:xfrm>
        </p:spPr>
      </p:pic>
    </p:spTree>
    <p:extLst>
      <p:ext uri="{BB962C8B-B14F-4D97-AF65-F5344CB8AC3E}">
        <p14:creationId xmlns:p14="http://schemas.microsoft.com/office/powerpoint/2010/main" val="2493494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844824"/>
            <a:ext cx="8280920" cy="2304256"/>
          </a:xfrm>
        </p:spPr>
        <p:txBody>
          <a:bodyPr/>
          <a:lstStyle/>
          <a:p>
            <a:pPr marL="0" indent="0" algn="ctr">
              <a:buNone/>
            </a:pPr>
            <a:r>
              <a:rPr lang="en-US" sz="48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</a:t>
            </a:r>
            <a:r>
              <a:rPr lang="uk-UA" sz="48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дес. </a:t>
            </a:r>
            <a:r>
              <a:rPr lang="uk-UA" sz="48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uk-UA" sz="48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+ 1дес. = </a:t>
            </a:r>
            <a:r>
              <a:rPr lang="uk-UA" sz="48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3дес</a:t>
            </a:r>
            <a:r>
              <a:rPr lang="uk-UA" sz="48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.</a:t>
            </a:r>
            <a:br>
              <a:rPr lang="uk-UA" sz="48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uk-UA" sz="48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</a:t>
            </a:r>
            <a:r>
              <a:rPr lang="en-US" sz="48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</a:t>
            </a:r>
            <a:r>
              <a:rPr lang="uk-UA" sz="48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0     +  10     = </a:t>
            </a:r>
            <a:r>
              <a:rPr lang="en-US" sz="48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3</a:t>
            </a:r>
            <a:r>
              <a:rPr lang="uk-UA" sz="48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0</a:t>
            </a:r>
            <a:r>
              <a:rPr lang="uk-UA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uk-UA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ru-RU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Marker/>
                    </a14:imgEffect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6414" y="4437112"/>
            <a:ext cx="2718074" cy="216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006000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453</TotalTime>
  <Words>223</Words>
  <Application>Microsoft Office PowerPoint</Application>
  <PresentationFormat>Экран (4:3)</PresentationFormat>
  <Paragraphs>68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Воздушный поток</vt:lpstr>
      <vt:lpstr>Математика – наука  точна і серйозна  і прожить без неї нам  навіть дня не можна </vt:lpstr>
      <vt:lpstr>Презентация PowerPoint</vt:lpstr>
      <vt:lpstr>17,30,48,24,90,78,39,40,56,70,59,60.</vt:lpstr>
      <vt:lpstr>Презентация PowerPoint</vt:lpstr>
      <vt:lpstr>Презентация PowerPoint</vt:lpstr>
      <vt:lpstr>Презентация PowerPoint</vt:lpstr>
      <vt:lpstr> </vt:lpstr>
      <vt:lpstr>На галявині Оля нарахувала  2 десятки пролісків , а  Леся 1 десяток пролісків . Скільки всього пролісків нарахували дівчата ?</vt:lpstr>
      <vt:lpstr>2дес.  + 1дес. = 3дес.   20     +  10     = 30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 – наука  точна і серйозна  і прожить без неї нам  навіть дня не можна</dc:title>
  <dc:creator>Windows 7</dc:creator>
  <cp:lastModifiedBy>Admin</cp:lastModifiedBy>
  <cp:revision>24</cp:revision>
  <dcterms:created xsi:type="dcterms:W3CDTF">2014-03-30T10:32:28Z</dcterms:created>
  <dcterms:modified xsi:type="dcterms:W3CDTF">2014-04-01T17:43:09Z</dcterms:modified>
</cp:coreProperties>
</file>