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58" r:id="rId3"/>
    <p:sldId id="263" r:id="rId4"/>
    <p:sldId id="259" r:id="rId5"/>
    <p:sldId id="260" r:id="rId6"/>
    <p:sldId id="261" r:id="rId7"/>
    <p:sldId id="262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8" r:id="rId22"/>
    <p:sldId id="277" r:id="rId2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2" name="Прямоугольник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Прямоугольник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Прямоугольник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Прямоугольник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Прямоугольник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56" name="Прямоугольник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Прямоугольник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Прямоугольник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Прямоугольник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Полилиния 13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Полилиния 14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Полилиния 12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Полилиния 15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Полилиния 16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Полилиния 17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Полилиния 18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Полилиния 19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Полилиния 20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Полилиния 21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Полилиния 22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Полилиния 23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Полилиния 24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Полилиния 25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Полилиния 26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рямоугольник 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Прямоугольник 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Прямоугольник 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Прямоугольник 24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6" name="Прямоугольник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Прямоугольник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Прямоугольник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Прямоугольник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Прямоугольник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Прямоугольник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Прямая соединительная линия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Группа 9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Прямая соединительная линия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Прямая соединительная линия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Прямая соединительная линия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grpSp>
        <p:nvGrpSpPr>
          <p:cNvPr id="14" name="Группа 13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Прямая соединительная линия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Прямая соединительная линия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Прямая соединительная линия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Группа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Прямая соединительная линия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Прямая соединительная линия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Прямая соединительная линия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Прямоугольник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Прямоугольник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Прямоугольник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Прямоугольник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28.03.2017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3132960"/>
          </a:xfrm>
        </p:spPr>
        <p:txBody>
          <a:bodyPr>
            <a:normAutofit/>
          </a:bodyPr>
          <a:lstStyle/>
          <a:p>
            <a:pPr algn="ctr"/>
            <a:r>
              <a:rPr lang="ru-RU" sz="5400" b="1" dirty="0" smtClean="0"/>
              <a:t>Метод </a:t>
            </a:r>
            <a:r>
              <a:rPr lang="ru-RU" sz="5400" b="1" dirty="0" err="1" smtClean="0"/>
              <a:t>проектів</a:t>
            </a:r>
            <a:r>
              <a:rPr lang="en-US" sz="5400" b="1" dirty="0" smtClean="0"/>
              <a:t/>
            </a:r>
            <a:br>
              <a:rPr lang="en-US" sz="5400" b="1" dirty="0" smtClean="0"/>
            </a:br>
            <a:r>
              <a:rPr lang="ru-RU" sz="5400" b="1" dirty="0" smtClean="0"/>
              <a:t> як </a:t>
            </a:r>
            <a:r>
              <a:rPr lang="ru-RU" sz="5400" b="1" dirty="0" err="1" smtClean="0"/>
              <a:t>інноваційна</a:t>
            </a:r>
            <a:r>
              <a:rPr lang="ru-RU" sz="5400" b="1" dirty="0" smtClean="0"/>
              <a:t> </a:t>
            </a:r>
            <a:r>
              <a:rPr lang="ru-RU" sz="5400" b="1" dirty="0" err="1" smtClean="0"/>
              <a:t>технологі</a:t>
            </a:r>
            <a:r>
              <a:rPr lang="uk-UA" sz="5400" b="1" dirty="0" smtClean="0"/>
              <a:t>я</a:t>
            </a:r>
            <a:endParaRPr lang="ru-RU" sz="5400" dirty="0"/>
          </a:p>
        </p:txBody>
      </p:sp>
      <p:sp>
        <p:nvSpPr>
          <p:cNvPr id="4" name="Содержимое 3"/>
          <p:cNvSpPr>
            <a:spLocks noGrp="1"/>
          </p:cNvSpPr>
          <p:nvPr>
            <p:ph idx="1"/>
          </p:nvPr>
        </p:nvSpPr>
        <p:spPr>
          <a:xfrm>
            <a:off x="914400" y="4149080"/>
            <a:ext cx="7772400" cy="2206480"/>
          </a:xfrm>
        </p:spPr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uk-UA" sz="4400" b="1" dirty="0" smtClean="0"/>
              <a:t>За кількістю учасників проекту</a:t>
            </a:r>
            <a:endParaRPr lang="ru-RU" sz="44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755576" y="2708920"/>
            <a:ext cx="7772400" cy="4572000"/>
          </a:xfrm>
        </p:spPr>
        <p:txBody>
          <a:bodyPr>
            <a:normAutofit/>
          </a:bodyPr>
          <a:lstStyle/>
          <a:p>
            <a:r>
              <a:rPr lang="uk-UA" sz="4800" b="1" dirty="0" smtClean="0"/>
              <a:t>Індивідуальні</a:t>
            </a:r>
          </a:p>
          <a:p>
            <a:r>
              <a:rPr lang="uk-UA" sz="4800" b="1" dirty="0" smtClean="0"/>
              <a:t> парні</a:t>
            </a:r>
          </a:p>
          <a:p>
            <a:r>
              <a:rPr lang="uk-UA" sz="4800" b="1" dirty="0" smtClean="0"/>
              <a:t> групові</a:t>
            </a:r>
            <a:endParaRPr lang="ru-RU" sz="4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z="4800" b="1" dirty="0" smtClean="0"/>
              <a:t>За тривалістю</a:t>
            </a:r>
            <a:endParaRPr lang="ru-RU" sz="48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z="4400" b="1" dirty="0" smtClean="0"/>
              <a:t>короткострокові (2-6 годин)</a:t>
            </a:r>
          </a:p>
          <a:p>
            <a:pPr lvl="0"/>
            <a:r>
              <a:rPr lang="uk-UA" sz="4400" b="1" dirty="0" smtClean="0"/>
              <a:t> середньої тривалості (від тижня до місяця)</a:t>
            </a:r>
          </a:p>
          <a:p>
            <a:pPr lvl="0"/>
            <a:r>
              <a:rPr lang="uk-UA" sz="4400" b="1" dirty="0" smtClean="0"/>
              <a:t> довгострокові (від місяця до кількох місяців)</a:t>
            </a:r>
            <a:endParaRPr lang="ru-RU" sz="4400" b="1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Робота над </a:t>
            </a:r>
            <a:r>
              <a:rPr lang="uk-UA" b="1" dirty="0" smtClean="0"/>
              <a:t>проектом</a:t>
            </a:r>
            <a:r>
              <a:rPr lang="uk-UA" b="1" dirty="0" smtClean="0"/>
              <a:t>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914400" y="1268760"/>
            <a:ext cx="7772400" cy="50868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uk-UA" sz="4400" dirty="0" smtClean="0"/>
              <a:t> </a:t>
            </a:r>
            <a:r>
              <a:rPr lang="uk-UA" sz="4400" dirty="0" smtClean="0"/>
              <a:t>самостійний вид діяльності учнів, яким управляє вчитель, процес планування та виконання завдань-проектів</a:t>
            </a:r>
            <a:endParaRPr lang="ru-RU" sz="4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Етапи навчального проекту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uk-UA" sz="3600" b="1" dirty="0" smtClean="0"/>
              <a:t>підготовчий етап</a:t>
            </a:r>
          </a:p>
          <a:p>
            <a:r>
              <a:rPr lang="uk-UA" sz="3600" b="1" dirty="0" smtClean="0"/>
              <a:t> планування</a:t>
            </a:r>
          </a:p>
          <a:p>
            <a:r>
              <a:rPr lang="uk-UA" sz="3600" b="1" dirty="0" smtClean="0"/>
              <a:t> збір матеріалів</a:t>
            </a:r>
          </a:p>
          <a:p>
            <a:r>
              <a:rPr lang="uk-UA" sz="3600" b="1" dirty="0" smtClean="0"/>
              <a:t> аналіз</a:t>
            </a:r>
          </a:p>
          <a:p>
            <a:r>
              <a:rPr lang="uk-UA" sz="3600" b="1" dirty="0" smtClean="0"/>
              <a:t> подання і оцінювання результатів</a:t>
            </a:r>
          </a:p>
          <a:p>
            <a:r>
              <a:rPr lang="uk-UA" sz="3600" b="1" dirty="0" smtClean="0"/>
              <a:t>презентація проекту</a:t>
            </a:r>
            <a:endParaRPr lang="ru-RU" sz="36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Етапи навчального проекту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uk-UA" b="1" i="1" dirty="0" smtClean="0"/>
              <a:t>І етап. Підготовчий </a:t>
            </a:r>
          </a:p>
          <a:p>
            <a:pPr>
              <a:buNone/>
            </a:pPr>
            <a:endParaRPr lang="ru-RU" dirty="0" smtClean="0"/>
          </a:p>
          <a:p>
            <a:pPr lvl="0"/>
            <a:r>
              <a:rPr lang="uk-UA" sz="3600" dirty="0" smtClean="0"/>
              <a:t>Обговорення тем проектів</a:t>
            </a:r>
            <a:endParaRPr lang="ru-RU" sz="3600" dirty="0" smtClean="0"/>
          </a:p>
          <a:p>
            <a:pPr lvl="0"/>
            <a:r>
              <a:rPr lang="uk-UA" sz="3600" dirty="0" smtClean="0"/>
              <a:t>Визначення теми проекту</a:t>
            </a:r>
            <a:endParaRPr lang="ru-RU" sz="3600" dirty="0" smtClean="0"/>
          </a:p>
          <a:p>
            <a:pPr lvl="0"/>
            <a:r>
              <a:rPr lang="uk-UA" sz="3600" dirty="0" smtClean="0"/>
              <a:t>Формулювання мети проекту</a:t>
            </a:r>
            <a:endParaRPr lang="ru-RU" sz="3600" dirty="0" smtClean="0"/>
          </a:p>
          <a:p>
            <a:pPr lvl="0"/>
            <a:r>
              <a:rPr lang="uk-UA" sz="3600" dirty="0" smtClean="0"/>
              <a:t>визначення типу проекту</a:t>
            </a:r>
            <a:endParaRPr lang="ru-RU" sz="3600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Етапи навчального проекту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uk-UA" b="1" i="1" dirty="0" smtClean="0"/>
              <a:t>ІІ етап. Планування</a:t>
            </a:r>
          </a:p>
          <a:p>
            <a:pPr>
              <a:buNone/>
            </a:pPr>
            <a:endParaRPr lang="ru-RU" dirty="0" smtClean="0"/>
          </a:p>
          <a:p>
            <a:pPr lvl="0"/>
            <a:r>
              <a:rPr lang="uk-UA" dirty="0" smtClean="0"/>
              <a:t>Обдумування шляхів вирішення проблеми</a:t>
            </a:r>
            <a:endParaRPr lang="ru-RU" dirty="0" smtClean="0"/>
          </a:p>
          <a:p>
            <a:pPr lvl="0"/>
            <a:r>
              <a:rPr lang="uk-UA" dirty="0" smtClean="0"/>
              <a:t>Визначення джерел, засобів, методів аналізу інформації</a:t>
            </a:r>
            <a:endParaRPr lang="ru-RU" dirty="0" smtClean="0"/>
          </a:p>
          <a:p>
            <a:pPr lvl="0"/>
            <a:r>
              <a:rPr lang="uk-UA" dirty="0" smtClean="0"/>
              <a:t>Вибір засобів представлення результатів</a:t>
            </a:r>
            <a:endParaRPr lang="ru-RU" dirty="0" smtClean="0"/>
          </a:p>
          <a:p>
            <a:pPr lvl="0"/>
            <a:r>
              <a:rPr lang="uk-UA" dirty="0" smtClean="0"/>
              <a:t>Вироблення критеріїв оцінювання результату і процесу</a:t>
            </a:r>
            <a:endParaRPr lang="ru-RU" dirty="0" smtClean="0"/>
          </a:p>
          <a:p>
            <a:r>
              <a:rPr lang="uk-UA" dirty="0" smtClean="0"/>
              <a:t>Розподіл </a:t>
            </a:r>
            <a:r>
              <a:rPr lang="uk-UA" dirty="0" err="1" smtClean="0"/>
              <a:t>обов’</a:t>
            </a:r>
            <a:r>
              <a:rPr lang="ru-RU" dirty="0" err="1" smtClean="0"/>
              <a:t>язків</a:t>
            </a:r>
            <a:r>
              <a:rPr lang="ru-RU" dirty="0" smtClean="0"/>
              <a:t> у </a:t>
            </a:r>
            <a:r>
              <a:rPr lang="ru-RU" dirty="0" err="1" smtClean="0"/>
              <a:t>пошуковій</a:t>
            </a:r>
            <a:r>
              <a:rPr lang="ru-RU" dirty="0" smtClean="0"/>
              <a:t> </a:t>
            </a:r>
            <a:r>
              <a:rPr lang="ru-RU" dirty="0" err="1" smtClean="0"/>
              <a:t>діяльності</a:t>
            </a:r>
            <a:r>
              <a:rPr lang="ru-RU" dirty="0" smtClean="0"/>
              <a:t> </a:t>
            </a:r>
            <a:r>
              <a:rPr lang="ru-RU" dirty="0" err="1" smtClean="0"/>
              <a:t>між</a:t>
            </a:r>
            <a:r>
              <a:rPr lang="ru-RU" dirty="0" smtClean="0"/>
              <a:t> </a:t>
            </a:r>
            <a:r>
              <a:rPr lang="ru-RU" dirty="0" err="1" smtClean="0"/>
              <a:t>учасниками</a:t>
            </a:r>
            <a:r>
              <a:rPr lang="ru-RU" dirty="0" smtClean="0"/>
              <a:t> проекту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Етапи навчального проекту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uk-UA" b="1" i="1" dirty="0" smtClean="0"/>
              <a:t>ІІІ етап. Збір матеріалів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r>
              <a:rPr lang="uk-UA" sz="3600" b="1" dirty="0" smtClean="0"/>
              <a:t>Самостійна пошукова робота учнів:</a:t>
            </a:r>
            <a:endParaRPr lang="ru-RU" sz="3600" b="1" dirty="0" smtClean="0"/>
          </a:p>
          <a:p>
            <a:pPr lvl="0"/>
            <a:r>
              <a:rPr lang="uk-UA" sz="3600" b="1" dirty="0" smtClean="0"/>
              <a:t>робота з літературою</a:t>
            </a:r>
            <a:endParaRPr lang="ru-RU" sz="3600" b="1" dirty="0" smtClean="0"/>
          </a:p>
          <a:p>
            <a:pPr lvl="0"/>
            <a:r>
              <a:rPr lang="uk-UA" sz="3600" b="1" dirty="0" smtClean="0"/>
              <a:t>спостереження</a:t>
            </a:r>
            <a:endParaRPr lang="ru-RU" sz="3600" b="1" dirty="0" smtClean="0"/>
          </a:p>
          <a:p>
            <a:pPr lvl="0"/>
            <a:r>
              <a:rPr lang="uk-UA" sz="3600" b="1" dirty="0" smtClean="0"/>
              <a:t>анкетування</a:t>
            </a:r>
            <a:endParaRPr lang="ru-RU" sz="3600" b="1" dirty="0" smtClean="0"/>
          </a:p>
          <a:p>
            <a:pPr lvl="0"/>
            <a:r>
              <a:rPr lang="uk-UA" sz="3600" b="1" dirty="0" smtClean="0"/>
              <a:t>експеримент</a:t>
            </a:r>
            <a:endParaRPr lang="ru-RU" sz="36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Етапи навчального проекту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uk-UA" b="1" i="1" dirty="0" smtClean="0"/>
              <a:t>ІУ етап. Аналіз</a:t>
            </a:r>
          </a:p>
          <a:p>
            <a:pPr>
              <a:buNone/>
            </a:pPr>
            <a:endParaRPr lang="ru-RU" dirty="0" smtClean="0"/>
          </a:p>
          <a:p>
            <a:pPr lvl="0"/>
            <a:r>
              <a:rPr lang="uk-UA" sz="3600" dirty="0" smtClean="0"/>
              <a:t>Узагальнення зібраних матеріалів (аналіз інформації)</a:t>
            </a:r>
            <a:endParaRPr lang="ru-RU" sz="3600" dirty="0" smtClean="0"/>
          </a:p>
          <a:p>
            <a:pPr lvl="0"/>
            <a:r>
              <a:rPr lang="uk-UA" sz="3600" dirty="0" smtClean="0"/>
              <a:t>Формування висновків ( вибір найістотнішого)</a:t>
            </a:r>
            <a:endParaRPr lang="ru-RU" sz="3600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Етапи навчального проекту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uk-UA" b="1" i="1" dirty="0" smtClean="0"/>
              <a:t>У етап. Подання й оцінювання результатів</a:t>
            </a:r>
          </a:p>
          <a:p>
            <a:pPr>
              <a:buNone/>
            </a:pPr>
            <a:endParaRPr lang="ru-RU" dirty="0" smtClean="0"/>
          </a:p>
          <a:p>
            <a:pPr lvl="0"/>
            <a:r>
              <a:rPr lang="uk-UA" dirty="0" smtClean="0"/>
              <a:t>Оформлення результатів дослідження</a:t>
            </a:r>
            <a:endParaRPr lang="ru-RU" dirty="0" smtClean="0"/>
          </a:p>
          <a:p>
            <a:pPr lvl="0"/>
            <a:r>
              <a:rPr lang="uk-UA" dirty="0" smtClean="0"/>
              <a:t>Колективне обговорення результатів проекту та процесу роботи над ним</a:t>
            </a:r>
            <a:endParaRPr lang="ru-RU" dirty="0" smtClean="0"/>
          </a:p>
          <a:p>
            <a:pPr lvl="0"/>
            <a:r>
              <a:rPr lang="uk-UA" dirty="0" smtClean="0"/>
              <a:t>Оцінювання зусиль, використаних можливостей, творчого підходу</a:t>
            </a:r>
            <a:endParaRPr lang="ru-RU" dirty="0" smtClean="0"/>
          </a:p>
          <a:p>
            <a:pPr lvl="0"/>
            <a:r>
              <a:rPr lang="uk-UA" dirty="0" smtClean="0"/>
              <a:t>Підготовка до презентації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Етапи навчального проекту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uk-UA" b="1" i="1" dirty="0" smtClean="0"/>
              <a:t>УІ етап. презентація проекту</a:t>
            </a:r>
          </a:p>
          <a:p>
            <a:pPr>
              <a:buNone/>
            </a:pPr>
            <a:endParaRPr lang="ru-RU" dirty="0" smtClean="0"/>
          </a:p>
          <a:p>
            <a:pPr lvl="0"/>
            <a:r>
              <a:rPr lang="uk-UA" sz="3600" b="1" dirty="0" smtClean="0"/>
              <a:t>Представлення проекту</a:t>
            </a:r>
            <a:endParaRPr lang="ru-RU" sz="3600" b="1" dirty="0" smtClean="0"/>
          </a:p>
          <a:p>
            <a:pPr lvl="0"/>
            <a:r>
              <a:rPr lang="uk-UA" sz="3600" b="1" dirty="0" smtClean="0"/>
              <a:t>Публічний захист проекту</a:t>
            </a:r>
            <a:endParaRPr lang="ru-RU" sz="3600" b="1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uk-UA" b="1" dirty="0" smtClean="0"/>
              <a:t>Завдання:</a:t>
            </a:r>
            <a:endParaRPr lang="ru-RU" sz="4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lang="uk-UA" dirty="0" smtClean="0"/>
              <a:t>розширити обізнаність учасників тренінгу із сутністю понять «метод проектів», «навчальний проект», робота над проектом</a:t>
            </a:r>
            <a:r>
              <a:rPr lang="uk-UA" dirty="0" smtClean="0"/>
              <a:t>»</a:t>
            </a:r>
            <a:endParaRPr lang="ru-RU" dirty="0" smtClean="0"/>
          </a:p>
          <a:p>
            <a:pPr lvl="0"/>
            <a:r>
              <a:rPr lang="uk-UA" dirty="0" smtClean="0"/>
              <a:t>представити педагогам видову характеристику навчальних </a:t>
            </a:r>
            <a:r>
              <a:rPr lang="uk-UA" dirty="0" smtClean="0"/>
              <a:t>проектів</a:t>
            </a:r>
            <a:endParaRPr lang="ru-RU" dirty="0" smtClean="0"/>
          </a:p>
          <a:p>
            <a:pPr lvl="0"/>
            <a:r>
              <a:rPr lang="uk-UA" dirty="0" err="1" smtClean="0"/>
              <a:t>з’</a:t>
            </a:r>
            <a:r>
              <a:rPr lang="ru-RU" dirty="0" err="1" smtClean="0"/>
              <a:t>ясувати</a:t>
            </a:r>
            <a:r>
              <a:rPr lang="ru-RU" dirty="0" smtClean="0"/>
              <a:t> структуру </a:t>
            </a:r>
            <a:r>
              <a:rPr lang="ru-RU" dirty="0" err="1" smtClean="0"/>
              <a:t>навчального</a:t>
            </a:r>
            <a:r>
              <a:rPr lang="ru-RU" dirty="0" smtClean="0"/>
              <a:t> проекту, </a:t>
            </a:r>
            <a:r>
              <a:rPr lang="ru-RU" dirty="0" err="1" smtClean="0"/>
              <a:t>розкрити</a:t>
            </a:r>
            <a:r>
              <a:rPr lang="ru-RU" dirty="0" smtClean="0"/>
              <a:t> </a:t>
            </a:r>
            <a:r>
              <a:rPr lang="ru-RU" dirty="0" err="1" smtClean="0"/>
              <a:t>сутність</a:t>
            </a:r>
            <a:r>
              <a:rPr lang="ru-RU" dirty="0" smtClean="0"/>
              <a:t> кожного </a:t>
            </a:r>
            <a:r>
              <a:rPr lang="ru-RU" dirty="0" err="1" smtClean="0"/>
              <a:t>етапу</a:t>
            </a:r>
            <a:r>
              <a:rPr lang="ru-RU" dirty="0" smtClean="0"/>
              <a:t> </a:t>
            </a:r>
            <a:r>
              <a:rPr lang="ru-RU" dirty="0" err="1" smtClean="0"/>
              <a:t>роботи</a:t>
            </a:r>
            <a:r>
              <a:rPr lang="ru-RU" dirty="0" smtClean="0"/>
              <a:t> над проектом, </a:t>
            </a:r>
            <a:r>
              <a:rPr lang="ru-RU" dirty="0" err="1" smtClean="0"/>
              <a:t>застосовуючи</a:t>
            </a:r>
            <a:r>
              <a:rPr lang="ru-RU" dirty="0" smtClean="0"/>
              <a:t> </a:t>
            </a:r>
            <a:r>
              <a:rPr lang="ru-RU" dirty="0" err="1" smtClean="0"/>
              <a:t>інтерактивні</a:t>
            </a:r>
            <a:r>
              <a:rPr lang="ru-RU" dirty="0" smtClean="0"/>
              <a:t> </a:t>
            </a:r>
            <a:r>
              <a:rPr lang="ru-RU" dirty="0" err="1" smtClean="0"/>
              <a:t>методи</a:t>
            </a:r>
            <a:r>
              <a:rPr lang="ru-RU" dirty="0" smtClean="0"/>
              <a:t> </a:t>
            </a:r>
            <a:r>
              <a:rPr lang="ru-RU" dirty="0" err="1" smtClean="0"/>
              <a:t>навчання</a:t>
            </a:r>
            <a:r>
              <a:rPr lang="ru-RU" dirty="0" smtClean="0"/>
              <a:t>.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3997056"/>
          </a:xfrm>
        </p:spPr>
        <p:txBody>
          <a:bodyPr>
            <a:normAutofit fontScale="90000"/>
          </a:bodyPr>
          <a:lstStyle/>
          <a:p>
            <a:pPr algn="ctr"/>
            <a:r>
              <a:rPr lang="uk-UA" sz="4400" dirty="0" err="1" smtClean="0"/>
              <a:t>Сенкан</a:t>
            </a:r>
            <a:r>
              <a:rPr lang="uk-UA" sz="4400" dirty="0" smtClean="0"/>
              <a:t> – </a:t>
            </a:r>
            <a:br>
              <a:rPr lang="uk-UA" sz="4400" dirty="0" smtClean="0"/>
            </a:br>
            <a:r>
              <a:rPr lang="uk-UA" sz="4400" dirty="0" smtClean="0"/>
              <a:t>це білий вірш, у якому синтезована інформація в стислому вислові з </a:t>
            </a:r>
            <a:r>
              <a:rPr lang="uk-UA" sz="4400" dirty="0" err="1" smtClean="0"/>
              <a:t>п’</a:t>
            </a:r>
            <a:r>
              <a:rPr lang="ru-RU" sz="4400" dirty="0" smtClean="0"/>
              <a:t>яти </a:t>
            </a:r>
            <a:r>
              <a:rPr lang="ru-RU" sz="4400" dirty="0" err="1" smtClean="0"/>
              <a:t>рядків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914400" y="4437112"/>
            <a:ext cx="7772400" cy="1918448"/>
          </a:xfrm>
        </p:spPr>
        <p:txBody>
          <a:bodyPr>
            <a:normAutofit/>
          </a:bodyPr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i="1" dirty="0" smtClean="0"/>
              <a:t>Алгоритм складання </a:t>
            </a:r>
            <a:r>
              <a:rPr lang="uk-UA" b="1" i="1" dirty="0" err="1" smtClean="0"/>
              <a:t>сенкану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dirty="0" smtClean="0"/>
              <a:t>Один іменник – назва поняття</a:t>
            </a:r>
            <a:endParaRPr lang="ru-RU" dirty="0" smtClean="0"/>
          </a:p>
          <a:p>
            <a:pPr lvl="0"/>
            <a:r>
              <a:rPr lang="uk-UA" dirty="0" smtClean="0"/>
              <a:t>Два прикметники – описання поняття</a:t>
            </a:r>
            <a:endParaRPr lang="ru-RU" dirty="0" smtClean="0"/>
          </a:p>
          <a:p>
            <a:pPr lvl="0"/>
            <a:r>
              <a:rPr lang="uk-UA" dirty="0" smtClean="0"/>
              <a:t>Три дієслова – визначення дії</a:t>
            </a:r>
            <a:endParaRPr lang="ru-RU" dirty="0" smtClean="0"/>
          </a:p>
          <a:p>
            <a:pPr lvl="0"/>
            <a:r>
              <a:rPr lang="uk-UA" dirty="0" smtClean="0"/>
              <a:t>Фраза із чотирьох слів, яка виражає ставлення до теми </a:t>
            </a:r>
            <a:endParaRPr lang="ru-RU" dirty="0" smtClean="0"/>
          </a:p>
          <a:p>
            <a:pPr lvl="0"/>
            <a:r>
              <a:rPr lang="uk-UA" dirty="0" smtClean="0"/>
              <a:t>Одне слово (синоніми до теми), у якому відображено зміст чи сформульовано висновок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Орієнтовний </a:t>
            </a:r>
            <a:r>
              <a:rPr lang="uk-UA" dirty="0" err="1" smtClean="0"/>
              <a:t>сенкан</a:t>
            </a:r>
            <a:r>
              <a:rPr lang="uk-UA" dirty="0" smtClean="0"/>
              <a:t>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dirty="0" smtClean="0"/>
              <a:t>Проект</a:t>
            </a:r>
            <a:endParaRPr lang="ru-RU" dirty="0" smtClean="0"/>
          </a:p>
          <a:p>
            <a:pPr lvl="0"/>
            <a:r>
              <a:rPr lang="uk-UA" dirty="0" smtClean="0"/>
              <a:t>Самостійний, творчий</a:t>
            </a:r>
            <a:endParaRPr lang="ru-RU" dirty="0" smtClean="0"/>
          </a:p>
          <a:p>
            <a:pPr lvl="0"/>
            <a:r>
              <a:rPr lang="uk-UA" dirty="0" smtClean="0"/>
              <a:t>Досліджує, спостерігає, пояснює</a:t>
            </a:r>
            <a:endParaRPr lang="ru-RU" dirty="0" smtClean="0"/>
          </a:p>
          <a:p>
            <a:pPr lvl="0"/>
            <a:r>
              <a:rPr lang="uk-UA" dirty="0" smtClean="0"/>
              <a:t>Самостійно розглядаються різні проблеми</a:t>
            </a:r>
            <a:endParaRPr lang="ru-RU" dirty="0" smtClean="0"/>
          </a:p>
          <a:p>
            <a:pPr lvl="0"/>
            <a:r>
              <a:rPr lang="uk-UA" smtClean="0"/>
              <a:t>Дослідження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 algn="ctr"/>
            <a:r>
              <a:rPr lang="uk-UA" sz="4400" b="1" dirty="0" smtClean="0"/>
              <a:t>Правила роботи на тренінгу: 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uk-UA" sz="4000" dirty="0" smtClean="0"/>
              <a:t>Усі думки </a:t>
            </a:r>
            <a:r>
              <a:rPr lang="uk-UA" sz="4000" dirty="0" smtClean="0"/>
              <a:t>приймаються</a:t>
            </a:r>
            <a:endParaRPr lang="ru-RU" sz="4000" dirty="0" smtClean="0"/>
          </a:p>
          <a:p>
            <a:pPr lvl="0"/>
            <a:r>
              <a:rPr lang="uk-UA" sz="4000" dirty="0" smtClean="0"/>
              <a:t>Кожен має право на </a:t>
            </a:r>
            <a:r>
              <a:rPr lang="uk-UA" sz="4000" dirty="0" smtClean="0"/>
              <a:t>помилку</a:t>
            </a:r>
            <a:endParaRPr lang="ru-RU" sz="4000" dirty="0" smtClean="0"/>
          </a:p>
          <a:p>
            <a:pPr lvl="0"/>
            <a:r>
              <a:rPr lang="uk-UA" sz="4000" dirty="0" smtClean="0"/>
              <a:t>Критика повинна бути коректною й </a:t>
            </a:r>
            <a:r>
              <a:rPr lang="uk-UA" sz="4000" dirty="0" smtClean="0"/>
              <a:t>аргументованою</a:t>
            </a:r>
            <a:endParaRPr lang="ru-RU" sz="4000" dirty="0" smtClean="0"/>
          </a:p>
          <a:p>
            <a:r>
              <a:rPr lang="uk-UA" sz="4000" dirty="0" smtClean="0"/>
              <a:t>Рішення приймається більшістю</a:t>
            </a:r>
            <a:endParaRPr lang="ru-RU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4141072"/>
          </a:xfrm>
        </p:spPr>
        <p:txBody>
          <a:bodyPr>
            <a:normAutofit/>
          </a:bodyPr>
          <a:lstStyle/>
          <a:p>
            <a:pPr algn="ctr"/>
            <a:r>
              <a:rPr lang="uk-UA" sz="6000" b="1" i="1" dirty="0" smtClean="0"/>
              <a:t>Типи навчальних проектів </a:t>
            </a:r>
            <a:r>
              <a:rPr lang="en-US" sz="6000" b="1" i="1" dirty="0" smtClean="0"/>
              <a:t/>
            </a:r>
            <a:br>
              <a:rPr lang="en-US" sz="6000" b="1" i="1" dirty="0" smtClean="0"/>
            </a:br>
            <a:r>
              <a:rPr lang="uk-UA" sz="6000" b="1" i="1" dirty="0" smtClean="0"/>
              <a:t>(за Є.</a:t>
            </a:r>
            <a:r>
              <a:rPr lang="uk-UA" sz="6000" b="1" i="1" dirty="0" err="1" smtClean="0"/>
              <a:t>Полат</a:t>
            </a:r>
            <a:r>
              <a:rPr lang="uk-UA" sz="6000" b="1" i="1" dirty="0" smtClean="0"/>
              <a:t>)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755576" y="5085184"/>
            <a:ext cx="7772400" cy="1331640"/>
          </a:xfrm>
        </p:spPr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z="4400" b="1" dirty="0" smtClean="0"/>
              <a:t>За домінантною діяльністю</a:t>
            </a:r>
            <a:endParaRPr lang="ru-RU" sz="44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914400" y="1484784"/>
            <a:ext cx="7772400" cy="4870776"/>
          </a:xfrm>
        </p:spPr>
        <p:txBody>
          <a:bodyPr>
            <a:noAutofit/>
          </a:bodyPr>
          <a:lstStyle/>
          <a:p>
            <a:r>
              <a:rPr lang="uk-UA" sz="4000" b="1" dirty="0" smtClean="0"/>
              <a:t>дослідні </a:t>
            </a:r>
            <a:endParaRPr lang="en-US" sz="4000" b="1" dirty="0" smtClean="0"/>
          </a:p>
          <a:p>
            <a:r>
              <a:rPr lang="uk-UA" sz="4000" b="1" dirty="0" smtClean="0"/>
              <a:t>пошукові</a:t>
            </a:r>
            <a:endParaRPr lang="en-US" sz="4000" b="1" dirty="0" smtClean="0"/>
          </a:p>
          <a:p>
            <a:r>
              <a:rPr lang="uk-UA" sz="4000" b="1" dirty="0" smtClean="0"/>
              <a:t> творчі </a:t>
            </a:r>
            <a:endParaRPr lang="en-US" sz="4000" b="1" dirty="0" smtClean="0"/>
          </a:p>
          <a:p>
            <a:r>
              <a:rPr lang="uk-UA" sz="4000" b="1" dirty="0" smtClean="0"/>
              <a:t>рольові</a:t>
            </a:r>
            <a:endParaRPr lang="en-US" sz="4000" b="1" dirty="0" smtClean="0"/>
          </a:p>
          <a:p>
            <a:r>
              <a:rPr lang="uk-UA" sz="4000" b="1" dirty="0" smtClean="0"/>
              <a:t> прикладні</a:t>
            </a:r>
            <a:endParaRPr lang="en-US" sz="4000" b="1" dirty="0" smtClean="0"/>
          </a:p>
          <a:p>
            <a:r>
              <a:rPr lang="uk-UA" sz="4000" b="1" dirty="0" smtClean="0"/>
              <a:t> ознайомлювально-орієнтовані</a:t>
            </a:r>
            <a:endParaRPr lang="en-US" sz="4000" b="1" dirty="0" smtClean="0"/>
          </a:p>
          <a:p>
            <a:r>
              <a:rPr lang="uk-UA" sz="4000" b="1" dirty="0" smtClean="0"/>
              <a:t>інформаційні</a:t>
            </a:r>
            <a:endParaRPr lang="ru-RU" sz="40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uk-UA" sz="3600" b="1" dirty="0" smtClean="0"/>
              <a:t>За предметно-змістовою галуззю</a:t>
            </a:r>
            <a:endParaRPr lang="ru-RU" sz="36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z="4800" b="1" dirty="0" err="1" smtClean="0"/>
              <a:t>Монопредметні</a:t>
            </a:r>
            <a:endParaRPr lang="en-US" sz="4800" b="1" dirty="0" smtClean="0"/>
          </a:p>
          <a:p>
            <a:pPr lvl="0"/>
            <a:r>
              <a:rPr lang="uk-UA" sz="4800" b="1" dirty="0" smtClean="0"/>
              <a:t> </a:t>
            </a:r>
            <a:r>
              <a:rPr lang="uk-UA" sz="4800" b="1" dirty="0" err="1" smtClean="0"/>
              <a:t>міжпредметні</a:t>
            </a:r>
            <a:endParaRPr lang="en-US" sz="4800" b="1" dirty="0" smtClean="0"/>
          </a:p>
          <a:p>
            <a:pPr lvl="0"/>
            <a:r>
              <a:rPr lang="uk-UA" sz="4800" b="1" dirty="0" smtClean="0"/>
              <a:t> </a:t>
            </a:r>
            <a:r>
              <a:rPr lang="uk-UA" sz="4800" b="1" dirty="0" err="1" smtClean="0"/>
              <a:t>позапредметні</a:t>
            </a:r>
            <a:endParaRPr lang="en-US" sz="4800" b="1" dirty="0" smtClean="0"/>
          </a:p>
          <a:p>
            <a:pPr lvl="0"/>
            <a:r>
              <a:rPr lang="uk-UA" sz="4800" b="1" dirty="0" err="1" smtClean="0"/>
              <a:t>надпредметні</a:t>
            </a:r>
            <a:endParaRPr lang="ru-RU" sz="4800" b="1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За характером координації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z="4000" b="1" dirty="0" smtClean="0"/>
              <a:t>з безпосередньою координацією</a:t>
            </a:r>
            <a:endParaRPr lang="en-US" sz="4000" b="1" dirty="0" smtClean="0"/>
          </a:p>
          <a:p>
            <a:pPr lvl="0"/>
            <a:r>
              <a:rPr lang="uk-UA" sz="4000" b="1" dirty="0" smtClean="0"/>
              <a:t> з прихованою координацією.</a:t>
            </a:r>
            <a:endParaRPr lang="ru-RU" sz="4000" b="1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uk-UA" b="1" dirty="0" smtClean="0"/>
              <a:t>За формою представлення результатів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b="1" dirty="0" smtClean="0"/>
              <a:t>Урок</a:t>
            </a:r>
            <a:endParaRPr lang="en-US" b="1" dirty="0" smtClean="0"/>
          </a:p>
          <a:p>
            <a:pPr lvl="0"/>
            <a:r>
              <a:rPr lang="uk-UA" b="1" dirty="0" smtClean="0"/>
              <a:t> класне свято </a:t>
            </a:r>
          </a:p>
          <a:p>
            <a:pPr lvl="0"/>
            <a:r>
              <a:rPr lang="uk-UA" b="1" dirty="0" smtClean="0"/>
              <a:t> театралізована вистава</a:t>
            </a:r>
          </a:p>
          <a:p>
            <a:pPr lvl="0"/>
            <a:r>
              <a:rPr lang="uk-UA" b="1" dirty="0" smtClean="0"/>
              <a:t> конференція</a:t>
            </a:r>
          </a:p>
          <a:p>
            <a:pPr lvl="0"/>
            <a:r>
              <a:rPr lang="uk-UA" b="1" dirty="0" smtClean="0"/>
              <a:t> фестиваль</a:t>
            </a:r>
          </a:p>
          <a:p>
            <a:pPr lvl="0"/>
            <a:r>
              <a:rPr lang="uk-UA" b="1" dirty="0" smtClean="0"/>
              <a:t> </a:t>
            </a:r>
            <a:r>
              <a:rPr lang="uk-UA" b="1" dirty="0" err="1" smtClean="0"/>
              <a:t>аудіо-</a:t>
            </a:r>
            <a:r>
              <a:rPr lang="uk-UA" b="1" dirty="0" smtClean="0"/>
              <a:t>, </a:t>
            </a:r>
            <a:r>
              <a:rPr lang="uk-UA" b="1" dirty="0" err="1" smtClean="0"/>
              <a:t>відеопроект</a:t>
            </a:r>
            <a:endParaRPr lang="uk-UA" b="1" dirty="0" smtClean="0"/>
          </a:p>
          <a:p>
            <a:pPr lvl="0"/>
            <a:r>
              <a:rPr lang="uk-UA" b="1" dirty="0" smtClean="0"/>
              <a:t> експедиція</a:t>
            </a:r>
          </a:p>
          <a:p>
            <a:pPr lvl="0"/>
            <a:r>
              <a:rPr lang="uk-UA" b="1" dirty="0" smtClean="0"/>
              <a:t> екскурсі</a:t>
            </a:r>
            <a:r>
              <a:rPr lang="uk-UA" dirty="0" smtClean="0"/>
              <a:t>я 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uk-UA" sz="4400" b="1" dirty="0" smtClean="0"/>
              <a:t>За характером контактів</a:t>
            </a:r>
            <a:endParaRPr lang="ru-RU" sz="44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uk-UA" sz="4800" b="1" dirty="0" smtClean="0"/>
              <a:t>серед дітей однієї вікової групи</a:t>
            </a:r>
          </a:p>
          <a:p>
            <a:r>
              <a:rPr lang="uk-UA" sz="4800" b="1" dirty="0" smtClean="0"/>
              <a:t>серед дітей школи, району, міста, країни, світу</a:t>
            </a:r>
            <a:endParaRPr lang="ru-RU" sz="4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Метро">
  <a:themeElements>
    <a:clrScheme name="Метро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Метро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Метро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31</TotalTime>
  <Words>423</Words>
  <Application>Microsoft Office PowerPoint</Application>
  <PresentationFormat>Экран (4:3)</PresentationFormat>
  <Paragraphs>109</Paragraphs>
  <Slides>22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22</vt:i4>
      </vt:variant>
    </vt:vector>
  </HeadingPairs>
  <TitlesOfParts>
    <vt:vector size="23" baseType="lpstr">
      <vt:lpstr>Метро</vt:lpstr>
      <vt:lpstr>Метод проектів  як інноваційна технологія</vt:lpstr>
      <vt:lpstr>Завдання:</vt:lpstr>
      <vt:lpstr>Правила роботи на тренінгу:  </vt:lpstr>
      <vt:lpstr>Типи навчальних проектів  (за Є.Полат) </vt:lpstr>
      <vt:lpstr>За домінантною діяльністю</vt:lpstr>
      <vt:lpstr>За предметно-змістовою галуззю</vt:lpstr>
      <vt:lpstr>За характером координації</vt:lpstr>
      <vt:lpstr>За формою представлення результатів</vt:lpstr>
      <vt:lpstr>За характером контактів</vt:lpstr>
      <vt:lpstr>За кількістю учасників проекту</vt:lpstr>
      <vt:lpstr>За тривалістю</vt:lpstr>
      <vt:lpstr>Робота над проектом:</vt:lpstr>
      <vt:lpstr>Етапи навчального проекту</vt:lpstr>
      <vt:lpstr>Етапи навчального проекту</vt:lpstr>
      <vt:lpstr>Етапи навчального проекту</vt:lpstr>
      <vt:lpstr>Етапи навчального проекту</vt:lpstr>
      <vt:lpstr>Етапи навчального проекту</vt:lpstr>
      <vt:lpstr>Етапи навчального проекту</vt:lpstr>
      <vt:lpstr>Етапи навчального проекту</vt:lpstr>
      <vt:lpstr>Сенкан –  це білий вірш, у якому синтезована інформація в стислому вислові з п’яти рядків </vt:lpstr>
      <vt:lpstr>Алгоритм складання сенкану </vt:lpstr>
      <vt:lpstr>Орієнтовний сенкан: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Метод проектів як інноваційна технологія</dc:title>
  <cp:lastModifiedBy>User</cp:lastModifiedBy>
  <cp:revision>5</cp:revision>
  <dcterms:modified xsi:type="dcterms:W3CDTF">2017-03-28T17:50:10Z</dcterms:modified>
</cp:coreProperties>
</file>

<file path=docProps/thumbnail.jpeg>
</file>