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4" r:id="rId4"/>
    <p:sldId id="275" r:id="rId5"/>
    <p:sldId id="272" r:id="rId6"/>
    <p:sldId id="273" r:id="rId7"/>
    <p:sldId id="258" r:id="rId8"/>
    <p:sldId id="259" r:id="rId9"/>
    <p:sldId id="260" r:id="rId10"/>
    <p:sldId id="261" r:id="rId11"/>
    <p:sldId id="263" r:id="rId12"/>
    <p:sldId id="262" r:id="rId13"/>
    <p:sldId id="264" r:id="rId14"/>
    <p:sldId id="265" r:id="rId15"/>
    <p:sldId id="267" r:id="rId16"/>
    <p:sldId id="268" r:id="rId17"/>
    <p:sldId id="276" r:id="rId18"/>
    <p:sldId id="270" r:id="rId19"/>
    <p:sldId id="269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D1D321A-4279-4DE3-A920-348C4D4A9949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ED8AFB8-5086-465D-8E64-0EDDADCED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learningapps.org/1728180" TargetMode="External"/><Relationship Id="rId7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earningapps.org/1547485" TargetMode="External"/><Relationship Id="rId5" Type="http://schemas.openxmlformats.org/officeDocument/2006/relationships/hyperlink" Target="https://learningapps.org/1544325" TargetMode="External"/><Relationship Id="rId10" Type="http://schemas.openxmlformats.org/officeDocument/2006/relationships/image" Target="../media/image18.png"/><Relationship Id="rId4" Type="http://schemas.openxmlformats.org/officeDocument/2006/relationships/hyperlink" Target="https://learningapps.org/1699762" TargetMode="Externa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7" Type="http://schemas.openxmlformats.org/officeDocument/2006/relationships/image" Target="../media/image27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jpeg"/><Relationship Id="rId5" Type="http://schemas.openxmlformats.org/officeDocument/2006/relationships/image" Target="../media/image9.png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TEST\Downloads\&#1096;&#1082;&#1110;&#1083;&#1100;&#1085;&#1080;&#1081;%20&#1076;&#1079;&#1074;&#1110;&#1085;&#1086;&#1082;.mp3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xtreferat.com/" TargetMode="External"/><Relationship Id="rId2" Type="http://schemas.openxmlformats.org/officeDocument/2006/relationships/hyperlink" Target="http://mon.gov.ua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portfolio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293/2679349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3"/>
            <a:ext cx="8786842" cy="310040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66"/>
            <a:ext cx="6944816" cy="528163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Тема </a:t>
            </a:r>
            <a:r>
              <a:rPr lang="ru-RU" sz="6000" b="1" dirty="0">
                <a:solidFill>
                  <a:srgbClr val="C00000"/>
                </a:solidFill>
              </a:rPr>
              <a:t>уроку</a:t>
            </a:r>
            <a:r>
              <a:rPr lang="uk-UA" sz="6000" b="1" dirty="0">
                <a:solidFill>
                  <a:srgbClr val="C00000"/>
                </a:solidFill>
              </a:rPr>
              <a:t>: </a:t>
            </a:r>
            <a:r>
              <a:rPr lang="uk-UA" sz="4000" b="1" i="1" cap="none" dirty="0" smtClean="0">
                <a:solidFill>
                  <a:srgbClr val="005EA4"/>
                </a:solidFill>
                <a:latin typeface="Georgia" panose="02040502050405020303" pitchFamily="18" charset="0"/>
              </a:rPr>
              <a:t>Узагальнення та систематизація знань теми «Розв’язування лінійних </a:t>
            </a:r>
            <a:r>
              <a:rPr lang="uk-UA" sz="4000" b="1" i="1" cap="none" dirty="0" err="1" smtClean="0">
                <a:solidFill>
                  <a:srgbClr val="005EA4"/>
                </a:solidFill>
                <a:latin typeface="Georgia" panose="02040502050405020303" pitchFamily="18" charset="0"/>
              </a:rPr>
              <a:t>нерівностей</a:t>
            </a:r>
            <a:r>
              <a:rPr lang="uk-UA" sz="4000" b="1" i="1" cap="none" dirty="0" smtClean="0">
                <a:solidFill>
                  <a:srgbClr val="005EA4"/>
                </a:solidFill>
                <a:latin typeface="Georgia" panose="02040502050405020303" pitchFamily="18" charset="0"/>
              </a:rPr>
              <a:t>». Підготовка  до контрольної </a:t>
            </a:r>
          </a:p>
          <a:p>
            <a:pPr algn="ctr"/>
            <a:r>
              <a:rPr lang="uk-UA" sz="4000" b="1" i="1" cap="none" dirty="0" smtClean="0">
                <a:solidFill>
                  <a:srgbClr val="005EA4"/>
                </a:solidFill>
                <a:latin typeface="Georgia" panose="02040502050405020303" pitchFamily="18" charset="0"/>
              </a:rPr>
              <a:t>роботи.</a:t>
            </a:r>
            <a:r>
              <a:rPr lang="ru-RU" b="1" i="1" cap="none" dirty="0" smtClean="0">
                <a:solidFill>
                  <a:srgbClr val="005EA4"/>
                </a:solidFill>
                <a:latin typeface="Georgia" panose="02040502050405020303" pitchFamily="18" charset="0"/>
              </a:rPr>
              <a:t> </a:t>
            </a:r>
            <a:endParaRPr lang="ru-RU" b="1" i="1" cap="none" dirty="0">
              <a:solidFill>
                <a:srgbClr val="005EA4"/>
              </a:solidFill>
              <a:latin typeface="Georgia" panose="02040502050405020303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5497">
            <a:off x="908054" y="3808533"/>
            <a:ext cx="1502342" cy="233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Правильна відповідь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857232"/>
          <a:ext cx="9144000" cy="6000767"/>
        </p:xfrm>
        <a:graphic>
          <a:graphicData uri="http://schemas.openxmlformats.org/drawingml/2006/table">
            <a:tbl>
              <a:tblPr/>
              <a:tblGrid>
                <a:gridCol w="2854524"/>
                <a:gridCol w="3077173"/>
                <a:gridCol w="3212303"/>
              </a:tblGrid>
              <a:tr h="10705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Нерівність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Зображення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Проміжок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6FC6"/>
                    </a:solidFill>
                  </a:tcPr>
                </a:tc>
              </a:tr>
              <a:tr h="12020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a&lt; x &lt; b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47520" algn="r"/>
                        </a:tabLs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47520" algn="r"/>
                        </a:tabLst>
                      </a:pPr>
                      <a:r>
                        <a:rPr lang="ru-RU" sz="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en-US" sz="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47520" algn="r"/>
                        </a:tabLs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a                   b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1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8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a; b )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1287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≤ x ≤ b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endParaRPr lang="en-US" sz="15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                   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 a; b ]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  <a:tr h="1238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 &lt; b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endParaRPr lang="en-US" sz="1500" kern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</a:t>
                      </a:r>
                      <a:r>
                        <a:rPr lang="en-US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 -∞; b )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5EA"/>
                    </a:solidFill>
                  </a:tcPr>
                </a:tc>
              </a:tr>
              <a:tr h="1202001">
                <a:tc>
                  <a:txBody>
                    <a:bodyPr/>
                    <a:lstStyle/>
                    <a:p>
                      <a:pPr marL="914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 </a:t>
                      </a:r>
                      <a:r>
                        <a:rPr lang="en-US" sz="28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≥ </a:t>
                      </a: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15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</a:t>
                      </a:r>
                      <a:endParaRPr lang="en-US" sz="15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          a</a:t>
                      </a:r>
                      <a:r>
                        <a:rPr lang="en-US" sz="20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28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 </a:t>
                      </a:r>
                      <a:r>
                        <a:rPr lang="en-US" sz="28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a; ∞ )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392" marR="50392" marT="699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4786314" y="2428868"/>
            <a:ext cx="114300" cy="13811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3643306" y="6143644"/>
            <a:ext cx="90488" cy="1381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rc 14"/>
          <p:cNvSpPr>
            <a:spLocks/>
          </p:cNvSpPr>
          <p:nvPr/>
        </p:nvSpPr>
        <p:spPr bwMode="auto">
          <a:xfrm rot="12611004" flipV="1">
            <a:off x="3690388" y="3494327"/>
            <a:ext cx="1030287" cy="7493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182"/>
              <a:gd name="T1" fmla="*/ 0 h 21600"/>
              <a:gd name="T2" fmla="*/ 21182 w 21182"/>
              <a:gd name="T3" fmla="*/ 17373 h 21600"/>
              <a:gd name="T4" fmla="*/ 0 w 2118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82" h="21600" fill="none" extrusionOk="0">
                <a:moveTo>
                  <a:pt x="-1" y="0"/>
                </a:moveTo>
                <a:cubicBezTo>
                  <a:pt x="10299" y="0"/>
                  <a:pt x="19166" y="7272"/>
                  <a:pt x="21182" y="17372"/>
                </a:cubicBezTo>
              </a:path>
              <a:path w="21182" h="21600" stroke="0" extrusionOk="0">
                <a:moveTo>
                  <a:pt x="-1" y="0"/>
                </a:moveTo>
                <a:cubicBezTo>
                  <a:pt x="10299" y="0"/>
                  <a:pt x="19166" y="7272"/>
                  <a:pt x="21182" y="17372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/>
          <p:cNvSpPr>
            <a:spLocks noChangeShapeType="1"/>
          </p:cNvSpPr>
          <p:nvPr/>
        </p:nvSpPr>
        <p:spPr bwMode="auto">
          <a:xfrm flipV="1">
            <a:off x="3071802" y="2500306"/>
            <a:ext cx="2476501" cy="45719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3571868" y="3786190"/>
            <a:ext cx="114300" cy="138112"/>
          </a:xfrm>
          <a:prstGeom prst="ellipse">
            <a:avLst/>
          </a:prstGeom>
          <a:gradFill rotWithShape="0">
            <a:gsLst>
              <a:gs pos="0">
                <a:srgbClr val="666666"/>
              </a:gs>
              <a:gs pos="50000">
                <a:srgbClr val="000000"/>
              </a:gs>
              <a:gs pos="100000">
                <a:srgbClr val="666666"/>
              </a:gs>
            </a:gsLst>
            <a:lin ang="5400000" scaled="1"/>
          </a:gradFill>
          <a:ln w="127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4786314" y="3786190"/>
            <a:ext cx="138113" cy="138112"/>
          </a:xfrm>
          <a:prstGeom prst="ellipse">
            <a:avLst/>
          </a:prstGeom>
          <a:gradFill rotWithShape="0">
            <a:gsLst>
              <a:gs pos="0">
                <a:srgbClr val="666666"/>
              </a:gs>
              <a:gs pos="50000">
                <a:srgbClr val="000000"/>
              </a:gs>
              <a:gs pos="100000">
                <a:srgbClr val="666666"/>
              </a:gs>
            </a:gsLst>
            <a:lin ang="5400000" scaled="1"/>
          </a:gradFill>
          <a:ln w="12700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7F7F7F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9" name="Arc 11"/>
          <p:cNvSpPr>
            <a:spLocks/>
          </p:cNvSpPr>
          <p:nvPr/>
        </p:nvSpPr>
        <p:spPr bwMode="auto">
          <a:xfrm rot="13709319" flipV="1">
            <a:off x="3839289" y="2005072"/>
            <a:ext cx="790575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AutoShape 5"/>
          <p:cNvSpPr>
            <a:spLocks noChangeShapeType="1"/>
          </p:cNvSpPr>
          <p:nvPr/>
        </p:nvSpPr>
        <p:spPr bwMode="auto">
          <a:xfrm flipV="1">
            <a:off x="3214678" y="5143512"/>
            <a:ext cx="2333625" cy="952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4857752" y="5072074"/>
            <a:ext cx="90488" cy="1381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Arc 7"/>
          <p:cNvSpPr>
            <a:spLocks/>
          </p:cNvSpPr>
          <p:nvPr/>
        </p:nvSpPr>
        <p:spPr bwMode="auto">
          <a:xfrm>
            <a:off x="3286116" y="4714884"/>
            <a:ext cx="1666875" cy="4095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/>
          <p:cNvSpPr>
            <a:spLocks noChangeShapeType="1"/>
          </p:cNvSpPr>
          <p:nvPr/>
        </p:nvSpPr>
        <p:spPr bwMode="auto">
          <a:xfrm>
            <a:off x="3286116" y="6215082"/>
            <a:ext cx="2333625" cy="19050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3143240" y="3857628"/>
            <a:ext cx="2333625" cy="9525"/>
          </a:xfrm>
          <a:prstGeom prst="straightConnector1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3571868" y="2428868"/>
            <a:ext cx="114300" cy="1571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rc 4"/>
          <p:cNvSpPr>
            <a:spLocks/>
          </p:cNvSpPr>
          <p:nvPr/>
        </p:nvSpPr>
        <p:spPr bwMode="auto">
          <a:xfrm flipH="1">
            <a:off x="3714744" y="5857892"/>
            <a:ext cx="1739900" cy="3095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  <p:bldP spid="2060" grpId="0" animBg="1"/>
      <p:bldP spid="2062" grpId="0" animBg="1"/>
      <p:bldP spid="2056" grpId="0" animBg="1"/>
      <p:bldP spid="2057" grpId="0" animBg="1"/>
      <p:bldP spid="2058" grpId="0" animBg="1"/>
      <p:bldP spid="2059" grpId="0" animBg="1"/>
      <p:bldP spid="2053" grpId="0" animBg="1"/>
      <p:bldP spid="2054" grpId="0" animBg="1"/>
      <p:bldP spid="2055" grpId="0" animBg="1"/>
      <p:bldP spid="2049" grpId="0" animBg="1"/>
      <p:bldP spid="2051" grpId="0" animBg="1"/>
      <p:bldP spid="2050" grpId="0" animBg="1"/>
      <p:bldP spid="20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19.radikal.ru/i192/1108/fc/287e68d95d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8470804" cy="1071546"/>
          </a:xfrm>
        </p:spPr>
        <p:txBody>
          <a:bodyPr/>
          <a:lstStyle/>
          <a:p>
            <a:pPr algn="ctr"/>
            <a:r>
              <a:rPr lang="uk-UA" sz="6000" i="1" dirty="0" smtClean="0">
                <a:solidFill>
                  <a:srgbClr val="C00000"/>
                </a:solidFill>
              </a:rPr>
              <a:t>завдання</a:t>
            </a:r>
            <a:endParaRPr lang="ru-RU" sz="6000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8470804" cy="5100796"/>
          </a:xfrm>
        </p:spPr>
        <p:txBody>
          <a:bodyPr>
            <a:normAutofit fontScale="32500" lnSpcReduction="20000"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А) </a:t>
            </a:r>
            <a:r>
              <a:rPr lang="uk-UA" sz="2800" b="1" dirty="0" err="1" smtClean="0">
                <a:solidFill>
                  <a:schemeClr val="bg1"/>
                </a:solidFill>
              </a:rPr>
              <a:t>Розв’</a:t>
            </a:r>
            <a:r>
              <a:rPr lang="ru-RU" sz="2800" b="1" dirty="0" err="1" smtClean="0">
                <a:solidFill>
                  <a:schemeClr val="bg1"/>
                </a:solidFill>
              </a:rPr>
              <a:t>язати</a:t>
            </a:r>
            <a:r>
              <a:rPr lang="ru-RU" sz="2800" b="1" dirty="0" smtClean="0">
                <a:solidFill>
                  <a:schemeClr val="bg1"/>
                </a:solidFill>
              </a:rPr>
              <a:t> систем</a:t>
            </a:r>
            <a:r>
              <a:rPr lang="uk-UA" sz="2800" b="1" dirty="0" smtClean="0">
                <a:solidFill>
                  <a:schemeClr val="bg1"/>
                </a:solidFill>
              </a:rPr>
              <a:t>у не</a:t>
            </a:r>
            <a:r>
              <a:rPr lang="ru-RU" sz="2800" b="1" dirty="0" err="1" smtClean="0">
                <a:solidFill>
                  <a:schemeClr val="bg1"/>
                </a:solidFill>
              </a:rPr>
              <a:t>рівн</a:t>
            </a:r>
            <a:r>
              <a:rPr lang="uk-UA" sz="2800" b="1" dirty="0" smtClean="0">
                <a:solidFill>
                  <a:schemeClr val="bg1"/>
                </a:solidFill>
              </a:rPr>
              <a:t>остей.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>
              <a:lnSpc>
                <a:spcPts val="1650"/>
              </a:lnSpc>
              <a:spcAft>
                <a:spcPts val="0"/>
              </a:spcAft>
            </a:pPr>
            <a:r>
              <a:rPr lang="uk-UA" sz="6200" b="1" i="1" cap="none" dirty="0" smtClean="0">
                <a:latin typeface="Georgia" panose="02040502050405020303" pitchFamily="18" charset="0"/>
                <a:ea typeface="Times New Roman"/>
                <a:cs typeface="Times New Roman"/>
              </a:rPr>
              <a:t>для достатнього - високого рівнів</a:t>
            </a:r>
            <a:endParaRPr lang="ru-RU" sz="6200" b="1" i="1" cap="none" dirty="0" smtClean="0">
              <a:latin typeface="Georgia" panose="02040502050405020303" pitchFamily="18" charset="0"/>
              <a:ea typeface="Calibri"/>
              <a:cs typeface="Times New Roman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uk-UA" sz="4500" b="1" i="1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/>
              </a:rPr>
              <a:t>https</a:t>
            </a:r>
            <a:r>
              <a:rPr lang="uk-UA" sz="4500" b="1" i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/>
              </a:rPr>
              <a:t>://learningapps.org/1728180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uk-UA" sz="6200" b="1" i="1" cap="none" dirty="0" smtClean="0">
                <a:latin typeface="Georgia" panose="02040502050405020303" pitchFamily="18" charset="0"/>
                <a:ea typeface="Times New Roman"/>
                <a:cs typeface="Times New Roman"/>
              </a:rPr>
              <a:t>початкового  - середнього рівнів</a:t>
            </a:r>
            <a:endParaRPr lang="ru-RU" sz="6200" b="1" i="1" cap="none" dirty="0" smtClean="0">
              <a:latin typeface="Georgia" panose="02040502050405020303" pitchFamily="18" charset="0"/>
              <a:ea typeface="Calibri"/>
              <a:cs typeface="Times New Roman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uk-UA" sz="4500" b="1" i="1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https</a:t>
            </a:r>
            <a:r>
              <a:rPr lang="uk-UA" sz="4500" b="1" i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/>
              </a:rPr>
              <a:t>://learningapps.org/1699762</a:t>
            </a:r>
            <a:r>
              <a:rPr lang="uk-UA" sz="4500" b="1" i="1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650"/>
              </a:lnSpc>
              <a:spcAft>
                <a:spcPts val="0"/>
              </a:spcAft>
            </a:pPr>
            <a:r>
              <a:rPr lang="uk-UA" sz="4500" b="1" i="1" dirty="0">
                <a:latin typeface="Times New Roman"/>
                <a:ea typeface="Times New Roman"/>
                <a:cs typeface="Times New Roman"/>
              </a:rPr>
              <a:t>  </a:t>
            </a:r>
            <a:r>
              <a:rPr lang="uk-UA" sz="4500" b="1" i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/>
              </a:rPr>
              <a:t>https://learningapps.org/1544325</a:t>
            </a:r>
            <a:r>
              <a:rPr lang="uk-UA" sz="4500" b="1" i="1" dirty="0">
                <a:latin typeface="Times New Roman"/>
                <a:ea typeface="Times New Roman"/>
                <a:cs typeface="Times New Roman"/>
              </a:rPr>
              <a:t>              </a:t>
            </a:r>
            <a:r>
              <a:rPr lang="uk-UA" sz="4500" b="1" i="1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/>
              </a:rPr>
              <a:t>https://learningapps.org/1547485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</a:t>
            </a:r>
            <a:r>
              <a:rPr lang="en-US" sz="2800" b="1" dirty="0" smtClean="0">
                <a:solidFill>
                  <a:schemeClr val="bg1"/>
                </a:solidFill>
              </a:rPr>
              <a:t>x</a:t>
            </a:r>
            <a:r>
              <a:rPr lang="ru-RU" sz="2800" b="1" dirty="0" smtClean="0">
                <a:solidFill>
                  <a:schemeClr val="bg1"/>
                </a:solidFill>
              </a:rPr>
              <a:t>– 1 &lt;</a:t>
            </a:r>
            <a:r>
              <a:rPr lang="en-US" sz="2800" b="1" dirty="0" smtClean="0">
                <a:solidFill>
                  <a:schemeClr val="bg1"/>
                </a:solidFill>
              </a:rPr>
              <a:t> 2 + 3x,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5x – 7 &lt; x + 9.</a:t>
            </a:r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uk-UA" sz="12000" b="1" i="1" cap="none" spc="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  <a:hlinkClick r:id="rId7" action="ppaction://hlinksldjump"/>
              </a:rPr>
              <a:t>Тест</a:t>
            </a:r>
            <a:r>
              <a:rPr lang="uk-UA" sz="3600" b="1" i="1" cap="none" spc="0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900" b="1" i="1" cap="none" spc="0" dirty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http://zos1-cb7.blogspot.com/2015/11/9_4.html#more</a:t>
            </a:r>
            <a:endParaRPr lang="uk-UA" sz="3600" b="1" i="1" cap="none" spc="0" dirty="0" smtClean="0">
              <a:solidFill>
                <a:srgbClr val="00B05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uk-UA" sz="2800" b="1" dirty="0" smtClean="0">
                <a:solidFill>
                  <a:schemeClr val="bg1"/>
                </a:solidFill>
              </a:rPr>
              <a:t>Б) </a:t>
            </a:r>
            <a:r>
              <a:rPr lang="uk-UA" sz="2800" b="1" dirty="0" err="1" smtClean="0">
                <a:solidFill>
                  <a:schemeClr val="bg1"/>
                </a:solidFill>
              </a:rPr>
              <a:t>Розв’</a:t>
            </a:r>
            <a:r>
              <a:rPr lang="ru-RU" sz="2800" b="1" dirty="0" err="1" smtClean="0">
                <a:solidFill>
                  <a:schemeClr val="bg1"/>
                </a:solidFill>
              </a:rPr>
              <a:t>язати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подвійну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нерівність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      </a:t>
            </a:r>
            <a:r>
              <a:rPr lang="en-US" sz="2800" b="1" dirty="0" smtClean="0">
                <a:solidFill>
                  <a:schemeClr val="bg1"/>
                </a:solidFill>
              </a:rPr>
              <a:t>-4 ≤ 2 – 4x ≤ -2.</a:t>
            </a:r>
            <a:endParaRPr lang="uk-UA" sz="2800" b="1" dirty="0" smtClean="0">
              <a:solidFill>
                <a:schemeClr val="bg1"/>
              </a:solidFill>
            </a:endParaRPr>
          </a:p>
          <a:p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uk-UA" sz="2800" b="1" dirty="0" smtClean="0">
                <a:solidFill>
                  <a:schemeClr val="bg1"/>
                </a:solidFill>
              </a:rPr>
              <a:t>В) </a:t>
            </a:r>
            <a:r>
              <a:rPr lang="uk-UA" sz="2800" b="1" dirty="0" err="1" smtClean="0">
                <a:solidFill>
                  <a:schemeClr val="bg1"/>
                </a:solidFill>
              </a:rPr>
              <a:t>Розв’</a:t>
            </a:r>
            <a:r>
              <a:rPr lang="ru-RU" sz="2800" b="1" dirty="0" err="1" smtClean="0">
                <a:solidFill>
                  <a:schemeClr val="bg1"/>
                </a:solidFill>
              </a:rPr>
              <a:t>язати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нерівність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</a:rPr>
              <a:t> модулем.</a:t>
            </a:r>
          </a:p>
          <a:p>
            <a:r>
              <a:rPr lang="uk-UA" sz="2800" b="1" dirty="0" smtClean="0">
                <a:solidFill>
                  <a:schemeClr val="bg1"/>
                </a:solidFill>
              </a:rPr>
              <a:t>                       </a:t>
            </a:r>
            <a:r>
              <a:rPr lang="en-US" sz="2800" b="1" dirty="0" smtClean="0">
                <a:solidFill>
                  <a:schemeClr val="bg1"/>
                </a:solidFill>
              </a:rPr>
              <a:t>| 3x – 15 | &gt; 9.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uk-UA" sz="2800" b="1" dirty="0" smtClean="0">
                <a:solidFill>
                  <a:schemeClr val="bg1"/>
                </a:solidFill>
              </a:rPr>
              <a:t>        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shkola.ostriv.in.ua/images/publications/4/11913/1343383885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4429132"/>
            <a:ext cx="21431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9" cstate="print"/>
          <a:srcRect l="38191" r="4523"/>
          <a:stretch>
            <a:fillRect/>
          </a:stretch>
        </p:blipFill>
        <p:spPr bwMode="auto">
          <a:xfrm>
            <a:off x="8143900" y="1857364"/>
            <a:ext cx="57150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dmin\Pictures\laukr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04889"/>
            <a:ext cx="36957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l2okr.ru/vsqas/skachat_prezentaciyu_razmnozhenie_mlekopitayuschih_4399_1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14510"/>
          </a:xfrm>
        </p:spPr>
        <p:txBody>
          <a:bodyPr>
            <a:noAutofit/>
          </a:bodyPr>
          <a:lstStyle/>
          <a:p>
            <a:pPr lvl="0" algn="ctr"/>
            <a:r>
              <a:rPr lang="uk-UA" sz="3200" b="1" dirty="0" smtClean="0">
                <a:solidFill>
                  <a:srgbClr val="002060"/>
                </a:solidFill>
              </a:rPr>
              <a:t>Показати на числовій прямій розв’язки даних систем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571612"/>
            <a:ext cx="2357454" cy="478331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       </a:t>
            </a:r>
            <a:r>
              <a:rPr lang="en-US" dirty="0" smtClean="0"/>
              <a:t>  </a:t>
            </a:r>
            <a:r>
              <a:rPr lang="en-US" sz="2800" b="1" dirty="0" smtClean="0"/>
              <a:t>x </a:t>
            </a:r>
            <a:r>
              <a:rPr lang="ru-RU" sz="2800" b="1" dirty="0" smtClean="0"/>
              <a:t>&gt; 7,</a:t>
            </a:r>
            <a:endParaRPr lang="en-US" sz="2800" b="1" dirty="0" smtClean="0"/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en-US" sz="2800" b="1" dirty="0" smtClean="0"/>
              <a:t>a)</a:t>
            </a:r>
            <a:r>
              <a:rPr lang="ru-RU" sz="2800" b="1" dirty="0" smtClean="0"/>
              <a:t>   </a:t>
            </a:r>
            <a:r>
              <a:rPr lang="en-US" sz="2800" b="1" dirty="0" smtClean="0"/>
              <a:t>  </a:t>
            </a:r>
            <a:r>
              <a:rPr lang="ru-RU" sz="2800" b="1" dirty="0" smtClean="0"/>
              <a:t> </a:t>
            </a:r>
            <a:r>
              <a:rPr lang="en-US" sz="2800" b="1" dirty="0" smtClean="0"/>
              <a:t>x </a:t>
            </a:r>
            <a:r>
              <a:rPr lang="ru-RU" sz="2800" b="1" dirty="0" smtClean="0"/>
              <a:t>≥ 8, </a:t>
            </a:r>
          </a:p>
          <a:p>
            <a:pPr>
              <a:buNone/>
            </a:pPr>
            <a:r>
              <a:rPr lang="uk-UA" sz="2800" b="1" dirty="0" smtClean="0"/>
              <a:t>        </a:t>
            </a:r>
            <a:r>
              <a:rPr lang="en-US" sz="2800" b="1" dirty="0" smtClean="0"/>
              <a:t>  x </a:t>
            </a:r>
            <a:r>
              <a:rPr lang="ru-RU" sz="2800" b="1" dirty="0" smtClean="0"/>
              <a:t>&gt; -3.</a:t>
            </a: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          x &lt; 7,</a:t>
            </a:r>
          </a:p>
          <a:p>
            <a:pPr>
              <a:buNone/>
            </a:pPr>
            <a:r>
              <a:rPr lang="en-US" sz="2800" b="1" dirty="0" smtClean="0"/>
              <a:t> </a:t>
            </a:r>
            <a:r>
              <a:rPr lang="ru-RU" sz="2800" b="1" dirty="0" smtClean="0"/>
              <a:t>б)</a:t>
            </a:r>
            <a:r>
              <a:rPr lang="en-US" sz="2800" b="1" dirty="0" smtClean="0"/>
              <a:t>     x ≤ 8,</a:t>
            </a:r>
          </a:p>
          <a:p>
            <a:pPr>
              <a:buNone/>
            </a:pPr>
            <a:r>
              <a:rPr lang="en-US" sz="2800" b="1" dirty="0" smtClean="0"/>
              <a:t>          x &gt; -3.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     </a:t>
            </a:r>
            <a:r>
              <a:rPr lang="en-US" sz="2800" b="1" dirty="0" smtClean="0"/>
              <a:t>    </a:t>
            </a:r>
            <a:r>
              <a:rPr lang="ru-RU" sz="2800" b="1" dirty="0" smtClean="0"/>
              <a:t> </a:t>
            </a:r>
            <a:r>
              <a:rPr lang="en-US" sz="2800" b="1" dirty="0" smtClean="0"/>
              <a:t>x &lt; 7,</a:t>
            </a:r>
          </a:p>
          <a:p>
            <a:pPr>
              <a:buNone/>
            </a:pPr>
            <a:r>
              <a:rPr lang="en-US" sz="2800" b="1" dirty="0" smtClean="0"/>
              <a:t> </a:t>
            </a:r>
            <a:r>
              <a:rPr lang="uk-UA" sz="2800" b="1" dirty="0" smtClean="0"/>
              <a:t>в)</a:t>
            </a:r>
            <a:r>
              <a:rPr lang="en-US" sz="2800" b="1" dirty="0" smtClean="0"/>
              <a:t>     x ≤ 8,</a:t>
            </a:r>
          </a:p>
          <a:p>
            <a:pPr>
              <a:buNone/>
            </a:pPr>
            <a:r>
              <a:rPr lang="en-US" sz="2800" b="1" dirty="0" smtClean="0"/>
              <a:t>          x &lt; -3.</a:t>
            </a: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643050"/>
            <a:ext cx="4972056" cy="47118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- 3             7    8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- 3             7    8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- 3             7    8</a:t>
            </a: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1857356" y="1714488"/>
            <a:ext cx="285752" cy="135732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1928794" y="3214686"/>
            <a:ext cx="214314" cy="135732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1928794" y="4786322"/>
            <a:ext cx="214314" cy="135732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786182" y="2357430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14810" y="2285992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00694" y="2285992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00760" y="2285992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rot="10520098" flipV="1">
            <a:off x="4300078" y="1956979"/>
            <a:ext cx="2467592" cy="440605"/>
          </a:xfrm>
          <a:prstGeom prst="arc">
            <a:avLst>
              <a:gd name="adj1" fmla="val 1116543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10800000" flipV="1">
            <a:off x="5572127" y="2000240"/>
            <a:ext cx="2000268" cy="500066"/>
          </a:xfrm>
          <a:prstGeom prst="arc">
            <a:avLst>
              <a:gd name="adj1" fmla="val 16261201"/>
              <a:gd name="adj2" fmla="val 508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10629320" flipV="1">
            <a:off x="6075260" y="2026772"/>
            <a:ext cx="1079627" cy="421304"/>
          </a:xfrm>
          <a:prstGeom prst="arc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786182" y="3929066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4214810" y="385762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500694" y="385762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000760" y="385762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rot="236077">
            <a:off x="3116324" y="3440546"/>
            <a:ext cx="2442774" cy="700632"/>
          </a:xfrm>
          <a:prstGeom prst="arc">
            <a:avLst>
              <a:gd name="adj1" fmla="val 12481959"/>
              <a:gd name="adj2" fmla="val 21559731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>
            <a:off x="2285984" y="3357562"/>
            <a:ext cx="3786214" cy="928694"/>
          </a:xfrm>
          <a:prstGeom prst="arc">
            <a:avLst>
              <a:gd name="adj1" fmla="val 13783996"/>
              <a:gd name="adj2" fmla="val 805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10277390" flipV="1">
            <a:off x="4258331" y="3430012"/>
            <a:ext cx="2525584" cy="710078"/>
          </a:xfrm>
          <a:prstGeom prst="arc">
            <a:avLst>
              <a:gd name="adj1" fmla="val 12125692"/>
              <a:gd name="adj2" fmla="val 21340493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3786182" y="5429264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4214810" y="5357826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500694" y="5357826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000760" y="5357826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уга 47"/>
          <p:cNvSpPr/>
          <p:nvPr/>
        </p:nvSpPr>
        <p:spPr>
          <a:xfrm rot="236077">
            <a:off x="3092962" y="4940743"/>
            <a:ext cx="2442774" cy="700632"/>
          </a:xfrm>
          <a:prstGeom prst="arc">
            <a:avLst>
              <a:gd name="adj1" fmla="val 12481959"/>
              <a:gd name="adj2" fmla="val 21559731"/>
            </a:avLst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Дуга 48"/>
          <p:cNvSpPr/>
          <p:nvPr/>
        </p:nvSpPr>
        <p:spPr>
          <a:xfrm>
            <a:off x="2285984" y="4857760"/>
            <a:ext cx="3786214" cy="928694"/>
          </a:xfrm>
          <a:prstGeom prst="arc">
            <a:avLst>
              <a:gd name="adj1" fmla="val 13783996"/>
              <a:gd name="adj2" fmla="val 805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/>
          <p:nvPr/>
        </p:nvSpPr>
        <p:spPr>
          <a:xfrm>
            <a:off x="3214678" y="5072074"/>
            <a:ext cx="1071570" cy="571504"/>
          </a:xfrm>
          <a:prstGeom prst="arc">
            <a:avLst>
              <a:gd name="adj1" fmla="val 16200000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 descr="http://dok.znaimo.com.ua/pars_docs/refs/3/2700/img4.jpg"/>
          <p:cNvPicPr/>
          <p:nvPr/>
        </p:nvPicPr>
        <p:blipFill>
          <a:blip r:embed="rId3"/>
          <a:srcRect l="45211" t="33120" r="28997" b="30128"/>
          <a:stretch>
            <a:fillRect/>
          </a:stretch>
        </p:blipFill>
        <p:spPr bwMode="auto">
          <a:xfrm>
            <a:off x="7500958" y="1571612"/>
            <a:ext cx="15335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Рисунок 51" descr="smaylik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357694"/>
            <a:ext cx="214314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1" grpId="0" animBg="1"/>
      <p:bldP spid="23" grpId="0" animBg="1"/>
      <p:bldP spid="2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- Ольга Васильевна Смирн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42852"/>
            <a:ext cx="7143768" cy="142876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</a:t>
            </a:r>
            <a:r>
              <a:rPr lang="uk-UA" sz="2700" b="1" i="1" dirty="0" smtClean="0">
                <a:solidFill>
                  <a:srgbClr val="002060"/>
                </a:solidFill>
              </a:rPr>
              <a:t>Установити відповідність між </a:t>
            </a:r>
            <a:r>
              <a:rPr lang="en-US" sz="2700" b="1" i="1" dirty="0" smtClean="0">
                <a:solidFill>
                  <a:srgbClr val="002060"/>
                </a:solidFill>
              </a:rPr>
              <a:t>    </a:t>
            </a:r>
            <a:r>
              <a:rPr lang="uk-UA" sz="2700" b="1" i="1" dirty="0" smtClean="0">
                <a:solidFill>
                  <a:srgbClr val="002060"/>
                </a:solidFill>
              </a:rPr>
              <a:t>системами нерівностей (1-4) та </a:t>
            </a:r>
            <a:r>
              <a:rPr lang="en-US" sz="2700" b="1" i="1" dirty="0" smtClean="0">
                <a:solidFill>
                  <a:srgbClr val="002060"/>
                </a:solidFill>
              </a:rPr>
              <a:t>   </a:t>
            </a:r>
            <a:r>
              <a:rPr lang="uk-UA" sz="2700" b="1" i="1" dirty="0" smtClean="0">
                <a:solidFill>
                  <a:srgbClr val="002060"/>
                </a:solidFill>
              </a:rPr>
              <a:t>множинами їх </a:t>
            </a:r>
            <a:r>
              <a:rPr lang="uk-UA" sz="2700" b="1" i="1" dirty="0" err="1" smtClean="0">
                <a:solidFill>
                  <a:srgbClr val="002060"/>
                </a:solidFill>
              </a:rPr>
              <a:t>розв’</a:t>
            </a:r>
            <a:r>
              <a:rPr lang="ru-RU" sz="2700" b="1" i="1" dirty="0" err="1" smtClean="0">
                <a:solidFill>
                  <a:srgbClr val="002060"/>
                </a:solidFill>
              </a:rPr>
              <a:t>язків</a:t>
            </a:r>
            <a:r>
              <a:rPr lang="ru-RU" sz="2700" b="1" i="1" dirty="0" smtClean="0">
                <a:solidFill>
                  <a:srgbClr val="002060"/>
                </a:solidFill>
              </a:rPr>
              <a:t> (А-Д)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038600" cy="521497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1.    </a:t>
            </a:r>
            <a:r>
              <a:rPr lang="en-US" b="1" dirty="0" smtClean="0"/>
              <a:t>x </a:t>
            </a:r>
            <a:r>
              <a:rPr lang="ru-RU" b="1" dirty="0" smtClean="0"/>
              <a:t>&gt; 15,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        x </a:t>
            </a:r>
            <a:r>
              <a:rPr lang="ru-RU" b="1" dirty="0" smtClean="0"/>
              <a:t>&gt; 18;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2.     x </a:t>
            </a:r>
            <a:r>
              <a:rPr lang="ru-RU" b="1" dirty="0" smtClean="0"/>
              <a:t>&lt; 2,                                                 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      </a:t>
            </a:r>
            <a:r>
              <a:rPr lang="en-US" b="1" dirty="0" smtClean="0"/>
              <a:t>  x </a:t>
            </a:r>
            <a:r>
              <a:rPr lang="ru-RU" b="1" dirty="0" smtClean="0"/>
              <a:t>&lt; 7;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3.    </a:t>
            </a:r>
            <a:r>
              <a:rPr lang="en-US" b="1" dirty="0" smtClean="0"/>
              <a:t>  x </a:t>
            </a:r>
            <a:r>
              <a:rPr lang="ru-RU" b="1" dirty="0" smtClean="0"/>
              <a:t>&gt; 6,                                                 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       </a:t>
            </a:r>
            <a:r>
              <a:rPr lang="en-US" b="1" dirty="0" smtClean="0"/>
              <a:t>  x </a:t>
            </a:r>
            <a:r>
              <a:rPr lang="ru-RU" b="1" dirty="0" smtClean="0"/>
              <a:t>&lt; -2;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4.    </a:t>
            </a:r>
            <a:r>
              <a:rPr lang="en-US" b="1" dirty="0" smtClean="0"/>
              <a:t>  x </a:t>
            </a:r>
            <a:r>
              <a:rPr lang="ru-RU" b="1" dirty="0" smtClean="0"/>
              <a:t>≥ -2,                                                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       </a:t>
            </a:r>
            <a:r>
              <a:rPr lang="en-US" b="1" dirty="0" smtClean="0"/>
              <a:t>  x </a:t>
            </a:r>
            <a:r>
              <a:rPr lang="ru-RU" b="1" dirty="0" smtClean="0"/>
              <a:t>≤ 3.</a:t>
            </a:r>
            <a:r>
              <a:rPr lang="en-US" b="1" dirty="0" smtClean="0"/>
              <a:t> </a:t>
            </a:r>
            <a:endParaRPr lang="uk-UA" b="1" dirty="0" smtClean="0"/>
          </a:p>
          <a:p>
            <a:pPr>
              <a:buNone/>
            </a:pPr>
            <a:r>
              <a:rPr lang="en-US" b="1" smtClean="0"/>
              <a:t>                     </a:t>
            </a:r>
            <a:endParaRPr lang="ru-RU" b="1" dirty="0" smtClean="0"/>
          </a:p>
          <a:p>
            <a:pPr>
              <a:buNone/>
            </a:pPr>
            <a:r>
              <a:rPr lang="en-US" sz="3200" b="1" dirty="0" smtClean="0"/>
              <a:t>               </a:t>
            </a:r>
            <a:r>
              <a:rPr lang="uk-UA" sz="3200" b="1" dirty="0" smtClean="0"/>
              <a:t>Відповідь.     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643050"/>
            <a:ext cx="4543428" cy="481028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    A</a:t>
            </a:r>
            <a:r>
              <a:rPr lang="ru-RU" b="1" dirty="0" smtClean="0"/>
              <a:t>.</a:t>
            </a:r>
            <a:r>
              <a:rPr lang="en-US" b="1" dirty="0" smtClean="0"/>
              <a:t>  (- ∞;  2 )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Б.    [-2; 3]</a:t>
            </a:r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    B</a:t>
            </a:r>
            <a:r>
              <a:rPr lang="ru-RU" b="1" dirty="0" smtClean="0"/>
              <a:t>.   (18; </a:t>
            </a:r>
            <a:r>
              <a:rPr lang="en-US" b="1" dirty="0" smtClean="0"/>
              <a:t>∞ 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Г.   (- 2;  6)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</a:t>
            </a:r>
            <a:endParaRPr lang="uk-UA" b="1" dirty="0" smtClean="0"/>
          </a:p>
          <a:p>
            <a:pPr>
              <a:buNone/>
            </a:pPr>
            <a:r>
              <a:rPr lang="uk-UA" dirty="0"/>
              <a:t> </a:t>
            </a:r>
            <a:r>
              <a:rPr lang="uk-UA" dirty="0" smtClean="0"/>
              <a:t>   </a:t>
            </a:r>
            <a:r>
              <a:rPr lang="ru-RU" b="1" dirty="0" smtClean="0"/>
              <a:t>Д</a:t>
            </a:r>
            <a:r>
              <a:rPr lang="ru-RU" b="1" dirty="0" smtClean="0"/>
              <a:t>. </a:t>
            </a:r>
            <a:r>
              <a:rPr lang="en-US" b="1" dirty="0" smtClean="0"/>
              <a:t>  </a:t>
            </a:r>
            <a:r>
              <a:rPr lang="ru-RU" b="1" dirty="0" smtClean="0"/>
              <a:t>  </a:t>
            </a:r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r>
              <a:rPr lang="uk-UA" b="1" dirty="0" smtClean="0">
                <a:solidFill>
                  <a:srgbClr val="C00000"/>
                </a:solidFill>
              </a:rPr>
              <a:t>(1; В),  (2; А),  (3; Д),  (4; Б).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1214414" y="1643050"/>
            <a:ext cx="214314" cy="71438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1214414" y="2571744"/>
            <a:ext cx="214314" cy="78581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1214414" y="3571876"/>
            <a:ext cx="214314" cy="71438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1214414" y="4500570"/>
            <a:ext cx="214314" cy="785818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86380" y="5072074"/>
            <a:ext cx="214314" cy="2143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5214942" y="5011605"/>
            <a:ext cx="357190" cy="3571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785926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linda6035.ucoz.ru/fokina_l-p_shabl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85728"/>
            <a:ext cx="7355161" cy="1071570"/>
          </a:xfrm>
        </p:spPr>
        <p:txBody>
          <a:bodyPr>
            <a:normAutofit/>
          </a:bodyPr>
          <a:lstStyle/>
          <a:p>
            <a:pPr lvl="0"/>
            <a:r>
              <a:rPr lang="uk-UA" sz="4400" b="1" dirty="0" smtClean="0">
                <a:solidFill>
                  <a:srgbClr val="0070C0"/>
                </a:solidFill>
              </a:rPr>
              <a:t>Зарядка для очей</a:t>
            </a:r>
            <a:endParaRPr lang="ru-RU" sz="44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321439" y="1964521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1321571" y="1893083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642910" y="3143248"/>
            <a:ext cx="192882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928926" y="1500174"/>
            <a:ext cx="1785950" cy="16430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86050" y="1571612"/>
            <a:ext cx="2214578" cy="15001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857884" y="1428736"/>
            <a:ext cx="1785950" cy="1785950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rot="10800000">
            <a:off x="5857884" y="2071679"/>
            <a:ext cx="1588" cy="250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6"/>
          </p:cNvCxnSpPr>
          <p:nvPr/>
        </p:nvCxnSpPr>
        <p:spPr>
          <a:xfrm flipH="1">
            <a:off x="7572396" y="2321711"/>
            <a:ext cx="71438" cy="321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928794" y="3643314"/>
            <a:ext cx="1928826" cy="16430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4786314" y="3571876"/>
            <a:ext cx="1928826" cy="1714512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1107257" y="4464851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28794" y="3643314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3035289" y="4464851"/>
            <a:ext cx="164386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1928794" y="528638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1" idx="3"/>
            <a:endCxn id="21" idx="4"/>
          </p:cNvCxnSpPr>
          <p:nvPr/>
        </p:nvCxnSpPr>
        <p:spPr>
          <a:xfrm rot="10800000" flipH="1">
            <a:off x="4786314" y="3571876"/>
            <a:ext cx="428628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21" idx="4"/>
            <a:endCxn id="21" idx="5"/>
          </p:cNvCxnSpPr>
          <p:nvPr/>
        </p:nvCxnSpPr>
        <p:spPr>
          <a:xfrm rot="5400000" flipH="1" flipV="1">
            <a:off x="5750727" y="3036091"/>
            <a:ext cx="158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1" idx="5"/>
          </p:cNvCxnSpPr>
          <p:nvPr/>
        </p:nvCxnSpPr>
        <p:spPr>
          <a:xfrm rot="16200000" flipH="1">
            <a:off x="6072198" y="378619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21" idx="1"/>
          </p:cNvCxnSpPr>
          <p:nvPr/>
        </p:nvCxnSpPr>
        <p:spPr>
          <a:xfrm rot="5400000">
            <a:off x="6072198" y="4643446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1" idx="1"/>
            <a:endCxn id="21" idx="2"/>
          </p:cNvCxnSpPr>
          <p:nvPr/>
        </p:nvCxnSpPr>
        <p:spPr>
          <a:xfrm rot="5400000">
            <a:off x="5750727" y="4750603"/>
            <a:ext cx="158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1" idx="2"/>
            <a:endCxn id="21" idx="3"/>
          </p:cNvCxnSpPr>
          <p:nvPr/>
        </p:nvCxnSpPr>
        <p:spPr>
          <a:xfrm rot="5400000" flipH="1">
            <a:off x="4572000" y="4643446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0" y="0"/>
          <a:ext cx="9144000" cy="735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Слайд" r:id="rId3" imgW="3928956" imgH="2945900" progId="PowerPoint.Slide.12">
                  <p:embed/>
                </p:oleObj>
              </mc:Choice>
              <mc:Fallback>
                <p:oleObj name="Слайд" r:id="rId3" imgW="3928956" imgH="2945900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735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</a:rPr>
              <a:t>  </a:t>
            </a:r>
            <a:r>
              <a:rPr lang="uk-UA" sz="4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Доведення </a:t>
            </a:r>
            <a:r>
              <a:rPr lang="uk-UA" sz="4400" b="1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нерівностей</a:t>
            </a:r>
            <a:endParaRPr lang="ru-RU" sz="2200" dirty="0"/>
          </a:p>
        </p:txBody>
      </p:sp>
      <p:pic>
        <p:nvPicPr>
          <p:cNvPr id="10" name="Содержимое 9"/>
          <p:cNvPicPr>
            <a:picLocks noGrp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 bwMode="auto">
          <a:xfrm rot="21111237">
            <a:off x="3077306" y="1560949"/>
            <a:ext cx="1201865" cy="145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571612"/>
            <a:ext cx="4572032" cy="5429288"/>
          </a:xfrm>
        </p:spPr>
        <p:txBody>
          <a:bodyPr>
            <a:normAutofit fontScale="92500"/>
          </a:bodyPr>
          <a:lstStyle/>
          <a:p>
            <a:r>
              <a:rPr lang="en-US" sz="3200" dirty="0" smtClean="0"/>
              <a:t>a</a:t>
            </a:r>
            <a:r>
              <a:rPr lang="ru-RU" sz="3200" baseline="30000" dirty="0" smtClean="0"/>
              <a:t>2 </a:t>
            </a:r>
            <a:r>
              <a:rPr lang="ru-RU" sz="3200" dirty="0" smtClean="0"/>
              <a:t>+5 </a:t>
            </a:r>
            <a:r>
              <a:rPr lang="en-US" sz="3200" dirty="0" smtClean="0"/>
              <a:t>- </a:t>
            </a:r>
            <a:r>
              <a:rPr lang="ru-RU" sz="3200" dirty="0" smtClean="0"/>
              <a:t> 2</a:t>
            </a:r>
            <a:r>
              <a:rPr lang="en-US" sz="3200" dirty="0" smtClean="0"/>
              <a:t>a = (a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-2a +1)</a:t>
            </a:r>
            <a:r>
              <a:rPr lang="uk-UA" sz="3200" dirty="0" smtClean="0"/>
              <a:t>+</a:t>
            </a:r>
            <a:r>
              <a:rPr lang="en-US" sz="3200" dirty="0" smtClean="0"/>
              <a:t> + 4 = (a – 1)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+ 4 &gt; 0</a:t>
            </a:r>
            <a:r>
              <a:rPr lang="ru-RU" sz="3200" dirty="0" smtClean="0"/>
              <a:t> 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 </a:t>
            </a:r>
            <a:r>
              <a:rPr lang="en-US" sz="3200" dirty="0" smtClean="0"/>
              <a:t>(a + b)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– (a</a:t>
            </a:r>
            <a:r>
              <a:rPr lang="en-US" sz="3200" baseline="30000" dirty="0" smtClean="0"/>
              <a:t>2 </a:t>
            </a:r>
            <a:r>
              <a:rPr lang="en-US" sz="3200" dirty="0" smtClean="0"/>
              <a:t>+ 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) = </a:t>
            </a:r>
            <a:endParaRPr lang="uk-UA" sz="3200" dirty="0" smtClean="0"/>
          </a:p>
          <a:p>
            <a:r>
              <a:rPr lang="uk-UA" sz="3200" dirty="0" smtClean="0"/>
              <a:t>   = </a:t>
            </a:r>
            <a:r>
              <a:rPr lang="en-US" sz="3200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+2ab +b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– 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– b</a:t>
            </a:r>
            <a:r>
              <a:rPr lang="en-US" sz="3200" baseline="30000" dirty="0" smtClean="0"/>
              <a:t>2 </a:t>
            </a:r>
            <a:r>
              <a:rPr lang="en-US" sz="3200" dirty="0" smtClean="0"/>
              <a:t>=  </a:t>
            </a:r>
            <a:r>
              <a:rPr lang="en-US" sz="3200" dirty="0"/>
              <a:t>2ab &gt; 0. </a:t>
            </a:r>
            <a:r>
              <a:rPr lang="uk-UA" sz="3200" dirty="0"/>
              <a:t>  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en-US" sz="3200" dirty="0" err="1" smtClean="0"/>
              <a:t>Отже</a:t>
            </a:r>
            <a:r>
              <a:rPr lang="en-US" sz="3200" dirty="0" smtClean="0"/>
              <a:t>,  </a:t>
            </a:r>
            <a:r>
              <a:rPr lang="uk-UA" sz="3200" dirty="0" smtClean="0"/>
              <a:t>(a + b)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&gt; 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+ 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   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en-US" sz="3200" dirty="0" smtClean="0"/>
              <a:t>               </a:t>
            </a:r>
          </a:p>
          <a:p>
            <a:endParaRPr lang="ru-RU" sz="32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1605636"/>
            <a:ext cx="2428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</a:t>
            </a:r>
            <a:r>
              <a:rPr lang="ru-RU" sz="3600" baseline="30000" dirty="0" smtClean="0"/>
              <a:t>2 </a:t>
            </a:r>
            <a:r>
              <a:rPr lang="ru-RU" sz="3600" dirty="0" smtClean="0"/>
              <a:t>+5 &gt; 2</a:t>
            </a:r>
            <a:r>
              <a:rPr lang="en-US" sz="3600" dirty="0" smtClean="0"/>
              <a:t>a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285720" y="17859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9243" y="3212976"/>
            <a:ext cx="41434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Що більше: сума квадратів двох додатних чисел чи квадрат їх суми?</a:t>
            </a:r>
            <a:endParaRPr lang="ru-RU" sz="2400" dirty="0"/>
          </a:p>
        </p:txBody>
      </p:sp>
      <p:pic>
        <p:nvPicPr>
          <p:cNvPr id="18" name="Рисунок 17" descr="http://wiki.ciit.zp.ua/wikiimg/thumb/a/a6/Math-Symbols-Kalininskaya.jpg/200px-Math-Symbols-Kalininskay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1" y="4700602"/>
            <a:ext cx="2902739" cy="247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вал 18"/>
          <p:cNvSpPr/>
          <p:nvPr/>
        </p:nvSpPr>
        <p:spPr>
          <a:xfrm>
            <a:off x="287771" y="328612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" name="Рисунок 24" descr="http://veselajashkola.ru/wp-content/uploads/2011/10/shkolnye_kartinki_41.2.g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8304" y="4107661"/>
            <a:ext cx="1368152" cy="159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/>
        </p:nvCxnSpPr>
        <p:spPr>
          <a:xfrm rot="5400000">
            <a:off x="1608117" y="4106867"/>
            <a:ext cx="578647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http://pedsovet.su/_ld/343/7609599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Запишіть систему нерівностей, якщо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926189"/>
          </a:xfrm>
        </p:spPr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926189"/>
          </a:xfrm>
        </p:spPr>
        <p:txBody>
          <a:bodyPr/>
          <a:lstStyle/>
          <a:p>
            <a:pPr>
              <a:buNone/>
            </a:pPr>
            <a:r>
              <a:rPr lang="uk-UA" sz="3200" dirty="0" smtClean="0"/>
              <a:t>   </a:t>
            </a:r>
            <a:r>
              <a:rPr lang="uk-UA" dirty="0" smtClean="0"/>
              <a:t>                  </a:t>
            </a:r>
            <a:r>
              <a:rPr lang="en-US" sz="3200" dirty="0" smtClean="0"/>
              <a:t>x</a:t>
            </a:r>
            <a:r>
              <a:rPr lang="ru-RU" sz="3200" dirty="0" smtClean="0"/>
              <a:t> &gt; 0,</a:t>
            </a:r>
          </a:p>
          <a:p>
            <a:pPr>
              <a:buNone/>
            </a:pPr>
            <a:r>
              <a:rPr lang="uk-UA" sz="3200" dirty="0" smtClean="0"/>
              <a:t>                  </a:t>
            </a:r>
            <a:r>
              <a:rPr lang="en-US" sz="3200" dirty="0" smtClean="0"/>
              <a:t>y</a:t>
            </a:r>
            <a:r>
              <a:rPr lang="ru-RU" sz="3200" dirty="0" smtClean="0"/>
              <a:t> &gt; 0;</a:t>
            </a:r>
          </a:p>
          <a:p>
            <a:pPr>
              <a:buNone/>
            </a:pPr>
            <a:r>
              <a:rPr lang="uk-UA" sz="3200" dirty="0" smtClean="0"/>
              <a:t>             </a:t>
            </a:r>
          </a:p>
          <a:p>
            <a:pPr>
              <a:buNone/>
            </a:pPr>
            <a:r>
              <a:rPr lang="uk-UA" sz="3200" dirty="0" smtClean="0"/>
              <a:t>                  </a:t>
            </a:r>
            <a:r>
              <a:rPr lang="en-US" sz="3200" dirty="0" smtClean="0"/>
              <a:t>x</a:t>
            </a:r>
            <a:r>
              <a:rPr lang="ru-RU" sz="3200" dirty="0" smtClean="0"/>
              <a:t> &lt; 0,</a:t>
            </a:r>
          </a:p>
          <a:p>
            <a:pPr>
              <a:buNone/>
            </a:pPr>
            <a:r>
              <a:rPr lang="uk-UA" sz="3200" dirty="0" smtClean="0"/>
              <a:t>                  </a:t>
            </a:r>
            <a:r>
              <a:rPr lang="en-US" sz="3200" dirty="0" smtClean="0"/>
              <a:t>y</a:t>
            </a:r>
            <a:r>
              <a:rPr lang="ru-RU" sz="3200" dirty="0" smtClean="0"/>
              <a:t> &lt; 0.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571612"/>
            <a:ext cx="2214578" cy="714380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928934"/>
            <a:ext cx="1928826" cy="1071570"/>
          </a:xfrm>
          <a:prstGeom prst="rect">
            <a:avLst/>
          </a:prstGeom>
          <a:noFill/>
        </p:spPr>
      </p:pic>
      <p:sp>
        <p:nvSpPr>
          <p:cNvPr id="11" name="Левая фигурная скобка 10"/>
          <p:cNvSpPr/>
          <p:nvPr/>
        </p:nvSpPr>
        <p:spPr>
          <a:xfrm>
            <a:off x="6286512" y="1571612"/>
            <a:ext cx="214314" cy="100013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фигурная скобка 11"/>
          <p:cNvSpPr/>
          <p:nvPr/>
        </p:nvSpPr>
        <p:spPr>
          <a:xfrm>
            <a:off x="6357950" y="3286124"/>
            <a:ext cx="214314" cy="107157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круглая скобка 12"/>
          <p:cNvSpPr/>
          <p:nvPr/>
        </p:nvSpPr>
        <p:spPr>
          <a:xfrm>
            <a:off x="6143636" y="1428736"/>
            <a:ext cx="214314" cy="3000396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Конспект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285860"/>
            <a:ext cx="240982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1319225752_storichne-priladdya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643446"/>
            <a:ext cx="214314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4643446"/>
            <a:ext cx="202089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611986"/>
          </a:xfrm>
        </p:spPr>
        <p:txBody>
          <a:bodyPr>
            <a:normAutofit fontScale="90000"/>
          </a:bodyPr>
          <a:lstStyle/>
          <a:p>
            <a:r>
              <a:rPr lang="uk-UA" b="1" i="1" cap="none" dirty="0">
                <a:latin typeface="Georgia" panose="02040502050405020303" pitchFamily="18" charset="0"/>
              </a:rPr>
              <a:t>В</a:t>
            </a:r>
            <a:r>
              <a:rPr lang="uk-UA" b="1" i="1" cap="none" dirty="0" smtClean="0">
                <a:latin typeface="Georgia" panose="02040502050405020303" pitchFamily="18" charset="0"/>
              </a:rPr>
              <a:t> житті нерівність вимагає …</a:t>
            </a:r>
            <a:endParaRPr lang="ru-RU" b="1" i="1" cap="none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764704"/>
            <a:ext cx="8136904" cy="3168352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>
                <a:latin typeface="Georgia" panose="02040502050405020303" pitchFamily="18" charset="0"/>
              </a:rPr>
              <a:t>Наука визнає нерівність головною проблемою сучасності.  Вона є одним з головних чинників суспільної нестабільності: що вищою і різноманітнішою є нерівність, то вищі ризики соціальної напруги та соціального конфлікту. </a:t>
            </a:r>
            <a:endParaRPr lang="uk-UA" b="0" dirty="0" smtClean="0">
              <a:latin typeface="Georgia" panose="02040502050405020303" pitchFamily="18" charset="0"/>
            </a:endParaRPr>
          </a:p>
          <a:p>
            <a:r>
              <a:rPr lang="uk-UA" b="0" dirty="0" smtClean="0">
                <a:latin typeface="Georgia" panose="02040502050405020303" pitchFamily="18" charset="0"/>
              </a:rPr>
              <a:t>Ступінь нерівності та її суспільне сприйняття значною мірою віддзеркалює цивілізаційні орієнтації населення</a:t>
            </a:r>
          </a:p>
          <a:p>
            <a:endParaRPr lang="ru-RU" dirty="0"/>
          </a:p>
        </p:txBody>
      </p:sp>
      <p:pic>
        <p:nvPicPr>
          <p:cNvPr id="26626" name="Picture 2" descr="C:\Users\Admin\Pictures\мат\1593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56992"/>
            <a:ext cx="5143310" cy="310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513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авила поведінки на перерві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000504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chool1980.mosuzedu.ru/img/81777305_1823402uq56rqy4al__KOLOKOL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357166"/>
            <a:ext cx="17907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634058"/>
            <a:ext cx="4572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200" b="1" i="1" dirty="0">
                <a:solidFill>
                  <a:srgbClr val="C00000"/>
                </a:solidFill>
              </a:rPr>
              <a:t>Домашнє завдання</a:t>
            </a:r>
            <a:r>
              <a:rPr lang="uk-UA" sz="3200" b="1" i="1" dirty="0" smtClean="0">
                <a:solidFill>
                  <a:srgbClr val="C00000"/>
                </a:solidFill>
              </a:rPr>
              <a:t>: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§1-5 </a:t>
            </a:r>
            <a:r>
              <a:rPr lang="ru-RU" sz="3200" b="1" dirty="0" err="1" smtClean="0">
                <a:solidFill>
                  <a:srgbClr val="002060"/>
                </a:solidFill>
              </a:rPr>
              <a:t>повторити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</a:rPr>
              <a:t>Виконати</a:t>
            </a:r>
            <a:r>
              <a:rPr lang="ru-RU" sz="3600" b="1" dirty="0" smtClean="0">
                <a:solidFill>
                  <a:srgbClr val="002060"/>
                </a:solidFill>
              </a:rPr>
              <a:t>  </a:t>
            </a:r>
            <a:r>
              <a:rPr lang="uk-UA" sz="3600" b="1" dirty="0" smtClean="0">
                <a:solidFill>
                  <a:srgbClr val="002060"/>
                </a:solidFill>
              </a:rPr>
              <a:t>№150,  №154 </a:t>
            </a:r>
            <a:r>
              <a:rPr lang="uk-UA" sz="3600" b="1" dirty="0">
                <a:solidFill>
                  <a:srgbClr val="002060"/>
                </a:solidFill>
              </a:rPr>
              <a:t>(а), </a:t>
            </a:r>
            <a:r>
              <a:rPr lang="uk-UA" sz="3600" b="1" dirty="0" smtClean="0">
                <a:solidFill>
                  <a:srgbClr val="002060"/>
                </a:solidFill>
              </a:rPr>
              <a:t>/ №165.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200" dirty="0"/>
              <a:t> </a:t>
            </a:r>
          </a:p>
        </p:txBody>
      </p:sp>
      <p:pic>
        <p:nvPicPr>
          <p:cNvPr id="6" name="шкільний дзвін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68054" y="36669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6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6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4" descr="Untitled-1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73" y="188640"/>
            <a:ext cx="8253283" cy="654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908720"/>
            <a:ext cx="53285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Дякую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співпрацю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soldmaral.ucoz.ru/shablonPPT_2/shkolnyj_2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42919"/>
            <a:ext cx="6921521" cy="200026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800" b="1" i="1" cap="none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Єдиний</a:t>
            </a:r>
            <a:r>
              <a:rPr lang="ru-RU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 шлях</a:t>
            </a:r>
            <a:r>
              <a:rPr lang="uk-UA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,</a:t>
            </a:r>
            <a:r>
              <a:rPr lang="ru-RU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4800" b="1" i="1" cap="none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що</a:t>
            </a:r>
            <a:r>
              <a:rPr lang="ru-RU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4800" b="1" i="1" cap="none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веде</a:t>
            </a:r>
            <a:r>
              <a:rPr lang="ru-RU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до </a:t>
            </a:r>
            <a:r>
              <a:rPr lang="ru-RU" sz="4800" b="1" i="1" cap="none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знань</a:t>
            </a:r>
            <a:r>
              <a:rPr lang="ru-RU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 – </a:t>
            </a:r>
            <a:r>
              <a:rPr lang="ru-RU" sz="4800" b="1" i="1" cap="none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діяльність</a:t>
            </a:r>
            <a:r>
              <a:rPr lang="uk-UA" sz="4800" b="1" i="1" cap="none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endParaRPr lang="ru-RU" sz="4800" cap="none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3200" b="1" i="1" cap="none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Б.Шо</a:t>
            </a:r>
            <a:r>
              <a:rPr lang="uk-UA" sz="3200" b="1" i="1" cap="none" dirty="0" smtClean="0">
                <a:solidFill>
                  <a:srgbClr val="C00000"/>
                </a:solidFill>
                <a:latin typeface="Georgia" panose="02040502050405020303" pitchFamily="18" charset="0"/>
              </a:rPr>
              <a:t>у</a:t>
            </a:r>
            <a:endParaRPr lang="ru-RU" sz="3200" cap="none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 descr="http://www.gifpark.su/Gifs/COMPUTER/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143248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4700736" cy="648072"/>
          </a:xfrm>
        </p:spPr>
        <p:txBody>
          <a:bodyPr/>
          <a:lstStyle/>
          <a:p>
            <a:r>
              <a:rPr lang="uk-UA" dirty="0" smtClean="0"/>
              <a:t>Література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34076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Тарасенкова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 А.      Алгебра :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підруч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9 класу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загальноосвіт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навч.закл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/        Н. А.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Тарасенкова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І. М. Богатирьова, О. М. Коломієць, З. О. Сердюк. — К. : УОВЦ «Оріон», 2017.</a:t>
            </a:r>
          </a:p>
          <a:p>
            <a:pPr marL="457200" indent="-457200">
              <a:buAutoNum type="arabicPeriod"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 - ресурси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http://osvita.ua/school/method/computerization/34855/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http://uk.wikipedia.org/wiki/Інформаційні_технології 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http://mon.gov.ua/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arenR" startAt="4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www.textreferat.com</a:t>
            </a:r>
            <a:endParaRPr lang="uk-UA" sz="2400" u="sng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 startAt="4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www.portfolio.ru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87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47801"/>
            <a:ext cx="7772400" cy="1693168"/>
          </a:xfrm>
        </p:spPr>
        <p:txBody>
          <a:bodyPr/>
          <a:lstStyle/>
          <a:p>
            <a:r>
              <a:rPr lang="ru-RU" sz="6000" b="1" cap="none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4000" b="1" cap="none" dirty="0" smtClean="0">
                <a:solidFill>
                  <a:srgbClr val="0070C0"/>
                </a:solidFill>
                <a:latin typeface="Georgia" panose="02040502050405020303" pitchFamily="18" charset="0"/>
              </a:rPr>
              <a:t>«Не </a:t>
            </a:r>
            <a:r>
              <a:rPr lang="ru-RU" sz="4000" b="1" cap="none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існує</a:t>
            </a:r>
            <a:r>
              <a:rPr lang="ru-RU" sz="4000" b="1" cap="none" dirty="0" smtClean="0">
                <a:solidFill>
                  <a:srgbClr val="0070C0"/>
                </a:solidFill>
                <a:latin typeface="Georgia" panose="02040502050405020303" pitchFamily="18" charset="0"/>
              </a:rPr>
              <a:t> не </a:t>
            </a:r>
            <a:r>
              <a:rPr lang="ru-RU" sz="4000" b="1" cap="none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талановитих</a:t>
            </a:r>
            <a:r>
              <a:rPr lang="ru-RU" sz="4000" b="1" cap="none" dirty="0" smtClean="0">
                <a:solidFill>
                  <a:srgbClr val="0070C0"/>
                </a:solidFill>
                <a:latin typeface="Georgia" panose="02040502050405020303" pitchFamily="18" charset="0"/>
              </a:rPr>
              <a:t> людей, а є </a:t>
            </a:r>
            <a:r>
              <a:rPr lang="ru-RU" sz="4000" b="1" cap="none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ті</a:t>
            </a:r>
            <a:r>
              <a:rPr lang="ru-RU" sz="4000" b="1" cap="none" dirty="0" smtClean="0">
                <a:solidFill>
                  <a:srgbClr val="0070C0"/>
                </a:solidFill>
                <a:latin typeface="Georgia" panose="02040502050405020303" pitchFamily="18" charset="0"/>
              </a:rPr>
              <a:t>…"</a:t>
            </a:r>
            <a:endParaRPr lang="ru-RU" sz="4000" b="1" cap="none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6671"/>
            <a:ext cx="7772400" cy="818729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3200" b="1" i="1" cap="none" dirty="0" smtClean="0">
                <a:latin typeface="Georgia" panose="02040502050405020303" pitchFamily="18" charset="0"/>
                <a:ea typeface="Calibri"/>
                <a:cs typeface="Times New Roman"/>
              </a:rPr>
              <a:t>«Мікрофон»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9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933056"/>
            <a:ext cx="7772400" cy="1066800"/>
          </a:xfrm>
        </p:spPr>
        <p:txBody>
          <a:bodyPr>
            <a:noAutofit/>
          </a:bodyPr>
          <a:lstStyle/>
          <a:p>
            <a:r>
              <a:rPr lang="ru-RU" sz="3600" b="1" i="1" cap="none" dirty="0" err="1" smtClean="0">
                <a:latin typeface="Georgia" panose="02040502050405020303" pitchFamily="18" charset="0"/>
              </a:rPr>
              <a:t>які</a:t>
            </a:r>
            <a:r>
              <a:rPr lang="ru-RU" sz="3600" b="1" i="1" cap="none" dirty="0" smtClean="0">
                <a:latin typeface="Georgia" panose="02040502050405020303" pitchFamily="18" charset="0"/>
              </a:rPr>
              <a:t> </a:t>
            </a:r>
            <a:r>
              <a:rPr lang="ru-RU" sz="3600" b="1" i="1" cap="none" dirty="0" err="1" smtClean="0">
                <a:latin typeface="Georgia" panose="02040502050405020303" pitchFamily="18" charset="0"/>
              </a:rPr>
              <a:t>займаються</a:t>
            </a:r>
            <a:r>
              <a:rPr lang="ru-RU" sz="3600" b="1" i="1" cap="none" dirty="0" smtClean="0">
                <a:latin typeface="Georgia" panose="02040502050405020303" pitchFamily="18" charset="0"/>
              </a:rPr>
              <a:t> не </a:t>
            </a:r>
            <a:r>
              <a:rPr lang="ru-RU" sz="3600" b="1" i="1" cap="none" dirty="0" err="1" smtClean="0">
                <a:latin typeface="Georgia" panose="02040502050405020303" pitchFamily="18" charset="0"/>
              </a:rPr>
              <a:t>своєю</a:t>
            </a:r>
            <a:r>
              <a:rPr lang="ru-RU" sz="3600" b="1" i="1" cap="none" dirty="0" smtClean="0">
                <a:latin typeface="Georgia" panose="02040502050405020303" pitchFamily="18" charset="0"/>
              </a:rPr>
              <a:t> справою.</a:t>
            </a:r>
            <a:endParaRPr lang="ru-RU" sz="3600" b="1" i="1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25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5149552"/>
          </a:xfrm>
        </p:spPr>
        <p:txBody>
          <a:bodyPr/>
          <a:lstStyle/>
          <a:p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«Інтелектуальна розминка»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150776"/>
              </p:ext>
            </p:extLst>
          </p:nvPr>
        </p:nvGraphicFramePr>
        <p:xfrm>
          <a:off x="457200" y="1484778"/>
          <a:ext cx="5194920" cy="48965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4920"/>
              </a:tblGrid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Питання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1.Що таке нерівність?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2.Нерівності бувають…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3.Назвіть два види нерівностей зі змінними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4.Які нерівності називають рівносильними?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45377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5.Що називають лінійною нерівністю з однією змінною?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6.Що називають  розв’язком нерівності?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07310">
                <a:tc>
                  <a:txBody>
                    <a:bodyPr/>
                    <a:lstStyle/>
                    <a:p>
                      <a:pPr>
                        <a:lnSpc>
                          <a:spcPts val="165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7. Що  означає розв’язати нерівність?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21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cap="none" dirty="0" smtClean="0">
                <a:latin typeface="Georgia" panose="02040502050405020303" pitchFamily="18" charset="0"/>
              </a:rPr>
              <a:t>«Спринт-робота»</a:t>
            </a:r>
            <a:endParaRPr lang="ru-RU" sz="4000" b="1" i="1" cap="none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916832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err="1">
                <a:solidFill>
                  <a:schemeClr val="accent2">
                    <a:lumMod val="75000"/>
                  </a:schemeClr>
                </a:solidFill>
              </a:rPr>
              <a:t>Усні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i="1" dirty="0" err="1">
                <a:solidFill>
                  <a:schemeClr val="accent2">
                    <a:lumMod val="75000"/>
                  </a:schemeClr>
                </a:solidFill>
              </a:rPr>
              <a:t>вправи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dirty="0" err="1"/>
              <a:t>Розв’яжіть</a:t>
            </a:r>
            <a:r>
              <a:rPr lang="ru-RU" sz="3200" dirty="0"/>
              <a:t> </a:t>
            </a:r>
            <a:r>
              <a:rPr lang="ru-RU" sz="3200" dirty="0" err="1"/>
              <a:t>нерівність</a:t>
            </a:r>
            <a:r>
              <a:rPr lang="ru-RU" sz="3200" dirty="0"/>
              <a:t>:</a:t>
            </a:r>
          </a:p>
          <a:p>
            <a:r>
              <a:rPr lang="ru-RU" sz="3200" dirty="0"/>
              <a:t>Х-3&gt;0                                       2Х &gt; 8</a:t>
            </a:r>
          </a:p>
          <a:p>
            <a:r>
              <a:rPr lang="ru-RU" sz="3200" dirty="0"/>
              <a:t>Х+2&gt;5                                      Х-5&lt;1</a:t>
            </a:r>
          </a:p>
          <a:p>
            <a:r>
              <a:rPr lang="ru-RU" sz="3200" dirty="0"/>
              <a:t>У+5&lt;2У                                   2Х&lt;3Х+1</a:t>
            </a:r>
          </a:p>
          <a:p>
            <a:r>
              <a:rPr lang="ru-RU" sz="3200" dirty="0"/>
              <a:t>3-У&gt;2У                                   Х-2&gt;2</a:t>
            </a:r>
          </a:p>
          <a:p>
            <a:r>
              <a:rPr lang="ru-RU" sz="3200" dirty="0"/>
              <a:t>0Х&lt;6</a:t>
            </a:r>
          </a:p>
        </p:txBody>
      </p:sp>
    </p:spTree>
    <p:extLst>
      <p:ext uri="{BB962C8B-B14F-4D97-AF65-F5344CB8AC3E}">
        <p14:creationId xmlns:p14="http://schemas.microsoft.com/office/powerpoint/2010/main" val="10653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2214554"/>
            <a:ext cx="2743200" cy="714380"/>
          </a:xfrm>
          <a:prstGeom prst="rect">
            <a:avLst/>
          </a:prstGeom>
          <a:noFill/>
        </p:spPr>
      </p:pic>
      <p:pic>
        <p:nvPicPr>
          <p:cNvPr id="7" name="Рисунок 6" descr="http://school-box.ru/images/stories/shablony_prezentaziy_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142900"/>
            <a:ext cx="9429784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86380" y="1643050"/>
            <a:ext cx="3534092" cy="448311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b="1" dirty="0" smtClean="0">
                <a:solidFill>
                  <a:schemeClr val="bg1"/>
                </a:solidFill>
              </a:rPr>
              <a:t>   </a:t>
            </a:r>
            <a:r>
              <a:rPr lang="en-US" b="1" dirty="0" smtClean="0">
                <a:solidFill>
                  <a:schemeClr val="bg1"/>
                </a:solidFill>
              </a:rPr>
              <a:t>ka &lt; </a:t>
            </a:r>
            <a:r>
              <a:rPr lang="en-US" b="1" dirty="0" err="1" smtClean="0">
                <a:solidFill>
                  <a:schemeClr val="bg1"/>
                </a:solidFill>
              </a:rPr>
              <a:t>kx</a:t>
            </a:r>
            <a:r>
              <a:rPr lang="en-US" b="1" dirty="0" smtClean="0">
                <a:solidFill>
                  <a:schemeClr val="bg1"/>
                </a:solidFill>
              </a:rPr>
              <a:t> &lt; kb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uk-UA" b="1" dirty="0" smtClean="0">
                <a:solidFill>
                  <a:schemeClr val="bg1"/>
                </a:solidFill>
              </a:rPr>
              <a:t>   </a:t>
            </a:r>
            <a:r>
              <a:rPr lang="en-US" b="1" dirty="0" smtClean="0">
                <a:solidFill>
                  <a:schemeClr val="bg1"/>
                </a:solidFill>
              </a:rPr>
              <a:t>kb &lt; </a:t>
            </a:r>
            <a:r>
              <a:rPr lang="en-US" b="1" dirty="0" err="1" smtClean="0">
                <a:solidFill>
                  <a:schemeClr val="bg1"/>
                </a:solidFill>
              </a:rPr>
              <a:t>kx</a:t>
            </a:r>
            <a:r>
              <a:rPr lang="en-US" b="1" dirty="0" smtClean="0">
                <a:solidFill>
                  <a:schemeClr val="bg1"/>
                </a:solidFill>
              </a:rPr>
              <a:t> &lt; ka</a:t>
            </a:r>
            <a:endParaRPr lang="uk-UA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chemeClr val="bg1"/>
                </a:solidFill>
              </a:rPr>
              <a:t>   </a:t>
            </a:r>
            <a:r>
              <a:rPr lang="en-US" b="1" dirty="0" smtClean="0">
                <a:solidFill>
                  <a:schemeClr val="bg1"/>
                </a:solidFill>
              </a:rPr>
              <a:t>a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+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c &lt; </a:t>
            </a:r>
            <a:r>
              <a:rPr lang="en-US" b="1" dirty="0" err="1" smtClean="0">
                <a:solidFill>
                  <a:schemeClr val="bg1"/>
                </a:solidFill>
              </a:rPr>
              <a:t>x+y</a:t>
            </a:r>
            <a:r>
              <a:rPr lang="en-US" b="1" dirty="0" smtClean="0">
                <a:solidFill>
                  <a:schemeClr val="bg1"/>
                </a:solidFill>
              </a:rPr>
              <a:t> &lt; b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+d</a:t>
            </a:r>
            <a:r>
              <a:rPr lang="uk-UA" b="1" dirty="0" smtClean="0">
                <a:solidFill>
                  <a:schemeClr val="bg1"/>
                </a:solidFill>
              </a:rPr>
              <a:t>,     </a:t>
            </a:r>
            <a:r>
              <a:rPr lang="uk-UA" b="1" dirty="0" smtClean="0"/>
              <a:t>              </a:t>
            </a:r>
            <a:r>
              <a:rPr lang="en-US" b="1" dirty="0" smtClean="0">
                <a:solidFill>
                  <a:schemeClr val="bg1"/>
                </a:solidFill>
              </a:rPr>
              <a:t>a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-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d &lt; x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-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y &lt; b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-</a:t>
            </a: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c</a:t>
            </a:r>
            <a:r>
              <a:rPr lang="uk-UA" b="1" dirty="0" smtClean="0">
                <a:solidFill>
                  <a:schemeClr val="bg1"/>
                </a:solidFill>
              </a:rPr>
              <a:t>,      </a:t>
            </a:r>
            <a:r>
              <a:rPr lang="uk-UA" dirty="0" smtClean="0"/>
              <a:t>                                  </a:t>
            </a:r>
            <a:r>
              <a:rPr lang="en-US" b="1" dirty="0" smtClean="0">
                <a:solidFill>
                  <a:schemeClr val="bg1"/>
                </a:solidFill>
              </a:rPr>
              <a:t>ac &lt; </a:t>
            </a:r>
            <a:r>
              <a:rPr lang="en-US" b="1" dirty="0" err="1" smtClean="0">
                <a:solidFill>
                  <a:schemeClr val="bg1"/>
                </a:solidFill>
              </a:rPr>
              <a:t>xy</a:t>
            </a:r>
            <a:r>
              <a:rPr lang="en-US" b="1" dirty="0" smtClean="0">
                <a:solidFill>
                  <a:schemeClr val="bg1"/>
                </a:solidFill>
              </a:rPr>
              <a:t> &lt; </a:t>
            </a:r>
            <a:r>
              <a:rPr lang="en-US" b="1" dirty="0" err="1" smtClean="0">
                <a:solidFill>
                  <a:schemeClr val="bg1"/>
                </a:solidFill>
              </a:rPr>
              <a:t>bd</a:t>
            </a:r>
            <a:r>
              <a:rPr lang="uk-UA" b="1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r>
              <a:rPr lang="uk-UA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при </a:t>
            </a:r>
            <a:r>
              <a:rPr lang="en-US" b="1" dirty="0" smtClean="0">
                <a:solidFill>
                  <a:schemeClr val="bg1"/>
                </a:solidFill>
              </a:rPr>
              <a:t>a &gt; 0 і c &gt; 0)</a:t>
            </a:r>
            <a:endParaRPr lang="uk-UA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a / d &lt;  x / y &lt; b / c</a:t>
            </a: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</a:rPr>
              <a:t>   (</a:t>
            </a:r>
            <a:r>
              <a:rPr lang="ru-RU" b="1" dirty="0" smtClean="0">
                <a:solidFill>
                  <a:schemeClr val="bg1"/>
                </a:solidFill>
              </a:rPr>
              <a:t>при </a:t>
            </a:r>
            <a:r>
              <a:rPr lang="en-US" b="1" dirty="0" smtClean="0">
                <a:solidFill>
                  <a:schemeClr val="bg1"/>
                </a:solidFill>
              </a:rPr>
              <a:t>a &gt; 0 і c &gt; 0)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85720" y="1571612"/>
            <a:ext cx="5357850" cy="4554551"/>
          </a:xfrm>
        </p:spPr>
        <p:txBody>
          <a:bodyPr/>
          <a:lstStyle/>
          <a:p>
            <a:r>
              <a:rPr lang="uk-UA" sz="2400" b="1" dirty="0" smtClean="0">
                <a:solidFill>
                  <a:schemeClr val="bg1"/>
                </a:solidFill>
                <a:latin typeface="Calibri"/>
                <a:cs typeface="Calibri"/>
              </a:rPr>
              <a:t>● </a:t>
            </a:r>
            <a:r>
              <a:rPr lang="uk-UA" sz="2800" b="1" dirty="0" smtClean="0">
                <a:solidFill>
                  <a:schemeClr val="bg1"/>
                </a:solidFill>
              </a:rPr>
              <a:t>Якщо   a </a:t>
            </a:r>
            <a:r>
              <a:rPr lang="en-US" sz="2800" b="1" dirty="0" smtClean="0">
                <a:solidFill>
                  <a:schemeClr val="bg1"/>
                </a:solidFill>
              </a:rPr>
              <a:t>&lt; x &lt; b   і 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k &gt; 0,  </a:t>
            </a:r>
            <a:r>
              <a:rPr lang="en-US" sz="2800" b="1" dirty="0" err="1" smtClean="0">
                <a:solidFill>
                  <a:schemeClr val="bg1"/>
                </a:solidFill>
              </a:rPr>
              <a:t>то</a:t>
            </a:r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alibri"/>
                <a:cs typeface="Calibri"/>
              </a:rPr>
              <a:t>●</a:t>
            </a:r>
            <a:r>
              <a:rPr lang="uk-UA" sz="28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</a:rPr>
              <a:t>Якщо   a </a:t>
            </a:r>
            <a:r>
              <a:rPr lang="en-US" sz="2800" b="1" dirty="0" smtClean="0">
                <a:solidFill>
                  <a:schemeClr val="bg1"/>
                </a:solidFill>
              </a:rPr>
              <a:t>&lt; x &lt; b   і 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k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&lt; 0,  </a:t>
            </a:r>
            <a:r>
              <a:rPr lang="en-US" sz="2800" b="1" dirty="0" err="1" smtClean="0">
                <a:solidFill>
                  <a:schemeClr val="bg1"/>
                </a:solidFill>
              </a:rPr>
              <a:t>то</a:t>
            </a:r>
            <a:endParaRPr lang="uk-UA" sz="2800" b="1" dirty="0" smtClean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Calibri"/>
                <a:cs typeface="Calibri"/>
              </a:rPr>
              <a:t>●</a:t>
            </a:r>
            <a:r>
              <a:rPr lang="uk-UA" sz="28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uk-UA" sz="2800" b="1" dirty="0" smtClean="0">
                <a:solidFill>
                  <a:schemeClr val="bg1"/>
                </a:solidFill>
              </a:rPr>
              <a:t>Якщо   a </a:t>
            </a:r>
            <a:r>
              <a:rPr lang="en-US" sz="2800" b="1" dirty="0" smtClean="0">
                <a:solidFill>
                  <a:schemeClr val="bg1"/>
                </a:solidFill>
              </a:rPr>
              <a:t>&lt; x &lt; b  і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c </a:t>
            </a:r>
            <a:r>
              <a:rPr lang="ru-RU" sz="2800" b="1" dirty="0" smtClean="0">
                <a:solidFill>
                  <a:schemeClr val="bg1"/>
                </a:solidFill>
              </a:rPr>
              <a:t>&lt; </a:t>
            </a:r>
            <a:r>
              <a:rPr lang="en-US" sz="2800" b="1" dirty="0" smtClean="0">
                <a:solidFill>
                  <a:schemeClr val="bg1"/>
                </a:solidFill>
              </a:rPr>
              <a:t>y </a:t>
            </a:r>
            <a:r>
              <a:rPr lang="ru-RU" sz="2800" b="1" dirty="0" smtClean="0">
                <a:solidFill>
                  <a:schemeClr val="bg1"/>
                </a:solidFill>
              </a:rPr>
              <a:t>&lt; </a:t>
            </a:r>
            <a:r>
              <a:rPr lang="en-US" sz="2800" b="1" dirty="0" smtClean="0">
                <a:solidFill>
                  <a:schemeClr val="bg1"/>
                </a:solidFill>
              </a:rPr>
              <a:t>d</a:t>
            </a:r>
            <a:r>
              <a:rPr lang="ru-RU" sz="2800" b="1" dirty="0" smtClean="0">
                <a:solidFill>
                  <a:schemeClr val="bg1"/>
                </a:solidFill>
              </a:rPr>
              <a:t>,  то</a:t>
            </a:r>
          </a:p>
          <a:p>
            <a:endParaRPr lang="ru-RU" sz="2400" dirty="0" smtClean="0"/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8543956" cy="1296144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/>
            </a:r>
            <a:b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uk-UA" sz="40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/>
            </a:r>
            <a:br>
              <a:rPr lang="uk-UA" sz="40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/>
            </a:r>
            <a:b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uk-UA" sz="40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/>
            </a:r>
            <a:br>
              <a:rPr lang="uk-UA" sz="40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/>
            </a:r>
            <a:b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</a:br>
            <a:r>
              <a:rPr lang="uk-UA" sz="4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Властивості </a:t>
            </a:r>
            <a:r>
              <a:rPr lang="uk-UA" sz="40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подвійних </a:t>
            </a:r>
            <a:r>
              <a:rPr lang="uk-UA" sz="4000" b="1" dirty="0" err="1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нерівностей</a:t>
            </a:r>
            <a:endParaRPr lang="ru-RU" sz="4800" dirty="0">
              <a:ln>
                <a:solidFill>
                  <a:srgbClr val="C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" name="Рисунок 2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1111237">
            <a:off x="679661" y="4389350"/>
            <a:ext cx="1474788" cy="16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482953">
            <a:off x="3015215" y="4510450"/>
            <a:ext cx="1454696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reeppt.ru/FonyD/09-KletkaPre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uk-UA" sz="5300" b="1" dirty="0" smtClean="0">
                <a:solidFill>
                  <a:srgbClr val="002060"/>
                </a:solidFill>
              </a:rPr>
              <a:t>Закінчити думку</a:t>
            </a:r>
            <a:r>
              <a:rPr lang="ru-RU" sz="5300" b="1" dirty="0" smtClean="0">
                <a:solidFill>
                  <a:srgbClr val="002060"/>
                </a:solidFill>
              </a:rPr>
              <a:t/>
            </a:r>
            <a:br>
              <a:rPr lang="ru-RU" sz="5300" b="1" dirty="0" smtClean="0">
                <a:solidFill>
                  <a:srgbClr val="002060"/>
                </a:solidFill>
              </a:rPr>
            </a:br>
            <a:endParaRPr lang="ru-RU" sz="67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5000660" cy="5715040"/>
          </a:xfrm>
        </p:spPr>
        <p:txBody>
          <a:bodyPr>
            <a:normAutofit lnSpcReduction="10000"/>
          </a:bodyPr>
          <a:lstStyle/>
          <a:p>
            <a:r>
              <a:rPr lang="uk-UA" sz="2000" dirty="0" smtClean="0"/>
              <a:t>Доданки можна переносити з однієї частини нерівності в іншу,… 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uk-UA" sz="2000" dirty="0" smtClean="0"/>
              <a:t>Якщо обидві частини нерівності помножимо або поділимо на одне й те саме додатне число, …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uk-UA" sz="2000" dirty="0" smtClean="0"/>
              <a:t> Якщо обидві частини нерівності помножимо або поділимо на одне й те саме </a:t>
            </a:r>
            <a:r>
              <a:rPr lang="uk-UA" sz="2000" dirty="0" err="1" smtClean="0"/>
              <a:t>від’</a:t>
            </a:r>
            <a:r>
              <a:rPr lang="ru-RU" sz="2000" dirty="0" err="1" smtClean="0"/>
              <a:t>ємне</a:t>
            </a:r>
            <a:r>
              <a:rPr lang="ru-RU" sz="2000" dirty="0" smtClean="0"/>
              <a:t> </a:t>
            </a:r>
            <a:r>
              <a:rPr lang="uk-UA" sz="2000" dirty="0" smtClean="0"/>
              <a:t> число,…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uk-UA" sz="2000" dirty="0" smtClean="0"/>
              <a:t>Розв’язком системи нерівностей з однією змінною називають значення змінної, … </a:t>
            </a:r>
            <a:endParaRPr lang="en-US" sz="2000" dirty="0" smtClean="0"/>
          </a:p>
          <a:p>
            <a:pPr algn="ctr"/>
            <a:r>
              <a:rPr lang="en-US" sz="2000" dirty="0" smtClean="0"/>
              <a:t>             </a:t>
            </a:r>
            <a:r>
              <a:rPr lang="uk-UA" sz="2000" dirty="0" err="1" smtClean="0"/>
              <a:t>Розв’</a:t>
            </a:r>
            <a:r>
              <a:rPr lang="ru-RU" sz="2000" dirty="0" err="1" smtClean="0"/>
              <a:t>язати</a:t>
            </a:r>
            <a:r>
              <a:rPr lang="ru-RU" sz="2000" dirty="0" smtClean="0"/>
              <a:t> систему </a:t>
            </a:r>
            <a:r>
              <a:rPr lang="ru-RU" sz="2000" dirty="0" err="1" smtClean="0"/>
              <a:t>нерівностей</a:t>
            </a:r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r>
              <a:rPr lang="ru-RU" sz="2000" dirty="0" err="1" smtClean="0"/>
              <a:t>означає</a:t>
            </a:r>
            <a:r>
              <a:rPr lang="ru-RU" sz="2000" dirty="0" smtClean="0"/>
              <a:t> </a:t>
            </a:r>
            <a:r>
              <a:rPr lang="uk-UA" sz="2000" dirty="0" smtClean="0"/>
              <a:t>…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857232"/>
            <a:ext cx="3997108" cy="60007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000" b="1" i="1" dirty="0" smtClean="0">
                <a:solidFill>
                  <a:srgbClr val="C00000"/>
                </a:solidFill>
              </a:rPr>
              <a:t>змінюючи їхні знаки на протилежні.</a:t>
            </a:r>
            <a:endParaRPr lang="en-US" sz="20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0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sz="2000" b="1" i="1" dirty="0" smtClean="0">
                <a:solidFill>
                  <a:srgbClr val="C00000"/>
                </a:solidFill>
              </a:rPr>
              <a:t>то одержимо нерівність, рівносильну даній.</a:t>
            </a:r>
            <a:endParaRPr lang="en-US" sz="20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sz="2000" b="1" i="1" dirty="0" smtClean="0">
                <a:solidFill>
                  <a:srgbClr val="C00000"/>
                </a:solidFill>
              </a:rPr>
              <a:t>змінивши при цьому знак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uk-UA" sz="2000" b="1" i="1" dirty="0" smtClean="0">
                <a:solidFill>
                  <a:srgbClr val="C00000"/>
                </a:solidFill>
              </a:rPr>
              <a:t>нерівності на протилежний, або…</a:t>
            </a:r>
            <a:r>
              <a:rPr lang="uk-UA" sz="2000" b="1" dirty="0" smtClean="0">
                <a:solidFill>
                  <a:srgbClr val="C00000"/>
                </a:solidFill>
              </a:rPr>
              <a:t>  </a:t>
            </a:r>
            <a:r>
              <a:rPr lang="uk-UA" sz="2000" b="1" i="1" dirty="0" smtClean="0">
                <a:solidFill>
                  <a:srgbClr val="C00000"/>
                </a:solidFill>
              </a:rPr>
              <a:t>то одержимо нерівність, рівносильну даній.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uk-UA" sz="2000" b="1" i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uk-UA" sz="2000" b="1" i="1" dirty="0" smtClean="0">
                <a:solidFill>
                  <a:srgbClr val="C00000"/>
                </a:solidFill>
              </a:rPr>
              <a:t>яке задовольняє кожну з нерівностей даної системи.</a:t>
            </a:r>
            <a:endParaRPr lang="en-US" sz="2000" b="1" i="1" dirty="0" smtClean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  <a:buNone/>
            </a:pPr>
            <a:r>
              <a:rPr lang="ru-RU" sz="2000" b="1" i="1" dirty="0" err="1" smtClean="0">
                <a:solidFill>
                  <a:srgbClr val="C00000"/>
                </a:solidFill>
              </a:rPr>
              <a:t>знайти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всі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її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розв’язки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або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показати</a:t>
            </a:r>
            <a:r>
              <a:rPr lang="ru-RU" sz="2000" b="1" i="1" dirty="0" smtClean="0">
                <a:solidFill>
                  <a:srgbClr val="C00000"/>
                </a:solidFill>
              </a:rPr>
              <a:t>,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що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їх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немає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000132" cy="64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pedsovet.su/_ld/343/7609599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598" y="116632"/>
            <a:ext cx="5791200" cy="1371600"/>
          </a:xfrm>
        </p:spPr>
        <p:txBody>
          <a:bodyPr>
            <a:noAutofit/>
          </a:bodyPr>
          <a:lstStyle/>
          <a:p>
            <a:pPr lvl="0" algn="ctr"/>
            <a:r>
              <a:rPr lang="uk-UA" sz="4000" b="1" dirty="0" smtClean="0">
                <a:solidFill>
                  <a:srgbClr val="002060"/>
                </a:solidFill>
              </a:rPr>
              <a:t>Знайди помилки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86807" cy="5383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762269"/>
                <a:gridCol w="2762269"/>
              </a:tblGrid>
              <a:tr h="935898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Нерівність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Зображення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uk-UA" sz="28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Проміжок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1070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&lt; x &lt; b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  <a:tabLst>
                          <a:tab pos="1747520" algn="r"/>
                        </a:tabLs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</a:p>
                    <a:p>
                      <a:pPr marL="457200">
                        <a:spcAft>
                          <a:spcPts val="0"/>
                        </a:spcAft>
                        <a:tabLst>
                          <a:tab pos="1747520" algn="r"/>
                        </a:tabLs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a                  b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[ a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b )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5869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en-US" sz="2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≤ x ≤ b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latin typeface="Calibri"/>
                          <a:cs typeface="Times New Roman"/>
                        </a:rPr>
                      </a:br>
                      <a:r>
                        <a:rPr lang="en-US" sz="2000" dirty="0" smtClean="0">
                          <a:latin typeface="Calibri"/>
                          <a:cs typeface="Times New Roman"/>
                        </a:rPr>
                        <a:t>        a                     b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 a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b ]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107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x &lt; b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</a:t>
                      </a: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b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[ -∞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b )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1070">
                <a:tc>
                  <a:txBody>
                    <a:bodyPr/>
                    <a:lstStyle/>
                    <a:p>
                      <a:pPr marL="90170" algn="ctr"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 algn="l">
                        <a:spcAft>
                          <a:spcPts val="0"/>
                        </a:spcAft>
                      </a:pPr>
                      <a:r>
                        <a:rPr lang="en-US" sz="2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x 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≥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ctr">
                        <a:spcAft>
                          <a:spcPts val="0"/>
                        </a:spcAft>
                      </a:pPr>
                      <a:endParaRPr lang="uk-UA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     </a:t>
                      </a:r>
                      <a:endParaRPr lang="uk-UA" sz="2000" baseline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en-US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170" algn="ctr">
                        <a:spcAft>
                          <a:spcPts val="0"/>
                        </a:spcAft>
                      </a:pPr>
                      <a:endParaRPr lang="en-US" sz="2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 algn="l"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 a</a:t>
                      </a: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en-US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∞ ]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3286116" y="2857496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357554" y="3929066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357554" y="5000636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86116" y="6072206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3714744" y="278605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000628" y="2786058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14744" y="385762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72066" y="385762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000628" y="4929198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714744" y="6000768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11275856-confused-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597101">
            <a:off x="179509" y="177785"/>
            <a:ext cx="1433923" cy="134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1257</TotalTime>
  <Words>936</Words>
  <Application>Microsoft Office PowerPoint</Application>
  <PresentationFormat>Экран (4:3)</PresentationFormat>
  <Paragraphs>202</Paragraphs>
  <Slides>20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Главная</vt:lpstr>
      <vt:lpstr>Слайд</vt:lpstr>
      <vt:lpstr> </vt:lpstr>
      <vt:lpstr>Презентация PowerPoint</vt:lpstr>
      <vt:lpstr> «Не існує не талановитих людей, а є ті…"</vt:lpstr>
      <vt:lpstr>Презентация PowerPoint</vt:lpstr>
      <vt:lpstr>Презентация PowerPoint</vt:lpstr>
      <vt:lpstr>Презентация PowerPoint</vt:lpstr>
      <vt:lpstr>     Властивості подвійних нерівностей</vt:lpstr>
      <vt:lpstr>   Закінчити думку </vt:lpstr>
      <vt:lpstr>Знайди помилки </vt:lpstr>
      <vt:lpstr>Правильна відповідь</vt:lpstr>
      <vt:lpstr>завдання</vt:lpstr>
      <vt:lpstr>Показати на числовій прямій розв’язки даних систем </vt:lpstr>
      <vt:lpstr>                             Установити відповідність між     системами нерівностей (1-4) та    множинами їх розв’язків (А-Д)</vt:lpstr>
      <vt:lpstr>Зарядка для очей</vt:lpstr>
      <vt:lpstr>  Доведення нерівностей</vt:lpstr>
      <vt:lpstr>Запишіть систему нерівностей, якщо:</vt:lpstr>
      <vt:lpstr>В житті нерівність вимагає …</vt:lpstr>
      <vt:lpstr>Презентация PowerPoint</vt:lpstr>
      <vt:lpstr>Презентация PowerPoint</vt:lpstr>
      <vt:lpstr>Література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TEST</dc:creator>
  <cp:lastModifiedBy>Admin</cp:lastModifiedBy>
  <cp:revision>184</cp:revision>
  <dcterms:created xsi:type="dcterms:W3CDTF">2014-11-15T22:34:17Z</dcterms:created>
  <dcterms:modified xsi:type="dcterms:W3CDTF">2017-10-17T13:48:51Z</dcterms:modified>
</cp:coreProperties>
</file>