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4" r:id="rId8"/>
    <p:sldId id="261" r:id="rId9"/>
    <p:sldId id="262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D0E9-8298-4DF8-857D-3791200AAD46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94A2-117D-410B-A383-BACE0605B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9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D0E9-8298-4DF8-857D-3791200AAD46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94A2-117D-410B-A383-BACE0605B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1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D0E9-8298-4DF8-857D-3791200AAD46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94A2-117D-410B-A383-BACE0605B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482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D0E9-8298-4DF8-857D-3791200AAD46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94A2-117D-410B-A383-BACE0605B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677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D0E9-8298-4DF8-857D-3791200AAD46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94A2-117D-410B-A383-BACE0605B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31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D0E9-8298-4DF8-857D-3791200AAD46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94A2-117D-410B-A383-BACE0605B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70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D0E9-8298-4DF8-857D-3791200AAD46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94A2-117D-410B-A383-BACE0605B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23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D0E9-8298-4DF8-857D-3791200AAD46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94A2-117D-410B-A383-BACE0605B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08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D0E9-8298-4DF8-857D-3791200AAD46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94A2-117D-410B-A383-BACE0605B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16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D0E9-8298-4DF8-857D-3791200AAD46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94A2-117D-410B-A383-BACE0605B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1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D0E9-8298-4DF8-857D-3791200AAD46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94A2-117D-410B-A383-BACE0605B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68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D0E9-8298-4DF8-857D-3791200AAD46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94A2-117D-410B-A383-BACE0605B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85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D0E9-8298-4DF8-857D-3791200AAD46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94A2-117D-410B-A383-BACE0605B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12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9D0E9-8298-4DF8-857D-3791200AAD46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F94A2-117D-410B-A383-BACE0605B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08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60648" y="404664"/>
            <a:ext cx="8229600" cy="114300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>Станція №</a:t>
            </a:r>
            <a:r>
              <a:rPr lang="uk-UA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>8</a:t>
            </a:r>
            <a:br>
              <a:rPr lang="uk-UA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</a:br>
            <a:r>
              <a:rPr lang="uk-UA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>ЗАНОГА</a:t>
            </a:r>
            <a:endParaRPr lang="ru-RU" b="1" dirty="0">
              <a:ln/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686800" cy="5184576"/>
          </a:xfrm>
        </p:spPr>
        <p:txBody>
          <a:bodyPr>
            <a:normAutofit fontScale="62500" lnSpcReduction="20000"/>
          </a:bodyPr>
          <a:lstStyle/>
          <a:p>
            <a:pPr indent="19050">
              <a:buNone/>
            </a:pP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Занога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це безліса поляна, яка приблизно має</a:t>
            </a:r>
          </a:p>
          <a:p>
            <a:pPr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площу 1 гектар. Тут зростає багато трав і кущів,</a:t>
            </a:r>
          </a:p>
          <a:p>
            <a:pPr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серед яких є багато лікарських рослин, а саме</a:t>
            </a:r>
          </a:p>
          <a:p>
            <a:pPr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трав’янисті рослини такі як конвалія, хвощ, </a:t>
            </a:r>
          </a:p>
          <a:p>
            <a:pPr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барвінок, а також кущі: бузина, малина, ожина, </a:t>
            </a:r>
          </a:p>
          <a:p>
            <a:pPr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горобина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червоноплідної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калина та шипшина. </a:t>
            </a:r>
          </a:p>
          <a:p>
            <a:pPr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 напевне дуже втомилися, здається життєвих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сил</a:t>
            </a:r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увас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залишилося, тож присядьте на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барвінковий</a:t>
            </a:r>
          </a:p>
          <a:p>
            <a:pPr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килим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пригадайте пісню ,, Зелений барвінок хрещатий ’’.</a:t>
            </a:r>
          </a:p>
          <a:p>
            <a:pPr marL="0" indent="36195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Рослина – це не лише пісенна, але й декоративна. Відомий барвінок як приворотне зілля, що оберігає від нечистих сил та чаклунства. Про те, що барвінок був у пошані свідчить такий звичай: його  ніколи не викидали, на смітник, а ставили у воду, щоб він не загинув від спраги. Вирощували барвінок як декоративну рослину, використовуючи для озеленення бордюр, клумб, ровів, кам’яних гірок.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ще барвінок цінна лікарська рослина з якої виготовляють медичні припарити такі як ,,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Вінконол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’’ та ,,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строфатин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’’.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5" y="404664"/>
            <a:ext cx="254641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17638"/>
            <a:ext cx="24257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 err="1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>Станц</a:t>
            </a:r>
            <a:r>
              <a:rPr lang="uk-UA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>і</a:t>
            </a:r>
            <a:r>
              <a:rPr lang="ru-RU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>я </a:t>
            </a:r>
            <a:r>
              <a:rPr lang="uk-UA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>№</a:t>
            </a:r>
            <a:r>
              <a:rPr lang="uk-UA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>9</a:t>
            </a:r>
            <a:br>
              <a:rPr lang="uk-UA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</a:br>
            <a:r>
              <a:rPr lang="uk-UA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>«</a:t>
            </a:r>
            <a:r>
              <a:rPr lang="uk-UA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>БІЛА КРИНИЦЯ»</a:t>
            </a:r>
            <a:endParaRPr lang="ru-RU" b="1" dirty="0">
              <a:ln/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82900" y="1417638"/>
            <a:ext cx="6127428" cy="3543300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зараз ми знаходимося  на станції ,, Білі криниці ’’. 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 знаєте ви, чому вона називається Білою Криницею? </a:t>
            </a:r>
          </a:p>
          <a:p>
            <a:pPr marL="0" indent="361950">
              <a:buNone/>
            </a:pP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Ось послухайте легенду.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Було </a:t>
            </a:r>
            <a:r>
              <a:rPr lang="uk-UA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літо. Далеко під лісом косили косарі. Під гострими косами падала </a:t>
            </a:r>
            <a:r>
              <a:rPr lang="uk-UA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трава </a:t>
            </a:r>
            <a:r>
              <a:rPr lang="uk-UA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клалася у валки. Робота кипіла, сонце все більше припікало. </a:t>
            </a:r>
            <a:r>
              <a:rPr lang="uk-UA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Хотілося </a:t>
            </a:r>
            <a:r>
              <a:rPr lang="uk-UA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дуже пити, а вода закінчилася. До села було дуже далеко, </a:t>
            </a:r>
            <a:r>
              <a:rPr lang="uk-UA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тож </a:t>
            </a:r>
            <a:r>
              <a:rPr lang="uk-UA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нічого не залишалося, як терпіти. Проте спрага була сильною, </a:t>
            </a:r>
            <a:r>
              <a:rPr lang="uk-UA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косарі </a:t>
            </a:r>
            <a:r>
              <a:rPr lang="uk-UA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оглянули кругом місцину, чи десь не видно перехожого. І раптом під лісом </a:t>
            </a:r>
            <a:r>
              <a:rPr lang="uk-UA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побачили </a:t>
            </a:r>
            <a:r>
              <a:rPr lang="uk-UA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білу постать. Зраділи і рушили до неї. Коли почали наближатися</a:t>
            </a:r>
            <a:r>
              <a:rPr lang="uk-UA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побачили, що то дівчина вся в білому. 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Підходили </a:t>
            </a:r>
            <a:r>
              <a:rPr lang="uk-UA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ближче і ближче. І раптом побачили, що нічого немає, а на місці </a:t>
            </a:r>
            <a:r>
              <a:rPr lang="uk-UA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 стояла </a:t>
            </a:r>
            <a:r>
              <a:rPr lang="uk-UA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дівчина було маленьке джерело. Косарі напилися води, докосили лан, а джерело назвали Біла Криниця – на честь дівчини яку вони побачили. </a:t>
            </a:r>
            <a:endParaRPr lang="ru-RU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>
              <a:buNone/>
            </a:pP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 Криниці знають всі люди навколишніх сіл. Особливо багато людей до них приходить в переддень свята Івана Купала.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085184"/>
            <a:ext cx="836327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Урочиста церковна процесія із священиками і людьми сусідніх церков йде перед вечором 6 липня до джерела, де  відбувається відправа з освяченням води в джерелі.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361950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Всі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люди після відправи повертаються додому з освяченою джерельною водою ( бо всі знають вона помічна при захворюваннях очей, та букетами польових квітів, лікарських рослин, що зростають біля джерела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Молодь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залишається на ніч біля джерела, де горять ватри, співають купальські пісні, грають в народні ігри.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36195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4102" y="836712"/>
            <a:ext cx="4104456" cy="114300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 err="1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>Станція</a:t>
            </a:r>
            <a:r>
              <a:rPr lang="ru-RU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> № </a:t>
            </a:r>
            <a:r>
              <a:rPr lang="ru-RU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>10</a:t>
            </a:r>
            <a:r>
              <a:rPr lang="ru-RU" b="1" dirty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/>
            </a:r>
            <a:br>
              <a:rPr lang="ru-RU" b="1" dirty="0">
                <a:ln/>
                <a:solidFill>
                  <a:srgbClr val="006600"/>
                </a:solidFill>
                <a:latin typeface="Georgia" panose="02040502050405020303" pitchFamily="18" charset="0"/>
              </a:rPr>
            </a:br>
            <a:r>
              <a:rPr lang="ru-RU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>,,СОЛОНЕЦЬ’’</a:t>
            </a:r>
            <a:r>
              <a:rPr lang="ru-RU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/>
            </a:r>
            <a:br>
              <a:rPr lang="ru-RU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</a:br>
            <a:endParaRPr lang="ru-RU" b="1" dirty="0">
              <a:ln/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4690864" cy="5328592"/>
          </a:xfrm>
        </p:spPr>
        <p:txBody>
          <a:bodyPr>
            <a:noAutofit/>
          </a:bodyPr>
          <a:lstStyle/>
          <a:p>
            <a:pPr marL="0" indent="361950" algn="just">
              <a:buNone/>
            </a:pP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Станц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Солонец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’’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останньою станцією нашої 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екологічної стежки. Це є природне 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джерело соленої 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ропи, яке відоме ще з 1722 року, 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uk-UA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Марківський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соляний промисел, що давав сіль 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навколишнім 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селам безплатно, до приходу поляків на наші землі. У 1920-30 роках  кожен господар мав купити 2 коновки </a:t>
            </a:r>
            <a:r>
              <a:rPr lang="uk-UA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соровиці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15 </a:t>
            </a:r>
            <a:r>
              <a:rPr lang="uk-UA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грош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кожну. Коло </a:t>
            </a:r>
            <a:r>
              <a:rPr lang="uk-UA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соровиці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вартував сторож, щоб ніхто бува не зачерпнув лишньої коновки </a:t>
            </a:r>
            <a:r>
              <a:rPr lang="uk-UA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соровиці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</a:pP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Особливо придалася </a:t>
            </a:r>
            <a:r>
              <a:rPr lang="uk-UA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соровиця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марків-ським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людям у важкі воєнні та повоєнні роки. Вони виварювали з неї сіль, що несли продавати в інші села чи вимінювали за збіжжя. У той же час її називали золотою. З часом солеварний промисел занепав, але на Солонці й досі стоїть глибока соляна криниця, нагадуючи про часи давнини і про багатство нашої землі.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SC061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5298" y="2204864"/>
            <a:ext cx="3662064" cy="303418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5622805"/>
            <a:ext cx="8137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В останні роки місцеві жителі та жителі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сусудніх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сіл беруть ропу для підсолювання їжі худобі взимку. Окремі ґазди ще варять сіль для домашніх потреб.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>ЕКОЛОГІЧНА СТЕЖКА </a:t>
            </a:r>
            <a:endParaRPr lang="ru-RU" b="1" dirty="0">
              <a:ln/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57200" y="1196752"/>
            <a:ext cx="8034499" cy="378621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«Ми даруємо вам цю стежку, щоб, про-йшовши по ній, ви побачили і дізналися, як почуває себе природа, що оточує нас. Ми хочемо, щоб у кожного, хто пройде по нашій стежці, </a:t>
            </a:r>
            <a:r>
              <a:rPr lang="uk-UA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виникло</a:t>
            </a:r>
            <a:r>
              <a:rPr lang="uk-UA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бажання зберегти і захистити природу нашого краю від бездушного і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нерозумного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поводження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з нею».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48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375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4176464" cy="114300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 err="1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>Станція</a:t>
            </a:r>
            <a:r>
              <a:rPr lang="ru-RU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> №</a:t>
            </a:r>
            <a:r>
              <a:rPr lang="ru-RU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>1 </a:t>
            </a:r>
            <a:br>
              <a:rPr lang="ru-RU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</a:br>
            <a:r>
              <a:rPr lang="ru-RU" b="1" dirty="0" smtClean="0">
                <a:ln/>
                <a:gradFill>
                  <a:gsLst>
                    <a:gs pos="0">
                      <a:srgbClr val="FF0000"/>
                    </a:gs>
                    <a:gs pos="96000">
                      <a:srgbClr val="006600"/>
                    </a:gs>
                    <a:gs pos="99000">
                      <a:srgbClr val="0066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latin typeface="Georgia" panose="02040502050405020303" pitchFamily="18" charset="0"/>
              </a:rPr>
              <a:t>КАЛИНА</a:t>
            </a:r>
            <a:endParaRPr lang="ru-RU" b="1" dirty="0">
              <a:ln/>
              <a:gradFill>
                <a:gsLst>
                  <a:gs pos="0">
                    <a:srgbClr val="FF0000"/>
                  </a:gs>
                  <a:gs pos="96000">
                    <a:srgbClr val="006600"/>
                  </a:gs>
                  <a:gs pos="99000">
                    <a:srgbClr val="006600"/>
                  </a:gs>
                  <a:gs pos="100000">
                    <a:srgbClr val="006600"/>
                  </a:gs>
                </a:gsLst>
                <a:lin ang="5400000" scaled="1"/>
              </a:gradFill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363272" cy="54292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 indent="735013">
              <a:buNone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indent="735013">
              <a:buNone/>
            </a:pPr>
            <a:r>
              <a:rPr lang="ru-RU" sz="7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Рідна</a:t>
            </a:r>
            <a:r>
              <a:rPr lang="ru-RU" sz="7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природо</a:t>
            </a:r>
            <a:r>
              <a:rPr lang="ru-RU" sz="7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! Нам дорога </a:t>
            </a:r>
            <a:r>
              <a:rPr lang="ru-RU" sz="7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endParaRPr lang="ru-RU" sz="7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735013">
              <a:buNone/>
            </a:pPr>
            <a:r>
              <a:rPr lang="ru-RU" sz="7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7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спів</a:t>
            </a:r>
            <a:r>
              <a:rPr lang="ru-RU" sz="7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соловейка, </a:t>
            </a:r>
            <a:r>
              <a:rPr lang="ru-RU" sz="7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7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шум у гаю.</a:t>
            </a:r>
          </a:p>
          <a:p>
            <a:pPr indent="735013">
              <a:buNone/>
            </a:pPr>
            <a:r>
              <a:rPr lang="ru-RU" sz="7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Вічно</a:t>
            </a:r>
            <a:r>
              <a:rPr lang="ru-RU" sz="7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любити</a:t>
            </a:r>
            <a:r>
              <a:rPr lang="ru-RU" sz="7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7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оберігати</a:t>
            </a:r>
            <a:r>
              <a:rPr lang="ru-RU" sz="7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indent="735013">
              <a:buNone/>
            </a:pPr>
            <a:r>
              <a:rPr lang="ru-RU" sz="7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Красу і </a:t>
            </a:r>
            <a:r>
              <a:rPr lang="ru-RU" sz="7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багатство</a:t>
            </a:r>
            <a:r>
              <a:rPr lang="ru-RU" sz="7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і землю свою. </a:t>
            </a:r>
          </a:p>
          <a:p>
            <a:pPr>
              <a:buNone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Калина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коло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хати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здавна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найперша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найзначніша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ознака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оселі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українця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гарний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звичай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осель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висаджують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кущ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калини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І наш кущ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калини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названа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станція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№1,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висаджений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часи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демократичних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перетворень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час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заклав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цеглини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молодої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Незалежної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61950" algn="just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Калина –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символ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отчого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краю,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батьківської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хати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символ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пам'ять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людську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береже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нагадуючи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милі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краї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Про калину написано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віршів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легенд.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оспівано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піснях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баладах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Калинова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сопілка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казках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легендах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чує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бачить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люди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хотіли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приховати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калина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цінні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лікувальні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вміст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вітамінів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поживних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недугах,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застуді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нежиті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кашлю,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бронхіті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Ягоди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калини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посилюють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серцеві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Добре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нирки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корисні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склерозі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гіпертонії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З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ягід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калини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харчовий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барвник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червоного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кори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фарбу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зеленого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З великою охотою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висаджують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калину в садах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парках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гарно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прикрашає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алеї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вулиці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рослина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вибаглива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ґрунтів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Вона добре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витримує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дим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відпрацьовані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гази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автомобілів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404664"/>
            <a:ext cx="2809106" cy="2611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21485" y="62068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>Станція№2 </a:t>
            </a:r>
            <a:r>
              <a:rPr lang="uk-UA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/>
            </a:r>
            <a:br>
              <a:rPr lang="uk-UA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</a:br>
            <a:r>
              <a:rPr lang="uk-UA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>,, </a:t>
            </a:r>
            <a:r>
              <a:rPr lang="uk-UA" b="1" dirty="0" smtClean="0">
                <a:ln/>
                <a:gradFill>
                  <a:gsLst>
                    <a:gs pos="0">
                      <a:srgbClr val="006600"/>
                    </a:gs>
                    <a:gs pos="96000">
                      <a:schemeClr val="tx1"/>
                    </a:gs>
                    <a:gs pos="99000">
                      <a:srgbClr val="0066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Georgia" panose="02040502050405020303" pitchFamily="18" charset="0"/>
              </a:rPr>
              <a:t>ЧОРНА СОСНА </a:t>
            </a:r>
            <a:r>
              <a:rPr lang="uk-UA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>’’</a:t>
            </a:r>
            <a:r>
              <a:rPr lang="ru-RU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/>
            </a:r>
            <a:br>
              <a:rPr lang="ru-RU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</a:br>
            <a:endParaRPr lang="ru-RU" b="1" dirty="0">
              <a:ln/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6124588" cy="2303465"/>
          </a:xfrm>
        </p:spPr>
        <p:txBody>
          <a:bodyPr>
            <a:normAutofit fontScale="55000" lnSpcReduction="20000"/>
          </a:bodyPr>
          <a:lstStyle/>
          <a:p>
            <a:pPr marL="0" indent="361950" algn="just">
              <a:buNone/>
            </a:pP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Залишаючи станцію ,, </a:t>
            </a:r>
            <a:r>
              <a:rPr lang="uk-UA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Калина’’</a:t>
            </a: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наш шлях пролягає на захід до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чорної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сосни, </a:t>
            </a: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яка дала назву </a:t>
            </a: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станції №</a:t>
            </a: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 ,, Чорна сосна’’. 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</a:pP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Насадження чорної сосни дуже рідкісні в нашій місцевості. Це двоє дерев, що ростуть в урочищі ,, </a:t>
            </a:r>
            <a:r>
              <a:rPr lang="uk-UA" sz="3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Кропивець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’’ в селі </a:t>
            </a:r>
            <a:r>
              <a:rPr lang="uk-UA" sz="3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Молодятин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і ті, що зростають навколо сільського цвинтаря, якими близько 130 років тому було обсаджено його. </a:t>
            </a:r>
            <a:endParaRPr lang="ru-RU" sz="3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0909" y="418308"/>
            <a:ext cx="2094412" cy="338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4141" y="3801589"/>
            <a:ext cx="850112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buNone/>
            </a:pPr>
            <a:r>
              <a:rPr lang="uk-UA" sz="2200" dirty="0" smtClean="0"/>
              <a:t>Цінним для чорної сосни є те, що вона має добре розвинуту кореневу систему, яка утримує її від сильних буревіїв. Крім того деревина має гарну візерункову текстуру, що ціниться в меблевому виробництві, як оздоблювальний матеріал у житлових приміщеннях. </a:t>
            </a:r>
            <a:endParaRPr lang="ru-RU" sz="2200" dirty="0" smtClean="0"/>
          </a:p>
          <a:p>
            <a:pPr indent="361950" algn="just">
              <a:buNone/>
            </a:pPr>
            <a:r>
              <a:rPr lang="uk-UA" sz="2200" dirty="0" smtClean="0"/>
              <a:t>А ще крім того сосна має лікувальні властивості, зокрема відвари з голок, гілок та шишок використовують як добавки до </a:t>
            </a:r>
            <a:r>
              <a:rPr lang="uk-UA" sz="2200" dirty="0" err="1" smtClean="0"/>
              <a:t>купелів</a:t>
            </a:r>
            <a:r>
              <a:rPr lang="uk-UA" sz="2200" dirty="0" smtClean="0"/>
              <a:t>, що мають заспокійливий засіб. Сосна, основне джерело живиці, ефірної олії, вітаміну С.</a:t>
            </a:r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62068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>Станція №</a:t>
            </a:r>
            <a:r>
              <a:rPr lang="uk-UA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>3</a:t>
            </a:r>
            <a:br>
              <a:rPr lang="uk-UA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</a:br>
            <a:r>
              <a:rPr lang="uk-UA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>  ТИС</a:t>
            </a:r>
            <a:r>
              <a:rPr lang="ru-RU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/>
            </a:r>
            <a:br>
              <a:rPr lang="ru-RU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</a:br>
            <a:endParaRPr lang="ru-RU" b="1" dirty="0">
              <a:ln/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271463" algn="just">
              <a:buNone/>
            </a:pP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Небагато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сучасному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лісі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ровесників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тису </a:t>
            </a:r>
          </a:p>
          <a:p>
            <a:pPr marL="0" indent="0" algn="just">
              <a:buNone/>
            </a:pP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ягідного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вік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родини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200 млн.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Здавна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деревин</a:t>
            </a:r>
            <a:r>
              <a:rPr lang="uk-UA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тису</a:t>
            </a:r>
            <a:endParaRPr lang="ru-RU" sz="6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цінилася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Щільна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бурувато-червоним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ядром</a:t>
            </a:r>
            <a:r>
              <a:rPr lang="uk-UA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блямовує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заболонь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надзвичайно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стійка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на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повітрі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і у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воді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Тому тис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ягідний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,,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негний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дерево ’’. </a:t>
            </a:r>
          </a:p>
          <a:p>
            <a:pPr marL="0" indent="271463" algn="just">
              <a:buNone/>
            </a:pP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Мешканці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гірських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сіл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Карпатах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данину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платили деревиною тису.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Гуцули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гілок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трісок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тису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вистругували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цвяхи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забивали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дошки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закріплювали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гонти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дахах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будівель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 тису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робили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чепіги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лемеші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лопати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палі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фундаменти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водних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млинів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мостів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греблі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271463" algn="just">
              <a:buNone/>
            </a:pP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Найбільший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масив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тису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Княждвірському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заказнику на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Коломийщині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 от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єдине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дерево</a:t>
            </a:r>
            <a:r>
              <a:rPr lang="uk-UA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станцією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нащої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стежини</a:t>
            </a:r>
            <a:r>
              <a:rPr lang="uk-UA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відки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тут</a:t>
            </a:r>
            <a:r>
              <a:rPr lang="uk-UA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Ц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 загадка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271463" algn="just">
              <a:buNone/>
            </a:pP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тис так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масово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зникав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відновлювався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повільно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271463" algn="just">
              <a:buNone/>
            </a:pPr>
            <a:r>
              <a:rPr lang="ru-RU" sz="6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По-перше</a:t>
            </a:r>
            <a:r>
              <a:rPr lang="uk-UA" sz="6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лодоносить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тис у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віці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росте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відкрито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тіні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плодоношення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починається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віці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271463" algn="just">
              <a:buNone/>
            </a:pPr>
            <a:r>
              <a:rPr lang="ru-RU" sz="6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По-друге</a:t>
            </a:r>
            <a:r>
              <a:rPr lang="uk-UA" sz="6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росте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повільно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дерево тис,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росте в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Криму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поблизу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гори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Ай-Петрі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вік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1200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висота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м.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товщина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метр. </a:t>
            </a:r>
          </a:p>
          <a:p>
            <a:pPr marL="0" indent="271463" algn="just">
              <a:buNone/>
            </a:pP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По-третє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Цінна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деревина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приваблює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людей тому тис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масово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зникав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займали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дерева,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росли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ялина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ялиця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сосна. </a:t>
            </a:r>
          </a:p>
          <a:p>
            <a:pPr marL="0" indent="0" algn="just"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6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Цікаво</a:t>
            </a:r>
            <a:r>
              <a:rPr lang="ru-RU" sz="6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Тисова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шишкоягода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отруйне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насіннячко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Червоне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забарвлення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солодкуватий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смак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приваблює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птахів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З’ївши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ягоду, </a:t>
            </a:r>
            <a:r>
              <a:rPr lang="uk-UA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насіння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промандру</a:t>
            </a:r>
            <a:r>
              <a:rPr lang="uk-UA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вавши</a:t>
            </a:r>
            <a:r>
              <a:rPr lang="uk-UA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кишечником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птахів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збільшує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схожість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легше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проростає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Там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своєрідна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стратифікація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насіння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сівби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404664"/>
            <a:ext cx="2376264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>Станція №</a:t>
            </a:r>
            <a:r>
              <a:rPr lang="uk-UA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>4</a:t>
            </a:r>
            <a:r>
              <a:rPr lang="uk-UA" b="1" dirty="0">
                <a:ln/>
                <a:solidFill>
                  <a:srgbClr val="003300"/>
                </a:solidFill>
                <a:latin typeface="Georgia" panose="02040502050405020303" pitchFamily="18" charset="0"/>
              </a:rPr>
              <a:t/>
            </a:r>
            <a:br>
              <a:rPr lang="uk-UA" b="1" dirty="0">
                <a:ln/>
                <a:solidFill>
                  <a:srgbClr val="003300"/>
                </a:solidFill>
                <a:latin typeface="Georgia" panose="02040502050405020303" pitchFamily="18" charset="0"/>
              </a:rPr>
            </a:br>
            <a:r>
              <a:rPr lang="uk-UA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>ЛІСОВИЙ РОЗСАДНИК</a:t>
            </a:r>
            <a:endParaRPr lang="ru-RU" b="1" dirty="0">
              <a:ln/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361950" algn="just">
              <a:buNone/>
            </a:pPr>
            <a:r>
              <a:rPr lang="uk-UA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Пройшовши через гірські потічки та горби наш шлях пролягає до </a:t>
            </a:r>
            <a:r>
              <a:rPr lang="uk-UA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«Лісового розсадника» </a:t>
            </a:r>
            <a:r>
              <a:rPr lang="uk-UA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Печеніжинського</a:t>
            </a:r>
            <a:r>
              <a:rPr lang="uk-UA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лісництва, яке забезпечує природоохоронні організації садивними матеріалами для поповнення лісів, лісосмуг, парків молодими саджанцями, бо природа – не бездонна бочка, а ліс - не </a:t>
            </a:r>
            <a:r>
              <a:rPr lang="uk-UA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скатертина-самобранка</a:t>
            </a:r>
            <a:r>
              <a:rPr lang="uk-UA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Винищені дерева треба замінювати новими. Народна мудрість говорить: 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uk-UA" sz="8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Ліс весною звеселяє,</a:t>
            </a:r>
            <a:endParaRPr lang="ru-RU" sz="8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uk-UA" sz="8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Влітку прохолоду має,</a:t>
            </a:r>
            <a:endParaRPr lang="ru-RU" sz="8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uk-UA" sz="8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Восени годує,</a:t>
            </a:r>
            <a:endParaRPr lang="ru-RU" sz="8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uk-UA" sz="8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Взимку жар дарує.</a:t>
            </a:r>
            <a:endParaRPr lang="ru-RU" sz="8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5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</a:pPr>
            <a:r>
              <a:rPr lang="uk-UA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Закладений лісовий розсадник в 1960 році для вирощування саджанців лісових культур, де ростуть різні породи, зокрема: сосна кедрова, тис ягідний, барбарис, декоративний бук, смерека канадська, різні види туї, </a:t>
            </a:r>
            <a:r>
              <a:rPr lang="uk-UA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дугласія</a:t>
            </a:r>
            <a:r>
              <a:rPr lang="uk-UA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канадська, насіння якої завезено з Канади. Це є цінне хвойне дерево, що росте дуже швидко, і має пахучу смолу, з якої виробляють ефірні масла, що використовуються для виробництва миючих засобів: шампунь, мила, пральних порошків, гелів, тощо.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852936"/>
            <a:ext cx="272034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4032448" cy="114300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>Станція №</a:t>
            </a:r>
            <a:r>
              <a:rPr lang="uk-UA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>5</a:t>
            </a:r>
            <a:br>
              <a:rPr lang="uk-UA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</a:br>
            <a:r>
              <a:rPr lang="uk-UA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>,,ЧЕМШОРИ’’</a:t>
            </a:r>
            <a:endParaRPr lang="ru-RU" b="1" dirty="0">
              <a:ln/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90942" y="405830"/>
            <a:ext cx="5829530" cy="3887266"/>
          </a:xfrm>
        </p:spPr>
        <p:txBody>
          <a:bodyPr>
            <a:normAutofit fontScale="25000" lnSpcReduction="20000"/>
          </a:bodyPr>
          <a:lstStyle/>
          <a:p>
            <a:pPr marL="1077913" indent="273050" algn="just">
              <a:buNone/>
            </a:pPr>
            <a:r>
              <a:rPr lang="uk-UA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Намилувавшись саджанцями в лісовому розсаднику наш шлях пролягає на південь в </a:t>
            </a:r>
            <a:r>
              <a:rPr lang="uk-UA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заказне</a:t>
            </a:r>
            <a:r>
              <a:rPr lang="uk-UA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урочище «</a:t>
            </a:r>
            <a:r>
              <a:rPr lang="uk-UA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Чемшори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Йдучи лісовою доріжкою ми повинні гордитися тим, що доля нам подарувала таку прекрасну природу. Не </a:t>
            </a:r>
            <a:r>
              <a:rPr lang="uk-UA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лякаймо птахів своїм криком особливо в червні, коли вони </a:t>
            </a:r>
            <a:r>
              <a:rPr lang="uk-UA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висаджують </a:t>
            </a:r>
            <a:r>
              <a:rPr lang="uk-UA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пташенят, щоб не сполошити їх, і щоб бува не залишилося </a:t>
            </a:r>
            <a:r>
              <a:rPr lang="uk-UA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гніздо </a:t>
            </a:r>
            <a:r>
              <a:rPr lang="uk-UA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самки – матері. </a:t>
            </a:r>
            <a:endParaRPr lang="ru-RU" sz="6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80975" algn="just">
              <a:buNone/>
            </a:pPr>
            <a:r>
              <a:rPr lang="uk-UA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Тихо, </a:t>
            </a:r>
            <a:r>
              <a:rPr lang="uk-UA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тихо</a:t>
            </a:r>
            <a:r>
              <a:rPr lang="uk-UA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чути шум верховіть. Там це ж появилось велетенські буки. </a:t>
            </a:r>
            <a:r>
              <a:rPr lang="uk-UA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 урочище ,, </a:t>
            </a:r>
            <a:r>
              <a:rPr lang="uk-UA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Чемшори</a:t>
            </a:r>
            <a:r>
              <a:rPr lang="uk-UA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’’ заповідний об’єкт площею 13 га., де </a:t>
            </a:r>
            <a:r>
              <a:rPr lang="uk-UA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зростають </a:t>
            </a:r>
            <a:r>
              <a:rPr lang="uk-UA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буки, віком понад 120 років. Чим цінні ці дерева. Це комора </a:t>
            </a:r>
            <a:r>
              <a:rPr lang="uk-UA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цінного </a:t>
            </a:r>
            <a:r>
              <a:rPr lang="uk-UA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букового насіння для лісового розсадника. </a:t>
            </a:r>
            <a:endParaRPr lang="ru-RU" sz="6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80975" algn="just">
              <a:buNone/>
            </a:pPr>
            <a:r>
              <a:rPr lang="uk-UA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 нашої школи кожного року йдуть збирати насіння цього дерева для лісового розсадника. Бук належить до родини букових. </a:t>
            </a:r>
            <a:endParaRPr lang="ru-RU" sz="6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80975" algn="just">
              <a:buNone/>
            </a:pPr>
            <a:r>
              <a:rPr lang="uk-UA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Він має цінні властивості. Деревина біла і міцна не має запаху. З неї виготовляють бочки для зберігання харчових продуктів, зокрема бринзи, масла та сиру. А ще це є цінний матеріал для виготовлення фанери і паркету,  креслярського приладдя</a:t>
            </a:r>
            <a:r>
              <a:rPr lang="uk-UA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 </a:t>
            </a:r>
            <a:endParaRPr lang="ru-RU" sz="6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80975" algn="just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48830"/>
            <a:ext cx="2163358" cy="248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4366270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Насіння бука – тригранний горішок, що має багато поживних речовин, з яких виготовляють олію і макуху, яка йде на виробництво замінників кави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деревини бука виготовляють буковий дьоготь і креозот, що застосовується у медицині, для лікування початкових стадій туберкульозу.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180975"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Букові дерева – добрі природні фільтри.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Таму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одне букове дерево очищає повітря, що забруднює 70 машин за одну годину. А ще, за одну годину одне дерево бука звільняє від пилу 5000 м</a:t>
            </a:r>
            <a:r>
              <a:rPr lang="uk-UA" sz="1600" baseline="30000" dirty="0">
                <a:latin typeface="Times New Roman" pitchFamily="18" charset="0"/>
                <a:cs typeface="Times New Roman" pitchFamily="18" charset="0"/>
              </a:rPr>
              <a:t>3 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повітря. Тому немає конкурента в бука щодо очищення повітря. Тому це є добрий садивний матеріал навіть для міських парків, оскільки в молодому віці легше формувати його крону.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Місто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містить багато пилу і букові дерева дуже бажані в міському парку.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3682752" cy="114300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>Станція №</a:t>
            </a:r>
            <a:r>
              <a:rPr lang="uk-UA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>6</a:t>
            </a:r>
            <a:br>
              <a:rPr lang="uk-UA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</a:br>
            <a:r>
              <a:rPr lang="uk-UA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> ВОДОСПАД </a:t>
            </a:r>
            <a:endParaRPr lang="ru-RU" b="1" dirty="0">
              <a:ln/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7638"/>
            <a:ext cx="8456984" cy="6033269"/>
          </a:xfrm>
        </p:spPr>
        <p:txBody>
          <a:bodyPr>
            <a:normAutofit fontScale="40000" lnSpcReduction="20000"/>
          </a:bodyPr>
          <a:lstStyle/>
          <a:p>
            <a:pPr marL="0" indent="361950" algn="just">
              <a:buNone/>
            </a:pPr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Присівши відпочити і подихати чистим повітрям, та </a:t>
            </a:r>
          </a:p>
          <a:p>
            <a:pPr algn="just">
              <a:buNone/>
            </a:pPr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поласувати буковими горіхами, можна їсти їх трохи, бо ядро </a:t>
            </a:r>
          </a:p>
          <a:p>
            <a:pPr algn="just">
              <a:buNone/>
            </a:pPr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горіха містить токсичний алкалоїд, що  викликає запаморочення </a:t>
            </a:r>
          </a:p>
          <a:p>
            <a:pPr algn="just">
              <a:buNone/>
            </a:pPr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головний біль. Нашу увагу привернуло місце, де горіло вогнище </a:t>
            </a:r>
          </a:p>
          <a:p>
            <a:pPr algn="just">
              <a:buNone/>
            </a:pPr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зразу пригадалися такі відомості: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земля на якій горіло вогнище залишається мертвою 7 років.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аркуш паперу до повного загнивання лежатиме у лісі 2 </a:t>
            </a:r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роки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консервна банка лежатиме неушкодженою 90 років.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поліетиленовий мішок 200 років 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скло 1000 років.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71463" algn="just">
              <a:buNone/>
            </a:pPr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Пригадавши ці дані і оглянувши місце, ми переконалися, що на цьому місці був губитель природи. </a:t>
            </a:r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Невже </a:t>
            </a:r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ним є </a:t>
            </a:r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ти?    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71463" algn="just">
              <a:buNone/>
            </a:pPr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Ні, ми залишили місце відпочинку чистим і прибраним, і пішли до прекрасного куточка відпочинку Водоспад. </a:t>
            </a:r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Він </a:t>
            </a:r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знаходиться під найвищою горою </a:t>
            </a:r>
            <a:r>
              <a:rPr lang="uk-UA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Коломийщини</a:t>
            </a:r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Варатик</a:t>
            </a:r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де вода гірського потічка падає з висоти 8 метрів, утворюючи прекрасний краєвид водоспаду, що є місцем відпочинку людей нашої місцевості.        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71463" algn="just">
              <a:buNone/>
            </a:pPr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Йдучи на відпочинок не забудьте взяти спортивне взуття або чоботи, бо тут можна зустріти тритона Карпатського укус якого є небезпечним. Цікаво знати, що тритон Карпатський занесений до червоної книги. А ще тут можна зустріти ящірку живородну, вужа і навіть гадюку. Але це не відлякує людей, всі хто прийде сюди хоче побувати під холодною водою водоспаду. 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71463" algn="just">
              <a:buNone/>
            </a:pPr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Можна побачити яструба і шуліку, які є частими гостями в нашому лісі. Адже ж вони є однією з ланок ланцюга живлення екосистеми ліс.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71463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4856" y="404665"/>
            <a:ext cx="25156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114300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>Станція № </a:t>
            </a:r>
            <a:r>
              <a:rPr lang="uk-UA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>7</a:t>
            </a:r>
            <a:r>
              <a:rPr lang="uk-UA" b="1" dirty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/>
            </a:r>
            <a:br>
              <a:rPr lang="uk-UA" b="1" dirty="0">
                <a:ln/>
                <a:solidFill>
                  <a:srgbClr val="006600"/>
                </a:solidFill>
                <a:latin typeface="Georgia" panose="02040502050405020303" pitchFamily="18" charset="0"/>
              </a:rPr>
            </a:br>
            <a:r>
              <a:rPr lang="uk-UA" b="1" dirty="0" smtClean="0">
                <a:ln/>
                <a:solidFill>
                  <a:srgbClr val="006600"/>
                </a:solidFill>
                <a:latin typeface="Georgia" panose="02040502050405020303" pitchFamily="18" charset="0"/>
              </a:rPr>
              <a:t>ВАРАТИК</a:t>
            </a:r>
            <a:endParaRPr lang="ru-RU" b="1" dirty="0">
              <a:ln/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6139408" cy="4752528"/>
          </a:xfrm>
        </p:spPr>
        <p:txBody>
          <a:bodyPr>
            <a:normAutofit fontScale="47500" lnSpcReduction="20000"/>
          </a:bodyPr>
          <a:lstStyle/>
          <a:p>
            <a:pPr marL="0" indent="271463" algn="just">
              <a:buNone/>
            </a:pP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Освіжившись гірською водою набирайтесь сил, щоб 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піднятися на найвищу 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вершину </a:t>
            </a:r>
            <a:r>
              <a:rPr lang="uk-UA" sz="3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Коломийщини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Варатик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де знаходиться </a:t>
            </a:r>
            <a:r>
              <a:rPr lang="uk-UA" sz="3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триангуля-ційний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знак, який використовується 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складані 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географічних карт. З вершини цієї гори 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добре видно 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всю територію </a:t>
            </a:r>
            <a:r>
              <a:rPr lang="uk-UA" sz="3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Коломийщини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прилеглих 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територій 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інших районів. Якщо виникне 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бажання, 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собою 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візьміть бінокль. </a:t>
            </a:r>
            <a:endParaRPr lang="uk-UA" sz="3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71463" algn="just">
              <a:buNone/>
            </a:pP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Крім 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бука на горі </a:t>
            </a:r>
            <a:r>
              <a:rPr lang="uk-UA" sz="3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Варатик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ростуть 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ялини - новорічні красуні. Високе дерево з 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конусоподібною 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формою, кора сіра з тріщинами та 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лусками, хвоїнки 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жорсткі, але коротші від соснових. Ялини у 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похмуру погоду 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здаються похмурими. Чи не тому ялина має ще 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одну поетичну 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назву смерека. Кожна частина смереки має своє 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пристосування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особливим є те, що з деревини ялини виготовляють музичні інструменти: скрипки та гітари, кришки для рояля та флейти. </a:t>
            </a:r>
            <a:endParaRPr lang="ru-RU" sz="3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2728" y="306490"/>
            <a:ext cx="233975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60040" y="4725144"/>
            <a:ext cx="8388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Медицина пропонує настій бруньок зібраних ранньою весною для лікування хворіб серця, а відвар бруньок при туберкульозі легень.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271463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Мазь із жиру та воску при фурункулах та наривах. А ще гілка ялини – це своєрідний барометр. Коли сухо і ясно гілки никнуть, схиляються, а в сиру погоду і перед дощем розправляються,  навіть вигинаються до гори.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271463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Для кожної людини знайомство з ялиною починається з раннього дитинства.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11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1" id="{E91552F8-2AE4-4DA4-894A-96D0D046E123}" vid="{E9AEDBF9-A43E-434B-AE1B-4E7E448B41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81</TotalTime>
  <Words>2265</Words>
  <Application>Microsoft Office PowerPoint</Application>
  <PresentationFormat>Экран (4:3)</PresentationFormat>
  <Paragraphs>88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Georgia</vt:lpstr>
      <vt:lpstr>Times New Roman</vt:lpstr>
      <vt:lpstr>Wingdings</vt:lpstr>
      <vt:lpstr>Тема11</vt:lpstr>
      <vt:lpstr>Презентация PowerPoint</vt:lpstr>
      <vt:lpstr>ЕКОЛОГІЧНА СТЕЖКА </vt:lpstr>
      <vt:lpstr>Станція №1  КАЛИНА</vt:lpstr>
      <vt:lpstr>Станція№2  ,, ЧОРНА СОСНА ’’ </vt:lpstr>
      <vt:lpstr>Станція №3   ТИС </vt:lpstr>
      <vt:lpstr>Станція №4 ЛІСОВИЙ РОЗСАДНИК</vt:lpstr>
      <vt:lpstr>Станція №5 ,,ЧЕМШОРИ’’</vt:lpstr>
      <vt:lpstr>Станція №6  ВОДОСПАД </vt:lpstr>
      <vt:lpstr>Станція № 7 ВАРАТИК</vt:lpstr>
      <vt:lpstr>Станція №8 ЗАНОГА</vt:lpstr>
      <vt:lpstr>Станція №9 «БІЛА КРИНИЦЯ»</vt:lpstr>
      <vt:lpstr>Станція № 10 ,,СОЛОНЕЦЬ’’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Екологічна стежка</dc:title>
  <dc:creator>Admin</dc:creator>
  <cp:lastModifiedBy>Оля</cp:lastModifiedBy>
  <cp:revision>17</cp:revision>
  <dcterms:created xsi:type="dcterms:W3CDTF">2016-02-22T09:30:15Z</dcterms:created>
  <dcterms:modified xsi:type="dcterms:W3CDTF">2017-03-28T18:25:58Z</dcterms:modified>
</cp:coreProperties>
</file>