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55" r:id="rId3"/>
    <p:sldId id="356" r:id="rId4"/>
    <p:sldId id="267" r:id="rId5"/>
    <p:sldId id="269" r:id="rId6"/>
    <p:sldId id="270" r:id="rId7"/>
    <p:sldId id="271" r:id="rId8"/>
    <p:sldId id="272" r:id="rId9"/>
    <p:sldId id="370" r:id="rId10"/>
    <p:sldId id="273" r:id="rId11"/>
    <p:sldId id="274" r:id="rId12"/>
    <p:sldId id="275" r:id="rId13"/>
    <p:sldId id="276" r:id="rId14"/>
    <p:sldId id="277" r:id="rId15"/>
    <p:sldId id="279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75" r:id="rId41"/>
    <p:sldId id="339" r:id="rId42"/>
    <p:sldId id="340" r:id="rId43"/>
    <p:sldId id="341" r:id="rId44"/>
    <p:sldId id="342" r:id="rId45"/>
    <p:sldId id="358" r:id="rId46"/>
    <p:sldId id="360" r:id="rId47"/>
    <p:sldId id="362" r:id="rId48"/>
    <p:sldId id="364" r:id="rId49"/>
    <p:sldId id="366" r:id="rId50"/>
    <p:sldId id="343" r:id="rId51"/>
    <p:sldId id="344" r:id="rId52"/>
    <p:sldId id="345" r:id="rId53"/>
    <p:sldId id="346" r:id="rId54"/>
    <p:sldId id="347" r:id="rId55"/>
    <p:sldId id="351" r:id="rId56"/>
    <p:sldId id="349" r:id="rId57"/>
    <p:sldId id="379" r:id="rId58"/>
    <p:sldId id="36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4824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396E23-0BF0-4490-9C13-7186883B5DC6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09882-9557-47AB-B882-7BF2148C7A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альбом 02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313503">
            <a:off x="384892" y="824184"/>
            <a:ext cx="3370753" cy="5075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нутый угол 3"/>
          <p:cNvSpPr/>
          <p:nvPr/>
        </p:nvSpPr>
        <p:spPr>
          <a:xfrm rot="374331">
            <a:off x="4131031" y="1273289"/>
            <a:ext cx="4559740" cy="5385205"/>
          </a:xfrm>
          <a:prstGeom prst="foldedCorner">
            <a:avLst/>
          </a:prstGeom>
          <a:solidFill>
            <a:srgbClr val="9AE8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ая выноска 4"/>
          <p:cNvSpPr/>
          <p:nvPr/>
        </p:nvSpPr>
        <p:spPr>
          <a:xfrm rot="376088">
            <a:off x="4202901" y="566262"/>
            <a:ext cx="4559836" cy="5359931"/>
          </a:xfrm>
          <a:prstGeom prst="wedgeRectCallout">
            <a:avLst>
              <a:gd name="adj1" fmla="val -21583"/>
              <a:gd name="adj2" fmla="val 50068"/>
            </a:avLst>
          </a:prstGeom>
          <a:solidFill>
            <a:srgbClr val="9AE8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prstTxWarp prst="textPlain">
              <a:avLst>
                <a:gd name="adj" fmla="val 5061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uk-UA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 досвіду роботи</a:t>
            </a: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вчителя </a:t>
            </a: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початкових класів</a:t>
            </a:r>
          </a:p>
          <a:p>
            <a:pPr algn="ctr"/>
            <a:r>
              <a:rPr lang="uk-UA" sz="3200" b="1" spc="50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Седель</a:t>
            </a:r>
            <a:r>
              <a:rPr lang="uk-UA" sz="32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uk-UA" sz="32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Тетяни Василівни</a:t>
            </a:r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</a:t>
            </a:r>
            <a:endParaRPr lang="en-US" sz="2800" b="1" i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вчителя</a:t>
            </a:r>
            <a:r>
              <a:rPr lang="en-US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вищої категорії, </a:t>
            </a: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старшого вчителя</a:t>
            </a:r>
          </a:p>
          <a:p>
            <a:pPr algn="ctr"/>
            <a:endParaRPr lang="uk-UA" sz="2800" b="1" i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ЗОШ № 1 </a:t>
            </a:r>
          </a:p>
          <a:p>
            <a:pPr algn="ctr"/>
            <a:r>
              <a:rPr lang="uk-UA" sz="2800" b="1" i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м. Житомира</a:t>
            </a:r>
            <a:r>
              <a:rPr lang="uk-UA" sz="2800" b="1" spc="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en-US" sz="1600" b="1" i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uk-UA" sz="600" b="1" i="1" spc="50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uk-UA" sz="2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2015-2016 </a:t>
            </a:r>
            <a:r>
              <a:rPr lang="uk-UA" sz="2400" b="1" i="1" spc="50" dirty="0" err="1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н.р</a:t>
            </a:r>
            <a:r>
              <a:rPr lang="uk-UA" sz="2400" b="1" i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uk-UA" sz="2400" b="1" i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квадратів?  Скільки  прямокутників?  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980728"/>
            <a:ext cx="5688632" cy="5472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060848"/>
            <a:ext cx="3600400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0"/>
            <a:endCxn id="3" idx="2"/>
          </p:cNvCxnSpPr>
          <p:nvPr/>
        </p:nvCxnSpPr>
        <p:spPr>
          <a:xfrm>
            <a:off x="4680012" y="980728"/>
            <a:ext cx="0" cy="54726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  <a:endCxn id="3" idx="3"/>
          </p:cNvCxnSpPr>
          <p:nvPr/>
        </p:nvCxnSpPr>
        <p:spPr>
          <a:xfrm>
            <a:off x="1835696" y="3717032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836712"/>
            <a:ext cx="5760640" cy="58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988840"/>
            <a:ext cx="3456384" cy="3528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835696" y="836712"/>
            <a:ext cx="5760640" cy="5832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835696" y="836712"/>
            <a:ext cx="5760640" cy="58326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1032" y="18864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квадратів?  Скільки  трикутників?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квадратів?  Скільки  трикутників?</a:t>
            </a:r>
          </a:p>
          <a:p>
            <a:pPr algn="ctr"/>
            <a:r>
              <a:rPr lang="uk-UA" sz="2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прямокутників?</a:t>
            </a:r>
            <a:endParaRPr lang="ru-RU" sz="24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24744"/>
            <a:ext cx="5688632" cy="5544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132856"/>
            <a:ext cx="3528392" cy="3456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0"/>
            <a:endCxn id="3" idx="2"/>
          </p:cNvCxnSpPr>
          <p:nvPr/>
        </p:nvCxnSpPr>
        <p:spPr>
          <a:xfrm>
            <a:off x="4680012" y="1124744"/>
            <a:ext cx="0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  <a:endCxn id="3" idx="3"/>
          </p:cNvCxnSpPr>
          <p:nvPr/>
        </p:nvCxnSpPr>
        <p:spPr>
          <a:xfrm>
            <a:off x="1835696" y="3897052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1124744"/>
            <a:ext cx="5688632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35696" y="1124744"/>
            <a:ext cx="5688632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квадратів?  Скільки  трикутників?</a:t>
            </a:r>
          </a:p>
          <a:p>
            <a:pPr algn="ctr"/>
            <a:r>
              <a:rPr lang="uk-UA" sz="24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прямокутників?</a:t>
            </a:r>
            <a:endParaRPr lang="ru-RU" sz="24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124744"/>
            <a:ext cx="5688632" cy="5544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204864"/>
            <a:ext cx="3528392" cy="3384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" idx="0"/>
            <a:endCxn id="3" idx="2"/>
          </p:cNvCxnSpPr>
          <p:nvPr/>
        </p:nvCxnSpPr>
        <p:spPr>
          <a:xfrm>
            <a:off x="4680012" y="1124744"/>
            <a:ext cx="0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1"/>
            <a:endCxn id="3" idx="3"/>
          </p:cNvCxnSpPr>
          <p:nvPr/>
        </p:nvCxnSpPr>
        <p:spPr>
          <a:xfrm>
            <a:off x="1835696" y="3897052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1124744"/>
            <a:ext cx="5688632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835696" y="1124744"/>
            <a:ext cx="5688632" cy="55446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07904" y="2924944"/>
            <a:ext cx="1944216" cy="1944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07904" y="2924944"/>
            <a:ext cx="1944216" cy="19442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0" idx="0"/>
            <a:endCxn id="10" idx="2"/>
          </p:cNvCxnSpPr>
          <p:nvPr/>
        </p:nvCxnSpPr>
        <p:spPr>
          <a:xfrm>
            <a:off x="4680012" y="2924944"/>
            <a:ext cx="0" cy="19442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1"/>
            <a:endCxn id="10" idx="3"/>
          </p:cNvCxnSpPr>
          <p:nvPr/>
        </p:nvCxnSpPr>
        <p:spPr>
          <a:xfrm>
            <a:off x="3707904" y="3897052"/>
            <a:ext cx="194421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707904" y="2924944"/>
            <a:ext cx="1944216" cy="194421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572000" y="1196752"/>
            <a:ext cx="2160240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60232" y="1196752"/>
            <a:ext cx="2160240" cy="27723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339752" y="3861048"/>
            <a:ext cx="2232248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572000" y="1196752"/>
            <a:ext cx="2160240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3"/>
          </p:cNvCxnSpPr>
          <p:nvPr/>
        </p:nvCxnSpPr>
        <p:spPr>
          <a:xfrm>
            <a:off x="673224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339752" y="3861048"/>
            <a:ext cx="2232248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1"/>
            <a:endCxn id="2" idx="3"/>
          </p:cNvCxnSpPr>
          <p:nvPr/>
        </p:nvCxnSpPr>
        <p:spPr>
          <a:xfrm>
            <a:off x="251520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572000" y="1196752"/>
            <a:ext cx="2160240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3"/>
          </p:cNvCxnSpPr>
          <p:nvPr/>
        </p:nvCxnSpPr>
        <p:spPr>
          <a:xfrm>
            <a:off x="673224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339752" y="3861048"/>
            <a:ext cx="2232248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1"/>
            <a:endCxn id="2" idx="3"/>
          </p:cNvCxnSpPr>
          <p:nvPr/>
        </p:nvCxnSpPr>
        <p:spPr>
          <a:xfrm>
            <a:off x="251520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39752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32240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2" idx="2"/>
          </p:cNvCxnSpPr>
          <p:nvPr/>
        </p:nvCxnSpPr>
        <p:spPr>
          <a:xfrm>
            <a:off x="4535996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1"/>
            <a:endCxn id="2" idx="3"/>
          </p:cNvCxnSpPr>
          <p:nvPr/>
        </p:nvCxnSpPr>
        <p:spPr>
          <a:xfrm>
            <a:off x="251520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3"/>
          </p:cNvCxnSpPr>
          <p:nvPr/>
        </p:nvCxnSpPr>
        <p:spPr>
          <a:xfrm>
            <a:off x="673224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ромби, трикутники, прямокутники.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2" idx="2"/>
          </p:cNvCxnSpPr>
          <p:nvPr/>
        </p:nvCxnSpPr>
        <p:spPr>
          <a:xfrm>
            <a:off x="4535996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1"/>
            <a:endCxn id="2" idx="3"/>
          </p:cNvCxnSpPr>
          <p:nvPr/>
        </p:nvCxnSpPr>
        <p:spPr>
          <a:xfrm>
            <a:off x="251520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3"/>
          </p:cNvCxnSpPr>
          <p:nvPr/>
        </p:nvCxnSpPr>
        <p:spPr>
          <a:xfrm>
            <a:off x="673224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2" idx="2"/>
          </p:cNvCxnSpPr>
          <p:nvPr/>
        </p:nvCxnSpPr>
        <p:spPr>
          <a:xfrm>
            <a:off x="251520" y="1196752"/>
            <a:ext cx="4284476" cy="540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0"/>
          </p:cNvCxnSpPr>
          <p:nvPr/>
        </p:nvCxnSpPr>
        <p:spPr>
          <a:xfrm>
            <a:off x="4535996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2"/>
          </p:cNvCxnSpPr>
          <p:nvPr/>
        </p:nvCxnSpPr>
        <p:spPr>
          <a:xfrm flipH="1">
            <a:off x="4535996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0"/>
          </p:cNvCxnSpPr>
          <p:nvPr/>
        </p:nvCxnSpPr>
        <p:spPr>
          <a:xfrm flipH="1">
            <a:off x="251520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ромби, трикутники, прямокутники.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1"/>
          </p:cNvCxnSpPr>
          <p:nvPr/>
        </p:nvCxnSpPr>
        <p:spPr>
          <a:xfrm flipH="1">
            <a:off x="25152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</p:cNvCxnSpPr>
          <p:nvPr/>
        </p:nvCxnSpPr>
        <p:spPr>
          <a:xfrm>
            <a:off x="25152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39752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2" idx="2"/>
          </p:cNvCxnSpPr>
          <p:nvPr/>
        </p:nvCxnSpPr>
        <p:spPr>
          <a:xfrm>
            <a:off x="4535996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1"/>
            <a:endCxn id="2" idx="3"/>
          </p:cNvCxnSpPr>
          <p:nvPr/>
        </p:nvCxnSpPr>
        <p:spPr>
          <a:xfrm>
            <a:off x="251520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39752" y="1196752"/>
            <a:ext cx="43924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" idx="3"/>
          </p:cNvCxnSpPr>
          <p:nvPr/>
        </p:nvCxnSpPr>
        <p:spPr>
          <a:xfrm>
            <a:off x="6732240" y="11967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" idx="3"/>
          </p:cNvCxnSpPr>
          <p:nvPr/>
        </p:nvCxnSpPr>
        <p:spPr>
          <a:xfrm flipH="1">
            <a:off x="6732240" y="3897052"/>
            <a:ext cx="208823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2" idx="2"/>
          </p:cNvCxnSpPr>
          <p:nvPr/>
        </p:nvCxnSpPr>
        <p:spPr>
          <a:xfrm>
            <a:off x="251520" y="1196752"/>
            <a:ext cx="4284476" cy="540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0"/>
          </p:cNvCxnSpPr>
          <p:nvPr/>
        </p:nvCxnSpPr>
        <p:spPr>
          <a:xfrm>
            <a:off x="4535996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2"/>
          </p:cNvCxnSpPr>
          <p:nvPr/>
        </p:nvCxnSpPr>
        <p:spPr>
          <a:xfrm flipH="1">
            <a:off x="4535996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0"/>
          </p:cNvCxnSpPr>
          <p:nvPr/>
        </p:nvCxnSpPr>
        <p:spPr>
          <a:xfrm flipH="1">
            <a:off x="251520" y="1196752"/>
            <a:ext cx="428447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1520" y="2564904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5229200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ромби, трикутники, прямокутники.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Объект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2952056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3356992"/>
            <a:ext cx="61206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Вправи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логічного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просторової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уяви</a:t>
            </a:r>
            <a:endParaRPr kumimoji="0" lang="ru-RU" sz="3200" b="1" i="1" u="none" strike="noStrike" normalizeH="0" baseline="0" dirty="0" smtClean="0">
              <a:ln w="9525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295636" y="1196752"/>
            <a:ext cx="212423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491880" y="1196752"/>
            <a:ext cx="208823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52120" y="1196752"/>
            <a:ext cx="212423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580112" y="1196752"/>
            <a:ext cx="216024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419872" y="1196752"/>
            <a:ext cx="223224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59632" y="1196752"/>
            <a:ext cx="223224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" idx="1"/>
          </p:cNvCxnSpPr>
          <p:nvPr/>
        </p:nvCxnSpPr>
        <p:spPr>
          <a:xfrm flipH="1">
            <a:off x="323528" y="1196752"/>
            <a:ext cx="100811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2" idx="3"/>
          </p:cNvCxnSpPr>
          <p:nvPr/>
        </p:nvCxnSpPr>
        <p:spPr>
          <a:xfrm flipH="1">
            <a:off x="7740352" y="3897052"/>
            <a:ext cx="1152128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2" idx="1"/>
          </p:cNvCxnSpPr>
          <p:nvPr/>
        </p:nvCxnSpPr>
        <p:spPr>
          <a:xfrm>
            <a:off x="323528" y="3897052"/>
            <a:ext cx="936104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2" idx="3"/>
          </p:cNvCxnSpPr>
          <p:nvPr/>
        </p:nvCxnSpPr>
        <p:spPr>
          <a:xfrm>
            <a:off x="7740352" y="1196752"/>
            <a:ext cx="1152128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>
            <a:stCxn id="2" idx="1"/>
            <a:endCxn id="2" idx="3"/>
          </p:cNvCxnSpPr>
          <p:nvPr/>
        </p:nvCxnSpPr>
        <p:spPr>
          <a:xfrm>
            <a:off x="323528" y="3897052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295636" y="1196752"/>
            <a:ext cx="212423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491880" y="1196752"/>
            <a:ext cx="208823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652120" y="1196752"/>
            <a:ext cx="2124236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5580112" y="1196752"/>
            <a:ext cx="216024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419872" y="1196752"/>
            <a:ext cx="223224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59632" y="1196752"/>
            <a:ext cx="223224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" idx="1"/>
          </p:cNvCxnSpPr>
          <p:nvPr/>
        </p:nvCxnSpPr>
        <p:spPr>
          <a:xfrm flipH="1">
            <a:off x="323528" y="1196752"/>
            <a:ext cx="1008112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2" idx="3"/>
          </p:cNvCxnSpPr>
          <p:nvPr/>
        </p:nvCxnSpPr>
        <p:spPr>
          <a:xfrm flipH="1">
            <a:off x="7740352" y="3897052"/>
            <a:ext cx="1152128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2" idx="1"/>
          </p:cNvCxnSpPr>
          <p:nvPr/>
        </p:nvCxnSpPr>
        <p:spPr>
          <a:xfrm>
            <a:off x="323528" y="3897052"/>
            <a:ext cx="936104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2" idx="3"/>
          </p:cNvCxnSpPr>
          <p:nvPr/>
        </p:nvCxnSpPr>
        <p:spPr>
          <a:xfrm>
            <a:off x="7812360" y="1196752"/>
            <a:ext cx="1080120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endCxn id="2" idx="1"/>
          </p:cNvCxnSpPr>
          <p:nvPr/>
        </p:nvCxnSpPr>
        <p:spPr>
          <a:xfrm flipH="1">
            <a:off x="251520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843808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" idx="2"/>
          </p:cNvCxnSpPr>
          <p:nvPr/>
        </p:nvCxnSpPr>
        <p:spPr>
          <a:xfrm flipH="1">
            <a:off x="4535996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" idx="2"/>
          </p:cNvCxnSpPr>
          <p:nvPr/>
        </p:nvCxnSpPr>
        <p:spPr>
          <a:xfrm>
            <a:off x="2843808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1124744"/>
            <a:ext cx="1656184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" idx="3"/>
          </p:cNvCxnSpPr>
          <p:nvPr/>
        </p:nvCxnSpPr>
        <p:spPr>
          <a:xfrm flipH="1">
            <a:off x="7956376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" idx="1"/>
          </p:cNvCxnSpPr>
          <p:nvPr/>
        </p:nvCxnSpPr>
        <p:spPr>
          <a:xfrm>
            <a:off x="251520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" idx="3"/>
          </p:cNvCxnSpPr>
          <p:nvPr/>
        </p:nvCxnSpPr>
        <p:spPr>
          <a:xfrm>
            <a:off x="7956376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" idx="1"/>
            <a:endCxn id="2" idx="3"/>
          </p:cNvCxnSpPr>
          <p:nvPr/>
        </p:nvCxnSpPr>
        <p:spPr>
          <a:xfrm>
            <a:off x="251520" y="3825044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" idx="1"/>
          </p:cNvCxnSpPr>
          <p:nvPr/>
        </p:nvCxnSpPr>
        <p:spPr>
          <a:xfrm flipH="1">
            <a:off x="251520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843808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" idx="2"/>
          </p:cNvCxnSpPr>
          <p:nvPr/>
        </p:nvCxnSpPr>
        <p:spPr>
          <a:xfrm flipH="1">
            <a:off x="4535996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" idx="2"/>
          </p:cNvCxnSpPr>
          <p:nvPr/>
        </p:nvCxnSpPr>
        <p:spPr>
          <a:xfrm>
            <a:off x="2843808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1124744"/>
            <a:ext cx="1656184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" idx="3"/>
          </p:cNvCxnSpPr>
          <p:nvPr/>
        </p:nvCxnSpPr>
        <p:spPr>
          <a:xfrm flipH="1">
            <a:off x="7956376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" idx="1"/>
          </p:cNvCxnSpPr>
          <p:nvPr/>
        </p:nvCxnSpPr>
        <p:spPr>
          <a:xfrm>
            <a:off x="251520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" idx="3"/>
          </p:cNvCxnSpPr>
          <p:nvPr/>
        </p:nvCxnSpPr>
        <p:spPr>
          <a:xfrm>
            <a:off x="7956376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  та  трикутники.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561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0"/>
            <a:endCxn id="2" idx="2"/>
          </p:cNvCxnSpPr>
          <p:nvPr/>
        </p:nvCxnSpPr>
        <p:spPr>
          <a:xfrm>
            <a:off x="453599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43808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28184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5637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" idx="1"/>
          </p:cNvCxnSpPr>
          <p:nvPr/>
        </p:nvCxnSpPr>
        <p:spPr>
          <a:xfrm flipH="1">
            <a:off x="251520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843808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" idx="2"/>
          </p:cNvCxnSpPr>
          <p:nvPr/>
        </p:nvCxnSpPr>
        <p:spPr>
          <a:xfrm flipH="1">
            <a:off x="4535996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" idx="2"/>
          </p:cNvCxnSpPr>
          <p:nvPr/>
        </p:nvCxnSpPr>
        <p:spPr>
          <a:xfrm>
            <a:off x="2843808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1124744"/>
            <a:ext cx="1656184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" idx="3"/>
          </p:cNvCxnSpPr>
          <p:nvPr/>
        </p:nvCxnSpPr>
        <p:spPr>
          <a:xfrm flipH="1">
            <a:off x="7956376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" idx="1"/>
          </p:cNvCxnSpPr>
          <p:nvPr/>
        </p:nvCxnSpPr>
        <p:spPr>
          <a:xfrm>
            <a:off x="251520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" idx="3"/>
          </p:cNvCxnSpPr>
          <p:nvPr/>
        </p:nvCxnSpPr>
        <p:spPr>
          <a:xfrm>
            <a:off x="7956376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ромби, трикутники, прямокутники.</a:t>
            </a:r>
            <a:endParaRPr lang="ru-RU" sz="36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54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1561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0"/>
            <a:endCxn id="2" idx="2"/>
          </p:cNvCxnSpPr>
          <p:nvPr/>
        </p:nvCxnSpPr>
        <p:spPr>
          <a:xfrm>
            <a:off x="453599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43808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64088" y="1124744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79712" y="1124744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228184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92280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956376" y="1124744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1"/>
            <a:endCxn id="2" idx="3"/>
          </p:cNvCxnSpPr>
          <p:nvPr/>
        </p:nvCxnSpPr>
        <p:spPr>
          <a:xfrm>
            <a:off x="251520" y="3825044"/>
            <a:ext cx="856895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" idx="1"/>
          </p:cNvCxnSpPr>
          <p:nvPr/>
        </p:nvCxnSpPr>
        <p:spPr>
          <a:xfrm flipH="1">
            <a:off x="251520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843808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" idx="2"/>
          </p:cNvCxnSpPr>
          <p:nvPr/>
        </p:nvCxnSpPr>
        <p:spPr>
          <a:xfrm flipH="1">
            <a:off x="4535996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2" idx="2"/>
          </p:cNvCxnSpPr>
          <p:nvPr/>
        </p:nvCxnSpPr>
        <p:spPr>
          <a:xfrm>
            <a:off x="2843808" y="1124744"/>
            <a:ext cx="1692188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228184" y="1124744"/>
            <a:ext cx="1728192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572000" y="1124744"/>
            <a:ext cx="1656184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" idx="3"/>
          </p:cNvCxnSpPr>
          <p:nvPr/>
        </p:nvCxnSpPr>
        <p:spPr>
          <a:xfrm flipH="1">
            <a:off x="7956376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" idx="1"/>
          </p:cNvCxnSpPr>
          <p:nvPr/>
        </p:nvCxnSpPr>
        <p:spPr>
          <a:xfrm>
            <a:off x="251520" y="38250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" idx="3"/>
          </p:cNvCxnSpPr>
          <p:nvPr/>
        </p:nvCxnSpPr>
        <p:spPr>
          <a:xfrm>
            <a:off x="7956376" y="1124744"/>
            <a:ext cx="864096" cy="27003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ромби, трикутники, прямокутники.</a:t>
            </a:r>
            <a:endParaRPr lang="ru-RU" sz="36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68960"/>
            <a:ext cx="8568952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628800"/>
            <a:ext cx="2952328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068960"/>
            <a:ext cx="2952328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1"/>
            <a:endCxn id="4" idx="3"/>
          </p:cNvCxnSpPr>
          <p:nvPr/>
        </p:nvCxnSpPr>
        <p:spPr>
          <a:xfrm>
            <a:off x="2987824" y="4473116"/>
            <a:ext cx="295232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512" y="3068960"/>
            <a:ext cx="2808312" cy="28083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4" idx="3"/>
          </p:cNvCxnSpPr>
          <p:nvPr/>
        </p:nvCxnSpPr>
        <p:spPr>
          <a:xfrm>
            <a:off x="2987824" y="1628800"/>
            <a:ext cx="2952328" cy="284431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3068960"/>
            <a:ext cx="2808312" cy="28083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79512" y="3068960"/>
            <a:ext cx="2808312" cy="28083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1"/>
          </p:cNvCxnSpPr>
          <p:nvPr/>
        </p:nvCxnSpPr>
        <p:spPr>
          <a:xfrm flipH="1">
            <a:off x="2987824" y="1628800"/>
            <a:ext cx="2952328" cy="284431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940152" y="3068960"/>
            <a:ext cx="2808312" cy="28083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Порахуйте  квадрати, прямокутники, трикутники.</a:t>
            </a:r>
            <a:endParaRPr lang="ru-RU" sz="32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331640" y="548680"/>
            <a:ext cx="7200800" cy="612068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4" idx="4"/>
          </p:cNvCxnSpPr>
          <p:nvPr/>
        </p:nvCxnSpPr>
        <p:spPr>
          <a:xfrm>
            <a:off x="3347864" y="3212976"/>
            <a:ext cx="5184576" cy="345638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4" idx="4"/>
          </p:cNvCxnSpPr>
          <p:nvPr/>
        </p:nvCxnSpPr>
        <p:spPr>
          <a:xfrm>
            <a:off x="3923928" y="2276872"/>
            <a:ext cx="4608512" cy="43924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4" idx="4"/>
          </p:cNvCxnSpPr>
          <p:nvPr/>
        </p:nvCxnSpPr>
        <p:spPr>
          <a:xfrm>
            <a:off x="4355976" y="1484784"/>
            <a:ext cx="4176464" cy="51845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2"/>
          </p:cNvCxnSpPr>
          <p:nvPr/>
        </p:nvCxnSpPr>
        <p:spPr>
          <a:xfrm flipH="1">
            <a:off x="1331640" y="1556792"/>
            <a:ext cx="4176464" cy="51125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4" idx="2"/>
          </p:cNvCxnSpPr>
          <p:nvPr/>
        </p:nvCxnSpPr>
        <p:spPr>
          <a:xfrm flipH="1">
            <a:off x="1331640" y="2348880"/>
            <a:ext cx="4680520" cy="432048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4" idx="2"/>
          </p:cNvCxnSpPr>
          <p:nvPr/>
        </p:nvCxnSpPr>
        <p:spPr>
          <a:xfrm flipH="1">
            <a:off x="1331640" y="3257600"/>
            <a:ext cx="5184576" cy="3411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608" y="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Порахуйте трикутники</a:t>
            </a:r>
            <a:endParaRPr lang="ru-RU" sz="3600" b="1" i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331640" y="1196752"/>
            <a:ext cx="6264696" cy="5184576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0800000">
            <a:off x="1403648" y="1196752"/>
            <a:ext cx="6120680" cy="5184576"/>
          </a:xfrm>
          <a:prstGeom prst="triangle">
            <a:avLst>
              <a:gd name="adj" fmla="val 499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3"/>
            <a:endCxn id="2" idx="1"/>
          </p:cNvCxnSpPr>
          <p:nvPr/>
        </p:nvCxnSpPr>
        <p:spPr>
          <a:xfrm flipH="1">
            <a:off x="2897814" y="1196752"/>
            <a:ext cx="1571438" cy="25922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3"/>
            <a:endCxn id="2" idx="5"/>
          </p:cNvCxnSpPr>
          <p:nvPr/>
        </p:nvCxnSpPr>
        <p:spPr>
          <a:xfrm>
            <a:off x="4469252" y="1196752"/>
            <a:ext cx="1560910" cy="25922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" idx="5"/>
            <a:endCxn id="3" idx="1"/>
          </p:cNvCxnSpPr>
          <p:nvPr/>
        </p:nvCxnSpPr>
        <p:spPr>
          <a:xfrm>
            <a:off x="2936450" y="3789040"/>
            <a:ext cx="30603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3"/>
            <a:endCxn id="3" idx="0"/>
          </p:cNvCxnSpPr>
          <p:nvPr/>
        </p:nvCxnSpPr>
        <p:spPr>
          <a:xfrm>
            <a:off x="4469252" y="1196752"/>
            <a:ext cx="0" cy="51845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4"/>
            <a:endCxn id="2" idx="4"/>
          </p:cNvCxnSpPr>
          <p:nvPr/>
        </p:nvCxnSpPr>
        <p:spPr>
          <a:xfrm>
            <a:off x="1403648" y="1196752"/>
            <a:ext cx="6192688" cy="51845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2"/>
            <a:endCxn id="2" idx="2"/>
          </p:cNvCxnSpPr>
          <p:nvPr/>
        </p:nvCxnSpPr>
        <p:spPr>
          <a:xfrm flipH="1">
            <a:off x="1331640" y="1196752"/>
            <a:ext cx="6192688" cy="51845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79512" y="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Порахуйте трикутники</a:t>
            </a:r>
            <a:endParaRPr lang="ru-RU" sz="4000" b="1" i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475656" y="1196752"/>
            <a:ext cx="5976664" cy="5400600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3"/>
          </p:cNvCxnSpPr>
          <p:nvPr/>
        </p:nvCxnSpPr>
        <p:spPr>
          <a:xfrm>
            <a:off x="4463988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  <a:endCxn id="2" idx="4"/>
          </p:cNvCxnSpPr>
          <p:nvPr/>
        </p:nvCxnSpPr>
        <p:spPr>
          <a:xfrm>
            <a:off x="1475663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  <a:endCxn id="2" idx="2"/>
          </p:cNvCxnSpPr>
          <p:nvPr/>
        </p:nvCxnSpPr>
        <p:spPr>
          <a:xfrm flipH="1">
            <a:off x="2617095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Объект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944" y="0"/>
            <a:ext cx="2952056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2537520"/>
            <a:ext cx="83884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Дані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вправи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доречно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використовувати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етапах</a:t>
            </a:r>
            <a:endParaRPr kumimoji="0" lang="ru-RU" sz="3200" b="1" i="1" u="none" strike="noStrike" normalizeH="0" baseline="0" dirty="0" smtClean="0">
              <a:ln w="9525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уроку </a:t>
            </a:r>
            <a:r>
              <a:rPr lang="ru-RU" sz="3200" b="1" i="1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закріплення</a:t>
            </a:r>
            <a:r>
              <a:rPr lang="ru-RU" sz="3200" b="1" i="1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вивченого</a:t>
            </a:r>
            <a:r>
              <a:rPr lang="ru-RU" sz="3200" b="1" i="1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матеріалу</a:t>
            </a:r>
            <a:r>
              <a:rPr lang="ru-RU" sz="3200" b="1" i="1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i="1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застосування</a:t>
            </a:r>
            <a:r>
              <a:rPr lang="ru-RU" sz="3200" b="1" i="1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набутих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знань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а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позакласних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заходах: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конкурс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знавців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Що?Де?Коли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?»,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інтелектуальна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гра</a:t>
            </a:r>
            <a:endParaRPr kumimoji="0" lang="ru-RU" sz="3200" b="1" i="1" u="none" strike="noStrike" normalizeH="0" baseline="0" dirty="0" smtClean="0">
              <a:ln w="9525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«Поле чудес» </a:t>
            </a:r>
            <a:r>
              <a:rPr kumimoji="0" lang="ru-RU" sz="3200" b="1" i="1" u="none" strike="noStrike" normalizeH="0" baseline="0" dirty="0" err="1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3200" b="1" i="1" u="none" strike="noStrike" normalizeH="0" baseline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1" i="0" u="none" strike="noStrike" spc="50" normalizeH="0" baseline="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475656" y="1196752"/>
            <a:ext cx="5976664" cy="5400600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3"/>
          </p:cNvCxnSpPr>
          <p:nvPr/>
        </p:nvCxnSpPr>
        <p:spPr>
          <a:xfrm>
            <a:off x="4463988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  <a:endCxn id="2" idx="4"/>
          </p:cNvCxnSpPr>
          <p:nvPr/>
        </p:nvCxnSpPr>
        <p:spPr>
          <a:xfrm>
            <a:off x="1475663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  <a:endCxn id="2" idx="2"/>
          </p:cNvCxnSpPr>
          <p:nvPr/>
        </p:nvCxnSpPr>
        <p:spPr>
          <a:xfrm flipH="1">
            <a:off x="2617095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2276872"/>
            <a:ext cx="1584176" cy="30963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499992" y="2204864"/>
            <a:ext cx="1440160" cy="30963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ще фігури ви бачите? Скільки їх?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ильный пятиугольник 1"/>
          <p:cNvSpPr/>
          <p:nvPr/>
        </p:nvSpPr>
        <p:spPr>
          <a:xfrm>
            <a:off x="1475656" y="1196752"/>
            <a:ext cx="5976664" cy="5400600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0"/>
            <a:endCxn id="2" idx="3"/>
          </p:cNvCxnSpPr>
          <p:nvPr/>
        </p:nvCxnSpPr>
        <p:spPr>
          <a:xfrm>
            <a:off x="4463988" y="1196752"/>
            <a:ext cx="0" cy="54006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1"/>
            <a:endCxn id="2" idx="4"/>
          </p:cNvCxnSpPr>
          <p:nvPr/>
        </p:nvCxnSpPr>
        <p:spPr>
          <a:xfrm>
            <a:off x="1475663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5"/>
            <a:endCxn id="2" idx="2"/>
          </p:cNvCxnSpPr>
          <p:nvPr/>
        </p:nvCxnSpPr>
        <p:spPr>
          <a:xfrm flipH="1">
            <a:off x="2617095" y="3259592"/>
            <a:ext cx="4835218" cy="3337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15816" y="2276872"/>
            <a:ext cx="2232248" cy="432048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851920" y="2204864"/>
            <a:ext cx="2088232" cy="43924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51720" y="5013176"/>
            <a:ext cx="2448272" cy="28803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499992" y="5085184"/>
            <a:ext cx="2304256" cy="2160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ще фігури ви бачите? Скільки їх?</a:t>
            </a:r>
          </a:p>
          <a:p>
            <a:pPr algn="ctr"/>
            <a:endParaRPr lang="uk-UA" sz="2800" b="1" dirty="0" smtClean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547664" y="1052736"/>
            <a:ext cx="5976664" cy="547260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4"/>
            <a:endCxn id="2" idx="1"/>
          </p:cNvCxnSpPr>
          <p:nvPr/>
        </p:nvCxnSpPr>
        <p:spPr>
          <a:xfrm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2" idx="2"/>
          </p:cNvCxnSpPr>
          <p:nvPr/>
        </p:nvCxnSpPr>
        <p:spPr>
          <a:xfrm flipH="1">
            <a:off x="2915816" y="1052736"/>
            <a:ext cx="3240360" cy="54726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3"/>
            <a:endCxn id="2" idx="0"/>
          </p:cNvCxnSpPr>
          <p:nvPr/>
        </p:nvCxnSpPr>
        <p:spPr>
          <a:xfrm>
            <a:off x="1547664" y="3789040"/>
            <a:ext cx="59766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 трикутники.</a:t>
            </a:r>
          </a:p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 ще  фігури  ви  бачите?  Скільки  їх? </a:t>
            </a:r>
          </a:p>
          <a:p>
            <a:pPr algn="ctr"/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547664" y="1052736"/>
            <a:ext cx="5976664" cy="547260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4"/>
            <a:endCxn id="2" idx="1"/>
          </p:cNvCxnSpPr>
          <p:nvPr/>
        </p:nvCxnSpPr>
        <p:spPr>
          <a:xfrm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2" idx="2"/>
          </p:cNvCxnSpPr>
          <p:nvPr/>
        </p:nvCxnSpPr>
        <p:spPr>
          <a:xfrm flipH="1">
            <a:off x="2915816" y="1052736"/>
            <a:ext cx="3240360" cy="54726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3"/>
            <a:endCxn id="2" idx="0"/>
          </p:cNvCxnSpPr>
          <p:nvPr/>
        </p:nvCxnSpPr>
        <p:spPr>
          <a:xfrm>
            <a:off x="1547664" y="3789040"/>
            <a:ext cx="59766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4"/>
            <a:endCxn id="2" idx="2"/>
          </p:cNvCxnSpPr>
          <p:nvPr/>
        </p:nvCxnSpPr>
        <p:spPr>
          <a:xfrm>
            <a:off x="291581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5"/>
            <a:endCxn id="2" idx="1"/>
          </p:cNvCxnSpPr>
          <p:nvPr/>
        </p:nvCxnSpPr>
        <p:spPr>
          <a:xfrm>
            <a:off x="615617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трикутники  та  прямокутники.</a:t>
            </a:r>
          </a:p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 ще  фігури  ви  бачите?  Скільки  їх?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547664" y="1052736"/>
            <a:ext cx="5976664" cy="547260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4"/>
            <a:endCxn id="2" idx="1"/>
          </p:cNvCxnSpPr>
          <p:nvPr/>
        </p:nvCxnSpPr>
        <p:spPr>
          <a:xfrm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2" idx="5"/>
            <a:endCxn id="2" idx="2"/>
          </p:cNvCxnSpPr>
          <p:nvPr/>
        </p:nvCxnSpPr>
        <p:spPr>
          <a:xfrm flipH="1"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3"/>
            <a:endCxn id="2" idx="0"/>
          </p:cNvCxnSpPr>
          <p:nvPr/>
        </p:nvCxnSpPr>
        <p:spPr>
          <a:xfrm>
            <a:off x="1547664" y="3789040"/>
            <a:ext cx="59766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4"/>
            <a:endCxn id="2" idx="2"/>
          </p:cNvCxnSpPr>
          <p:nvPr/>
        </p:nvCxnSpPr>
        <p:spPr>
          <a:xfrm>
            <a:off x="291581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5"/>
            <a:endCxn id="2" idx="1"/>
          </p:cNvCxnSpPr>
          <p:nvPr/>
        </p:nvCxnSpPr>
        <p:spPr>
          <a:xfrm>
            <a:off x="615617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0" y="1052736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трикутники , прямокутники  </a:t>
            </a:r>
          </a:p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 ромби.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547664" y="1052736"/>
            <a:ext cx="5976664" cy="5472608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4"/>
            <a:endCxn id="2" idx="1"/>
          </p:cNvCxnSpPr>
          <p:nvPr/>
        </p:nvCxnSpPr>
        <p:spPr>
          <a:xfrm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2" idx="5"/>
            <a:endCxn id="2" idx="2"/>
          </p:cNvCxnSpPr>
          <p:nvPr/>
        </p:nvCxnSpPr>
        <p:spPr>
          <a:xfrm flipH="1">
            <a:off x="2915816" y="1052737"/>
            <a:ext cx="324036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2" idx="3"/>
            <a:endCxn id="2" idx="0"/>
          </p:cNvCxnSpPr>
          <p:nvPr/>
        </p:nvCxnSpPr>
        <p:spPr>
          <a:xfrm>
            <a:off x="1547664" y="3789040"/>
            <a:ext cx="59766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4"/>
            <a:endCxn id="2" idx="2"/>
          </p:cNvCxnSpPr>
          <p:nvPr/>
        </p:nvCxnSpPr>
        <p:spPr>
          <a:xfrm>
            <a:off x="291581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" idx="5"/>
            <a:endCxn id="2" idx="1"/>
          </p:cNvCxnSpPr>
          <p:nvPr/>
        </p:nvCxnSpPr>
        <p:spPr>
          <a:xfrm>
            <a:off x="6156176" y="1052737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72000" y="1052736"/>
            <a:ext cx="0" cy="547260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915816" y="1052736"/>
            <a:ext cx="1656184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572000" y="3789040"/>
            <a:ext cx="1584176" cy="26642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1052736"/>
            <a:ext cx="1584176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15816" y="3789040"/>
            <a:ext cx="1656184" cy="27363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Порахуйте  трикутники , прямокутники </a:t>
            </a:r>
          </a:p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 ромби.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1340768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796136" y="5229200"/>
            <a:ext cx="1512168" cy="14401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5157192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96136" y="1340768"/>
            <a:ext cx="1512168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1340768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19872" y="6669360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2852936"/>
            <a:ext cx="0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8304" y="2852936"/>
            <a:ext cx="0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9872" y="1340768"/>
            <a:ext cx="2376264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419872" y="1340768"/>
            <a:ext cx="2376264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79712" y="2852936"/>
            <a:ext cx="5328592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79712" y="2852936"/>
            <a:ext cx="5328592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3568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ще фігури ви бачите? Скільки їх?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1340768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796136" y="5229200"/>
            <a:ext cx="1512168" cy="14401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5157192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96136" y="1340768"/>
            <a:ext cx="1512168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1340768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19872" y="6669360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2852936"/>
            <a:ext cx="0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8304" y="2852936"/>
            <a:ext cx="0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9872" y="1340768"/>
            <a:ext cx="2376264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3419872" y="1340768"/>
            <a:ext cx="2376264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79712" y="2852936"/>
            <a:ext cx="5328592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979712" y="2852936"/>
            <a:ext cx="5328592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912" y="2060848"/>
            <a:ext cx="165618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99792" y="2060848"/>
            <a:ext cx="1080120" cy="10801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99792" y="3140968"/>
            <a:ext cx="0" cy="17281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99792" y="4869160"/>
            <a:ext cx="1080120" cy="10081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79912" y="5877272"/>
            <a:ext cx="165618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436096" y="4869160"/>
            <a:ext cx="1080120" cy="10081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436096" y="2060848"/>
            <a:ext cx="1080120" cy="11521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516216" y="3212976"/>
            <a:ext cx="0" cy="165618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3568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 ще  фігури  ви  бачите?  Скільки  їх?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1340768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796136" y="5229200"/>
            <a:ext cx="1512168" cy="14401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5157192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96136" y="1340768"/>
            <a:ext cx="1512168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1340768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19872" y="6669360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2852936"/>
            <a:ext cx="0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8304" y="2852936"/>
            <a:ext cx="0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9872" y="1340768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96136" y="1340768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79712" y="2852936"/>
            <a:ext cx="53285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79712" y="5157192"/>
            <a:ext cx="5328592" cy="720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3568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</a:t>
            </a:r>
          </a:p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 ще  фігури  ви  бачите?  Скільки  їх?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1979712" y="1340768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796136" y="5229200"/>
            <a:ext cx="1512168" cy="14401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979712" y="5157192"/>
            <a:ext cx="1440160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96136" y="1340768"/>
            <a:ext cx="1512168" cy="15121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1340768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19872" y="6669360"/>
            <a:ext cx="237626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2852936"/>
            <a:ext cx="0" cy="230425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8304" y="2852936"/>
            <a:ext cx="0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9872" y="1340768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96136" y="1340768"/>
            <a:ext cx="0" cy="53285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79712" y="2852936"/>
            <a:ext cx="532859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79712" y="5157192"/>
            <a:ext cx="5328592" cy="7200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3568" y="18864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трикутників  та  чотирикутників? Які  ще  фігури  ви  бачите?  Скільки  їх?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99792" y="2132856"/>
            <a:ext cx="3888432" cy="38164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699792" y="2060848"/>
            <a:ext cx="3888432" cy="381642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140968"/>
            <a:ext cx="7740352" cy="3231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Мета: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формувати ерудицію, стійку   </a:t>
            </a:r>
          </a:p>
          <a:p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 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пам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`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ять;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розвивати  увагу, логічне  мислення, </a:t>
            </a:r>
          </a:p>
          <a:p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просторову  уяву, кмітливість;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виховувати бажання вивчати   </a:t>
            </a:r>
          </a:p>
          <a:p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     математику.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Объект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2952056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83568" y="1886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Яке число має бути на вершині?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652120" y="5733256"/>
            <a:ext cx="1512168" cy="612648"/>
          </a:xfrm>
          <a:prstGeom prst="wedgeRectCallout">
            <a:avLst>
              <a:gd name="adj1" fmla="val -25672"/>
              <a:gd name="adj2" fmla="val 4324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91680" y="52292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1</a:t>
                      </a:r>
                      <a:endParaRPr lang="ru-RU" sz="7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/>
                        <a:t>2</a:t>
                      </a:r>
                      <a:endParaRPr lang="ru-RU" sz="7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3</a:t>
                      </a:r>
                      <a:endParaRPr lang="ru-RU" sz="5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4</a:t>
                      </a:r>
                      <a:endParaRPr lang="ru-RU" sz="5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/>
                        <a:t>5</a:t>
                      </a:r>
                      <a:endParaRPr lang="ru-RU" sz="5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67744" y="4149080"/>
          <a:ext cx="489654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</a:tblGrid>
              <a:tr h="1080120"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/>
                        <a:t>9</a:t>
                      </a:r>
                      <a:endParaRPr lang="ru-RU" sz="6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71799" y="2996952"/>
          <a:ext cx="384009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030"/>
                <a:gridCol w="1280030"/>
                <a:gridCol w="1280030"/>
              </a:tblGrid>
              <a:tr h="1152128"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7193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/>
                <a:gridCol w="1235968"/>
              </a:tblGrid>
              <a:tr h="936104"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95936" y="692696"/>
          <a:ext cx="1247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/>
              </a:tblGrid>
              <a:tr h="1166623"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rgbClr val="FF66FF"/>
                          </a:solidFill>
                        </a:rPr>
                        <a:t>?</a:t>
                      </a:r>
                      <a:endParaRPr lang="ru-RU" sz="7200" dirty="0">
                        <a:solidFill>
                          <a:srgbClr val="FF66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Накресліть, не відриваючи олівець від паперу і не проводячи двічі по одній лінії.</a:t>
            </a:r>
            <a:endParaRPr lang="ru-RU" sz="2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908720"/>
            <a:ext cx="5760640" cy="5688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 flipH="1">
            <a:off x="2915816" y="908720"/>
            <a:ext cx="1656184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0"/>
          </p:cNvCxnSpPr>
          <p:nvPr/>
        </p:nvCxnSpPr>
        <p:spPr>
          <a:xfrm>
            <a:off x="4572000" y="908720"/>
            <a:ext cx="1512168" cy="52565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7704" y="2636912"/>
            <a:ext cx="53285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07704" y="2636912"/>
            <a:ext cx="4176464" cy="3528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915816" y="2636912"/>
            <a:ext cx="4320480" cy="34563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91680" y="908720"/>
            <a:ext cx="5760640" cy="56886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Накресліть, не відриваючи олівець від паперу і не проводячи двічі по одній лінії.</a:t>
            </a:r>
            <a:endParaRPr lang="ru-RU" sz="2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55776" y="1772816"/>
            <a:ext cx="3960440" cy="39604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47864" y="2564904"/>
            <a:ext cx="2448272" cy="24482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2" idx="2"/>
            <a:endCxn id="2" idx="6"/>
          </p:cNvCxnSpPr>
          <p:nvPr/>
        </p:nvCxnSpPr>
        <p:spPr>
          <a:xfrm>
            <a:off x="1691680" y="3753036"/>
            <a:ext cx="57606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8"/>
            <a:ext cx="6768752" cy="4680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15616" y="1340768"/>
            <a:ext cx="3384376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499992" y="1340768"/>
            <a:ext cx="3384376" cy="237626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Накресліть, не відриваючи олівець від паперу і не проводячи двічі по одній лінії.</a:t>
            </a:r>
            <a:endParaRPr lang="ru-RU" sz="2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Накресліть, не відриваючи олівець від паперу і не проводячи двічі по одній лінії.</a:t>
            </a:r>
            <a:endParaRPr lang="ru-RU" sz="2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23728" y="764704"/>
            <a:ext cx="4896544" cy="5472608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979712" y="1412776"/>
            <a:ext cx="5184576" cy="51845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411760" y="1412776"/>
            <a:ext cx="1872208" cy="4176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60032" y="1412776"/>
            <a:ext cx="1872208" cy="41764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848" y="6237312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635BA"/>
                </a:solidFill>
                <a:latin typeface="Bookman Old Style" pitchFamily="18" charset="0"/>
              </a:rPr>
              <a:t>Скільки кубиків на малюнку?</a:t>
            </a:r>
            <a:endParaRPr lang="ru-RU" sz="4000" b="1" dirty="0">
              <a:solidFill>
                <a:srgbClr val="0635B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4" name="Куб 3"/>
          <p:cNvSpPr/>
          <p:nvPr/>
        </p:nvSpPr>
        <p:spPr>
          <a:xfrm>
            <a:off x="1907704" y="2780928"/>
            <a:ext cx="1216152" cy="1216152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2843808" y="2780928"/>
            <a:ext cx="1216152" cy="1216152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3779912" y="2780928"/>
            <a:ext cx="1216152" cy="1216152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4716016" y="2780928"/>
            <a:ext cx="1216152" cy="1216152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779912" y="1844824"/>
            <a:ext cx="1216152" cy="1216152"/>
          </a:xfrm>
          <a:prstGeom prst="cub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Скільки кубиків </a:t>
            </a:r>
            <a: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на малюнку?</a:t>
            </a:r>
            <a:endParaRPr lang="ru-RU" dirty="0">
              <a:solidFill>
                <a:srgbClr val="0635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2267744" y="342900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203848" y="3429000"/>
            <a:ext cx="1216152" cy="1216152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139952" y="3429000"/>
            <a:ext cx="1216152" cy="1216152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076056" y="3429000"/>
            <a:ext cx="1216152" cy="1216152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267744" y="2492896"/>
            <a:ext cx="1216152" cy="1216152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1979712" y="3717032"/>
            <a:ext cx="1216152" cy="1216152"/>
          </a:xfrm>
          <a:prstGeom prst="cube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Скільки кубиків </a:t>
            </a:r>
            <a: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на малюнку?</a:t>
            </a:r>
            <a:endParaRPr lang="ru-RU" dirty="0">
              <a:solidFill>
                <a:srgbClr val="0635B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1907704" y="4005064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843808" y="400506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3779912" y="4005064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555776" y="4293096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915816" y="3068960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635BA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4716016" y="4005064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851920" y="3068960"/>
            <a:ext cx="1216152" cy="1216152"/>
          </a:xfrm>
          <a:prstGeom prst="cub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Скільки кубиків </a:t>
            </a:r>
            <a: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на малюнку?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2411760" y="4077072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347864" y="407707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83968" y="407707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220072" y="4077072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6156176" y="4077072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59832" y="4365104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347864" y="3140968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283968" y="3140968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5220072" y="3140968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3995936" y="436510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4932040" y="4365104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4283968" y="2204864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995936" y="3429000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707904" y="4653136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7092280" y="4077072"/>
            <a:ext cx="1216152" cy="1216152"/>
          </a:xfrm>
          <a:prstGeom prst="cub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Скільки кубиків </a:t>
            </a:r>
            <a: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0635BA"/>
                </a:solidFill>
                <a:latin typeface="Bookman Old Style" pitchFamily="18" charset="0"/>
              </a:rPr>
              <a:t>на малюнку?</a:t>
            </a:r>
            <a: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635BA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Куб 3"/>
          <p:cNvSpPr/>
          <p:nvPr/>
        </p:nvSpPr>
        <p:spPr>
          <a:xfrm>
            <a:off x="827584" y="414908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1115616" y="29249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2051720" y="29249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987824" y="29249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923928" y="29249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788024" y="29249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115616" y="198884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1763688" y="414908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2699792" y="414908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635896" y="414908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2051720" y="198884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2987824" y="198884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3635896" y="321297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2987824" y="1988840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827584" y="3212976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275856" y="980728"/>
            <a:ext cx="2498576" cy="2448272"/>
          </a:xfrm>
          <a:prstGeom prst="ellipse">
            <a:avLst/>
          </a:prstGeom>
          <a:solidFill>
            <a:srgbClr val="E43C54"/>
          </a:solidFill>
          <a:ln w="38100">
            <a:solidFill>
              <a:srgbClr val="F96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2915816" y="3429000"/>
            <a:ext cx="3240360" cy="3096344"/>
          </a:xfrm>
          <a:prstGeom prst="triangle">
            <a:avLst/>
          </a:prstGeom>
          <a:solidFill>
            <a:srgbClr val="E43C54"/>
          </a:solidFill>
          <a:ln w="38100">
            <a:solidFill>
              <a:srgbClr val="F96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21289291">
            <a:off x="3586723" y="1376727"/>
            <a:ext cx="821351" cy="54312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400806">
            <a:off x="4598911" y="1385769"/>
            <a:ext cx="803464" cy="50959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07904" y="1556792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1556792"/>
            <a:ext cx="360040" cy="360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2204864"/>
            <a:ext cx="1080120" cy="8640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9992" y="2204864"/>
            <a:ext cx="1080120" cy="8640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4283968" y="2204864"/>
            <a:ext cx="412632" cy="360040"/>
          </a:xfrm>
          <a:prstGeom prst="triangle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0434876">
            <a:off x="3416134" y="288088"/>
            <a:ext cx="765016" cy="974749"/>
          </a:xfrm>
          <a:prstGeom prst="triangle">
            <a:avLst>
              <a:gd name="adj" fmla="val 4638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E43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837883">
            <a:off x="4720589" y="246072"/>
            <a:ext cx="765016" cy="974749"/>
          </a:xfrm>
          <a:prstGeom prst="triangle">
            <a:avLst>
              <a:gd name="adj" fmla="val 46383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E43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716016" y="2132856"/>
            <a:ext cx="144016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868416" y="2492896"/>
            <a:ext cx="1503784" cy="2244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88024" y="2780928"/>
            <a:ext cx="144016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99792" y="2780928"/>
            <a:ext cx="151216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5776" y="2636912"/>
            <a:ext cx="151216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99792" y="2348880"/>
            <a:ext cx="151216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Хорда 30"/>
          <p:cNvSpPr/>
          <p:nvPr/>
        </p:nvSpPr>
        <p:spPr>
          <a:xfrm rot="6652349">
            <a:off x="3552764" y="5810707"/>
            <a:ext cx="914400" cy="914400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/>
          <p:cNvSpPr/>
          <p:nvPr/>
        </p:nvSpPr>
        <p:spPr>
          <a:xfrm rot="6778382">
            <a:off x="4570167" y="5801417"/>
            <a:ext cx="914400" cy="914400"/>
          </a:xfrm>
          <a:prstGeom prst="chor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0" y="3212976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i="1" spc="50" dirty="0" smtClean="0">
                <a:ln w="11430"/>
                <a:solidFill>
                  <a:srgbClr val="E43C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 яких геометричних фігур складається кошенятко?</a:t>
            </a:r>
            <a:endParaRPr lang="ru-RU" sz="2400" b="1" i="1" spc="50" dirty="0">
              <a:ln w="11430"/>
              <a:solidFill>
                <a:srgbClr val="E43C5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 rot="4053638" flipH="1">
            <a:off x="4220856" y="3985800"/>
            <a:ext cx="2771800" cy="2808312"/>
          </a:xfrm>
          <a:prstGeom prst="circularArrow">
            <a:avLst/>
          </a:prstGeom>
          <a:solidFill>
            <a:srgbClr val="E43C54"/>
          </a:solidFill>
          <a:ln>
            <a:solidFill>
              <a:srgbClr val="F96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 rot="4589428">
            <a:off x="5141451" y="3994100"/>
            <a:ext cx="834730" cy="792453"/>
          </a:xfrm>
          <a:prstGeom prst="ellipse">
            <a:avLst/>
          </a:prstGeom>
          <a:solidFill>
            <a:srgbClr val="E43C54"/>
          </a:solidFill>
          <a:ln>
            <a:solidFill>
              <a:srgbClr val="F96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24744"/>
            <a:ext cx="5688632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635896" y="1124744"/>
            <a:ext cx="0" cy="540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508104" y="1124744"/>
            <a:ext cx="0" cy="5328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763688" y="29249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763688" y="4725144"/>
            <a:ext cx="568863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63688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635896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436096" y="11247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636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5638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36096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36096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5638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7636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63688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763688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763688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763688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635896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5508104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7452320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635896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508104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7452320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635896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508104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452320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Із сірників складено фігуру. Забрати 4 сірники </a:t>
            </a:r>
          </a:p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так, щоб залишилося 5 квадратів.</a:t>
            </a:r>
            <a:endParaRPr lang="ru-RU" sz="24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Із сірників складено фігуру. Забрати 8 сірників </a:t>
            </a:r>
          </a:p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так, щоб залишилося 2 квадрати.</a:t>
            </a:r>
            <a:endParaRPr lang="ru-RU" sz="24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763688" y="1124744"/>
            <a:ext cx="5688632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3635896" y="1124744"/>
            <a:ext cx="0" cy="540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508104" y="1124744"/>
            <a:ext cx="0" cy="5328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1763688" y="29249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1763688" y="4725144"/>
            <a:ext cx="568863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1763688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3635896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5436096" y="11247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7636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35638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5436096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5436096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35638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7636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54360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36358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763688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V="1">
            <a:off x="1763688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1763688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1763688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3635896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5508104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V="1">
            <a:off x="7452320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V="1">
            <a:off x="3635896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5508104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V="1">
            <a:off x="7452320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flipV="1">
            <a:off x="3635896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5508104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452320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Із сірників складено фігуру. Забрати 6 сірників </a:t>
            </a:r>
          </a:p>
          <a:p>
            <a:pPr algn="ctr"/>
            <a:r>
              <a:rPr lang="uk-UA" sz="2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так, щоб залишилося 3 квадрати.</a:t>
            </a:r>
            <a:endParaRPr lang="ru-RU" sz="24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763688" y="1124744"/>
            <a:ext cx="5688632" cy="540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8" name="Прямая соединительная линия 127"/>
          <p:cNvCxnSpPr/>
          <p:nvPr/>
        </p:nvCxnSpPr>
        <p:spPr>
          <a:xfrm>
            <a:off x="3635896" y="1124744"/>
            <a:ext cx="0" cy="540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508104" y="1124744"/>
            <a:ext cx="0" cy="53285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1763688" y="29249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1763688" y="4725144"/>
            <a:ext cx="568863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1763688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3635896" y="1124744"/>
            <a:ext cx="187220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5436096" y="11247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17636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>
            <a:off x="3563888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5436096" y="29249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5436096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35638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763688" y="65253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>
            <a:off x="54360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3635896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>
            <a:off x="1763688" y="4725144"/>
            <a:ext cx="201622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flipV="1">
            <a:off x="1763688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V="1">
            <a:off x="1763688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1763688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3635896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5508104" y="46531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V="1">
            <a:off x="7452320" y="47251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V="1">
            <a:off x="3635896" y="2852936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5508104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V="1">
            <a:off x="7452320" y="29249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flipV="1">
            <a:off x="3635896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V="1">
            <a:off x="5508104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 flipV="1">
            <a:off x="7452320" y="1124744"/>
            <a:ext cx="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331640" y="1196752"/>
            <a:ext cx="6336704" cy="5256584"/>
          </a:xfrm>
          <a:prstGeom prst="triangl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 сірників складено фігуру, що містить 9 рівних трикутників. Потрібно забрати 5 сірників так, щоб залишилося 5 трикутників.</a:t>
            </a:r>
            <a:endParaRPr lang="ru-RU" sz="2400" b="1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19872" y="2996952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483768" y="4581128"/>
            <a:ext cx="4032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19872" y="2996952"/>
            <a:ext cx="216024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19872" y="2996952"/>
            <a:ext cx="216024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11760" y="4581128"/>
            <a:ext cx="100811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580112" y="4581128"/>
            <a:ext cx="936104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331640" y="4653136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411760" y="2852936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419872" y="1196752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419872" y="4653136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4499992" y="2924944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4427984" y="4581128"/>
            <a:ext cx="1152128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3347864" y="2924944"/>
            <a:ext cx="1224136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2411760" y="4581128"/>
            <a:ext cx="1008112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580112" y="4509120"/>
            <a:ext cx="1008112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 flipV="1">
            <a:off x="6516216" y="4581128"/>
            <a:ext cx="1152128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5508104" y="2924944"/>
            <a:ext cx="1008112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4499992" y="1196752"/>
            <a:ext cx="1080120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3491880" y="2996952"/>
            <a:ext cx="207984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5580112" y="6453336"/>
            <a:ext cx="2160240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3419872" y="6453336"/>
            <a:ext cx="207984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1331640" y="6453336"/>
            <a:ext cx="207984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4427984" y="4581128"/>
            <a:ext cx="207984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2483768" y="4581128"/>
            <a:ext cx="2079848" cy="8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691680" y="1340768"/>
            <a:ext cx="5760640" cy="52292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8E7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293096"/>
            <a:ext cx="410344" cy="576064"/>
          </a:xfrm>
          <a:prstGeom prst="rect">
            <a:avLst/>
          </a:prstGeom>
          <a:solidFill>
            <a:srgbClr val="8E795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445224"/>
            <a:ext cx="410344" cy="504056"/>
          </a:xfrm>
          <a:prstGeom prst="rect">
            <a:avLst/>
          </a:prstGeom>
          <a:solidFill>
            <a:srgbClr val="8E795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877272"/>
            <a:ext cx="410344" cy="576064"/>
          </a:xfrm>
          <a:prstGeom prst="rect">
            <a:avLst/>
          </a:prstGeom>
          <a:solidFill>
            <a:srgbClr val="8E795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24944"/>
            <a:ext cx="410344" cy="576064"/>
          </a:xfrm>
          <a:prstGeom prst="rect">
            <a:avLst/>
          </a:prstGeom>
          <a:solidFill>
            <a:srgbClr val="8E795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788024" y="2636912"/>
            <a:ext cx="648072" cy="36004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419872" y="5589240"/>
            <a:ext cx="648072" cy="36004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508104" y="5157192"/>
            <a:ext cx="648072" cy="36004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860032" y="4005064"/>
            <a:ext cx="648072" cy="360040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Ділянку з чотирма криницями, що має форму  рівностороннього трикутника, треба розділити на такі ділянки, щоб вони були однакові за формою,  рівні за площею, і щоб на кожній  з  них</a:t>
            </a:r>
          </a:p>
          <a:p>
            <a:r>
              <a:rPr lang="uk-UA" sz="2400" dirty="0" smtClean="0"/>
              <a:t>було  по криниці.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Циферблат годинника треба розділити (розрізати) на 6 частин так, щоб у всіх частинах сума цифр була однакова.</a:t>
            </a:r>
            <a:endParaRPr lang="ru-RU" sz="28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8" name="Picture 4" descr="http://wedding.ua/images_user/stati/kvartsevie-nastolnie-chasi.jpg"/>
          <p:cNvPicPr>
            <a:picLocks noChangeAspect="1" noChangeArrowheads="1"/>
          </p:cNvPicPr>
          <p:nvPr/>
        </p:nvPicPr>
        <p:blipFill>
          <a:blip r:embed="rId2" cstate="print"/>
          <a:srcRect l="20263" r="20138"/>
          <a:stretch>
            <a:fillRect/>
          </a:stretch>
        </p:blipFill>
        <p:spPr bwMode="auto">
          <a:xfrm>
            <a:off x="2411760" y="1340767"/>
            <a:ext cx="4392488" cy="5443805"/>
          </a:xfrm>
          <a:prstGeom prst="ellipse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772816"/>
            <a:ext cx="81003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i="1" spc="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Дякую </a:t>
            </a:r>
          </a:p>
          <a:p>
            <a:pPr algn="ctr"/>
            <a:r>
              <a:rPr lang="uk-UA" sz="9600" b="1" i="1" spc="50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за  увагу!</a:t>
            </a:r>
            <a:endParaRPr lang="ru-RU" sz="9600" b="1" i="1" spc="50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F:\вікритий урок (укр.м.)\фото 1\троянда.gif"/>
          <p:cNvPicPr>
            <a:picLocks noChangeAspect="1" noChangeArrowheads="1" noCrop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177281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Автор завдань та упорядник </a:t>
            </a:r>
          </a:p>
          <a:p>
            <a:pPr algn="ctr"/>
            <a:r>
              <a:rPr lang="uk-UA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СЕДЕЛЬ  Т. В.</a:t>
            </a:r>
            <a:endParaRPr lang="ru-RU" sz="2400" i="1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35896" y="3140968"/>
            <a:ext cx="2592288" cy="2448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012160" y="3212976"/>
            <a:ext cx="914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55776" y="1844824"/>
            <a:ext cx="1872208" cy="18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59832" y="4005064"/>
            <a:ext cx="770384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6066178">
            <a:off x="4268012" y="4992568"/>
            <a:ext cx="1047363" cy="1680652"/>
          </a:xfrm>
          <a:prstGeom prst="chord">
            <a:avLst>
              <a:gd name="adj1" fmla="val 4553940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3570741">
            <a:off x="3972635" y="532877"/>
            <a:ext cx="1350447" cy="1841698"/>
          </a:xfrm>
          <a:prstGeom prst="chord">
            <a:avLst>
              <a:gd name="adj1" fmla="val 4529028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651570">
            <a:off x="2938217" y="182308"/>
            <a:ext cx="1198354" cy="1781196"/>
          </a:xfrm>
          <a:prstGeom prst="chord">
            <a:avLst>
              <a:gd name="adj1" fmla="val 4529028"/>
              <a:gd name="adj2" fmla="val 162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39752" y="2276872"/>
            <a:ext cx="266328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87824" y="2276872"/>
            <a:ext cx="266328" cy="28803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39952" y="1772816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spc="50" dirty="0" smtClean="0">
                <a:ln w="11430"/>
                <a:solidFill>
                  <a:srgbClr val="E43C5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 яких геометричних фігур складається зайчатко?</a:t>
            </a:r>
            <a:endParaRPr lang="ru-RU" sz="2400" b="1" i="1" spc="50" dirty="0">
              <a:ln w="11430"/>
              <a:solidFill>
                <a:srgbClr val="E43C5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прямокутників?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704856" cy="5112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5996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1196752"/>
            <a:ext cx="0" cy="51125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прямокутників?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704856" cy="5112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>
            <a:off x="4535996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1196752"/>
            <a:ext cx="0" cy="51125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91880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36096" y="1196752"/>
            <a:ext cx="0" cy="5112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80312" y="1196752"/>
            <a:ext cx="0" cy="51125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619672" y="908720"/>
            <a:ext cx="5760640" cy="5472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Скільки  квадратів?</a:t>
            </a:r>
            <a:endParaRPr lang="ru-RU" sz="32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908720"/>
            <a:ext cx="576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19672" y="908720"/>
            <a:ext cx="0" cy="54726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80312" y="908720"/>
            <a:ext cx="0" cy="54726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19672" y="6381328"/>
            <a:ext cx="576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59832" y="908720"/>
            <a:ext cx="0" cy="54726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908720"/>
            <a:ext cx="0" cy="54726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99992" y="908720"/>
            <a:ext cx="0" cy="547260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19672" y="2348880"/>
            <a:ext cx="576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19672" y="5085184"/>
            <a:ext cx="576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19672" y="3717032"/>
            <a:ext cx="576064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591</Words>
  <Application>Microsoft Office PowerPoint</Application>
  <PresentationFormat>Экран (4:3)</PresentationFormat>
  <Paragraphs>109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Скільки кубиків на малюнку?</vt:lpstr>
      <vt:lpstr>Скільки кубиків  на малюнку?</vt:lpstr>
      <vt:lpstr>Скільки кубиків  на малюнку?</vt:lpstr>
      <vt:lpstr>Скільки кубиків  на малюнку?</vt:lpstr>
      <vt:lpstr>Скільки кубиків  на малюнку? 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ViP</cp:lastModifiedBy>
  <cp:revision>39</cp:revision>
  <dcterms:created xsi:type="dcterms:W3CDTF">2016-04-18T19:25:12Z</dcterms:created>
  <dcterms:modified xsi:type="dcterms:W3CDTF">2017-10-06T17:48:33Z</dcterms:modified>
</cp:coreProperties>
</file>