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1" r:id="rId6"/>
    <p:sldId id="264" r:id="rId7"/>
    <p:sldId id="265" r:id="rId8"/>
    <p:sldId id="266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F2559B-3292-4E46-A560-308992929C9A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36106B-814B-45B0-8D59-CB91BE7DEC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Загрузки\big-middle_c77bdcad952d3c2f93d300b78a5f347f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79656" cy="626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2248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Загрузки\news_ukrainoznavstv_071113_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4896544" cy="47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Загрузки\Люби-і-шануй-рідну-мову-свою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79" y="-34415"/>
            <a:ext cx="3049521" cy="228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6702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81188" y="333375"/>
            <a:ext cx="7262812" cy="136683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Творці</a:t>
            </a:r>
            <a:r>
              <a:rPr lang="ru-RU" sz="32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20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слов’янської</a:t>
            </a:r>
            <a:r>
              <a:rPr lang="ru-RU" sz="32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20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писемності</a:t>
            </a:r>
            <a:endParaRPr lang="ru-RU" sz="32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251520" y="5013176"/>
            <a:ext cx="8640960" cy="1584176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smtClean="0"/>
          </a:p>
          <a:p>
            <a:pPr marL="45720" indent="0">
              <a:buNone/>
            </a:pPr>
            <a:endParaRPr lang="ru-RU" smtClean="0"/>
          </a:p>
          <a:p>
            <a:pPr marL="45720" indent="0">
              <a:buNone/>
            </a:pPr>
            <a:endParaRPr lang="ru-RU" smtClean="0"/>
          </a:p>
          <a:p>
            <a:pPr marL="45720" indent="0">
              <a:buNone/>
            </a:pPr>
            <a:endParaRPr lang="ru-RU" smtClean="0"/>
          </a:p>
          <a:p>
            <a:pPr marL="45720" indent="0">
              <a:buNone/>
            </a:pPr>
            <a:endParaRPr lang="ru-RU" smtClean="0"/>
          </a:p>
          <a:p>
            <a:pPr marL="45720" indent="0">
              <a:buNone/>
            </a:pPr>
            <a:r>
              <a:rPr lang="ru-RU" sz="5900" smtClean="0"/>
              <a:t>Прямим </a:t>
            </a:r>
            <a:r>
              <a:rPr lang="ru-RU" sz="5900" dirty="0" err="1"/>
              <a:t>попередником</a:t>
            </a:r>
            <a:r>
              <a:rPr lang="ru-RU" sz="5900" dirty="0"/>
              <a:t> </a:t>
            </a:r>
            <a:r>
              <a:rPr lang="ru-RU" sz="5900" dirty="0" err="1"/>
              <a:t>слов'янської</a:t>
            </a:r>
            <a:r>
              <a:rPr lang="ru-RU" sz="5900" dirty="0"/>
              <a:t> </a:t>
            </a:r>
            <a:r>
              <a:rPr lang="ru-RU" sz="5900" dirty="0" err="1"/>
              <a:t>мови</a:t>
            </a:r>
            <a:r>
              <a:rPr lang="ru-RU" sz="5900" dirty="0"/>
              <a:t> є </a:t>
            </a:r>
            <a:r>
              <a:rPr lang="ru-RU" sz="5900" dirty="0" err="1"/>
              <a:t>алфавіт</a:t>
            </a:r>
            <a:r>
              <a:rPr lang="ru-RU" sz="5900" dirty="0"/>
              <a:t>, </a:t>
            </a:r>
            <a:r>
              <a:rPr lang="ru-RU" sz="5900" dirty="0" err="1"/>
              <a:t>створений</a:t>
            </a:r>
            <a:r>
              <a:rPr lang="ru-RU" sz="5900" dirty="0"/>
              <a:t> великими </a:t>
            </a:r>
            <a:r>
              <a:rPr lang="ru-RU" sz="5900" dirty="0" err="1"/>
              <a:t>просвітителями</a:t>
            </a:r>
            <a:r>
              <a:rPr lang="ru-RU" sz="5900" dirty="0"/>
              <a:t> </a:t>
            </a:r>
            <a:r>
              <a:rPr lang="ru-RU" sz="5900" dirty="0" err="1"/>
              <a:t>слов'ян</a:t>
            </a:r>
            <a:r>
              <a:rPr lang="ru-RU" sz="5900" dirty="0"/>
              <a:t> — </a:t>
            </a:r>
            <a:r>
              <a:rPr lang="ru-RU" sz="5900" dirty="0" err="1"/>
              <a:t>братами</a:t>
            </a:r>
            <a:r>
              <a:rPr lang="ru-RU" sz="5900" dirty="0"/>
              <a:t> </a:t>
            </a:r>
            <a:r>
              <a:rPr lang="ru-RU" sz="5900" dirty="0" err="1" smtClean="0"/>
              <a:t>Кирилом</a:t>
            </a:r>
            <a:r>
              <a:rPr lang="ru-RU" sz="5900" dirty="0" smtClean="0"/>
              <a:t> </a:t>
            </a:r>
            <a:r>
              <a:rPr lang="ru-RU" sz="5900" dirty="0"/>
              <a:t>і </a:t>
            </a:r>
            <a:r>
              <a:rPr lang="ru-RU" sz="5900" dirty="0" err="1"/>
              <a:t>Мефодієм</a:t>
            </a:r>
            <a:r>
              <a:rPr lang="ru-RU" dirty="0"/>
              <a:t>. </a:t>
            </a:r>
          </a:p>
        </p:txBody>
      </p:sp>
      <p:pic>
        <p:nvPicPr>
          <p:cNvPr id="3074" name="Picture 2" descr="D:\Загрузки\791ab8a8dafa7e169ee5124a73b28805.pn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51519"/>
            <a:ext cx="3843135" cy="371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92" y="1340768"/>
            <a:ext cx="319308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D:\Загрузки\Люби-і-шануй-рідну-мову-свою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10"/>
            <a:ext cx="1470606" cy="110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3442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7" y="260648"/>
            <a:ext cx="6830144" cy="1728192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Початок писемної української мови</a:t>
            </a:r>
            <a:endParaRPr lang="ru-RU" sz="36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5148064" y="2204864"/>
            <a:ext cx="3672408" cy="4104456"/>
          </a:xfrm>
        </p:spPr>
        <p:txBody>
          <a:bodyPr/>
          <a:lstStyle/>
          <a:p>
            <a:pPr marL="45720" indent="0"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   Нестор - </a:t>
            </a:r>
            <a:r>
              <a:rPr lang="ru-RU" sz="2400" dirty="0" err="1">
                <a:latin typeface="Times New Roman"/>
                <a:ea typeface="Times New Roman"/>
              </a:rPr>
              <a:t>Л</a:t>
            </a:r>
            <a:r>
              <a:rPr lang="ru-RU" sz="2400" dirty="0" err="1" smtClean="0">
                <a:latin typeface="Times New Roman"/>
                <a:ea typeface="Times New Roman"/>
              </a:rPr>
              <a:t>ітописець</a:t>
            </a:r>
            <a:endParaRPr lang="ru-RU" sz="2400" dirty="0" smtClean="0">
              <a:latin typeface="Times New Roman"/>
              <a:ea typeface="Times New Roman"/>
            </a:endParaRPr>
          </a:p>
          <a:p>
            <a:r>
              <a:rPr lang="ru-RU" sz="2400" dirty="0" smtClean="0">
                <a:latin typeface="Times New Roman"/>
                <a:ea typeface="Times New Roman"/>
              </a:rPr>
              <a:t>(1056-1114рр</a:t>
            </a:r>
            <a:r>
              <a:rPr lang="ru-RU" sz="2400" dirty="0">
                <a:latin typeface="Times New Roman"/>
                <a:ea typeface="Times New Roman"/>
              </a:rPr>
              <a:t>.) –</a:t>
            </a:r>
            <a:r>
              <a:rPr lang="ru-RU" sz="2400" dirty="0" smtClean="0">
                <a:latin typeface="Times New Roman"/>
                <a:ea typeface="Times New Roman"/>
              </a:rPr>
              <a:t>перший </a:t>
            </a:r>
            <a:r>
              <a:rPr lang="ru-RU" sz="2400" dirty="0" err="1" smtClean="0">
                <a:latin typeface="Times New Roman"/>
                <a:ea typeface="Times New Roman"/>
              </a:rPr>
              <a:t>український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</a:rPr>
              <a:t>історик</a:t>
            </a:r>
            <a:r>
              <a:rPr lang="ru-RU" sz="2400" dirty="0" smtClean="0">
                <a:latin typeface="Times New Roman"/>
                <a:ea typeface="Times New Roman"/>
              </a:rPr>
              <a:t>, </a:t>
            </a:r>
            <a:r>
              <a:rPr lang="ru-RU" sz="2400" dirty="0" err="1" smtClean="0">
                <a:latin typeface="Times New Roman"/>
                <a:ea typeface="Times New Roman"/>
              </a:rPr>
              <a:t>видатний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</a:rPr>
              <a:t>письменник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та </a:t>
            </a:r>
            <a:r>
              <a:rPr lang="ru-RU" sz="2400" dirty="0" err="1" smtClean="0">
                <a:latin typeface="Times New Roman"/>
                <a:ea typeface="Times New Roman"/>
              </a:rPr>
              <a:t>мислитель</a:t>
            </a:r>
            <a:r>
              <a:rPr lang="ru-RU" sz="2400" dirty="0" smtClean="0">
                <a:latin typeface="Times New Roman"/>
                <a:ea typeface="Times New Roman"/>
              </a:rPr>
              <a:t>, </a:t>
            </a:r>
            <a:r>
              <a:rPr lang="ru-RU" sz="2400" dirty="0" err="1" smtClean="0">
                <a:latin typeface="Times New Roman"/>
                <a:ea typeface="Times New Roman"/>
              </a:rPr>
              <a:t>ченець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 err="1">
                <a:latin typeface="Times New Roman"/>
                <a:ea typeface="Times New Roman"/>
              </a:rPr>
              <a:t>Києво-Печерської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</a:rPr>
              <a:t>лаври</a:t>
            </a:r>
            <a:endParaRPr lang="ru-RU" sz="2400" dirty="0" smtClean="0">
              <a:latin typeface="Times New Roman"/>
              <a:ea typeface="Times New Roman"/>
            </a:endParaRPr>
          </a:p>
          <a:p>
            <a:r>
              <a:rPr lang="ru-RU" sz="2400" dirty="0" smtClean="0">
                <a:latin typeface="Times New Roman"/>
                <a:ea typeface="Times New Roman"/>
              </a:rPr>
              <a:t>Автор «</a:t>
            </a:r>
            <a:r>
              <a:rPr lang="ru-RU" sz="2400" dirty="0" err="1" smtClean="0">
                <a:latin typeface="Times New Roman"/>
                <a:ea typeface="Times New Roman"/>
              </a:rPr>
              <a:t>Повісті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</a:rPr>
              <a:t>временних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</a:rPr>
              <a:t>літ</a:t>
            </a:r>
            <a:r>
              <a:rPr lang="ru-RU" sz="2400" dirty="0" smtClean="0">
                <a:latin typeface="Times New Roman"/>
                <a:ea typeface="Times New Roman"/>
              </a:rPr>
              <a:t>» </a:t>
            </a:r>
            <a:endParaRPr lang="ru-RU" dirty="0"/>
          </a:p>
        </p:txBody>
      </p:sp>
      <p:pic>
        <p:nvPicPr>
          <p:cNvPr id="2050" name="Picture 2" descr="D:\Загрузки\98e83966684ed2ff897ef0e96729dea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69" y="1916832"/>
            <a:ext cx="3869182" cy="421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Загрузки\Люби-і-шануй-рідну-мову-свою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258" y="0"/>
            <a:ext cx="2089415" cy="156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3688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1484784"/>
            <a:ext cx="35283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Існує</a:t>
            </a:r>
            <a:r>
              <a:rPr lang="ru-RU" dirty="0" smtClean="0"/>
              <a:t> два </a:t>
            </a:r>
            <a:r>
              <a:rPr lang="ru-RU" dirty="0" err="1" smtClean="0"/>
              <a:t>різновиди</a:t>
            </a:r>
            <a:r>
              <a:rPr lang="ru-RU" dirty="0" smtClean="0"/>
              <a:t> </a:t>
            </a:r>
            <a:r>
              <a:rPr lang="ru-RU" dirty="0" err="1" smtClean="0"/>
              <a:t>старослов’янських</a:t>
            </a:r>
            <a:endParaRPr lang="ru-RU" dirty="0" smtClean="0"/>
          </a:p>
          <a:p>
            <a:r>
              <a:rPr lang="ru-RU" dirty="0" err="1" smtClean="0"/>
              <a:t>писемних</a:t>
            </a:r>
            <a:r>
              <a:rPr lang="ru-RU" dirty="0" smtClean="0"/>
              <a:t> </a:t>
            </a:r>
            <a:r>
              <a:rPr lang="ru-RU" dirty="0" err="1" smtClean="0"/>
              <a:t>знаків</a:t>
            </a:r>
            <a:r>
              <a:rPr lang="ru-RU" dirty="0" smtClean="0"/>
              <a:t>: </a:t>
            </a:r>
          </a:p>
          <a:p>
            <a:r>
              <a:rPr lang="ru-RU" b="1" dirty="0" err="1" smtClean="0"/>
              <a:t>кирилиця</a:t>
            </a:r>
            <a:r>
              <a:rPr lang="ru-RU" b="1" dirty="0" smtClean="0"/>
              <a:t> і </a:t>
            </a:r>
            <a:r>
              <a:rPr lang="ru-RU" b="1" dirty="0" err="1" smtClean="0"/>
              <a:t>глаголиця</a:t>
            </a:r>
            <a:r>
              <a:rPr lang="ru-RU" b="1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Кириличний</a:t>
            </a:r>
            <a:r>
              <a:rPr lang="ru-RU" dirty="0" smtClean="0"/>
              <a:t> </a:t>
            </a:r>
            <a:r>
              <a:rPr lang="ru-RU" dirty="0" err="1" smtClean="0"/>
              <a:t>алфавіт</a:t>
            </a:r>
            <a:r>
              <a:rPr lang="ru-RU" dirty="0" smtClean="0"/>
              <a:t>  з   </a:t>
            </a:r>
            <a:r>
              <a:rPr lang="en-US" dirty="0" smtClean="0"/>
              <a:t>XI </a:t>
            </a:r>
            <a:r>
              <a:rPr lang="ru-RU" dirty="0" smtClean="0"/>
              <a:t>ст. широко </a:t>
            </a:r>
            <a:r>
              <a:rPr lang="ru-RU" dirty="0" err="1" smtClean="0"/>
              <a:t>застосовується</a:t>
            </a:r>
            <a:r>
              <a:rPr lang="ru-RU" dirty="0" smtClean="0"/>
              <a:t> в </a:t>
            </a:r>
            <a:r>
              <a:rPr lang="ru-RU" dirty="0" err="1" smtClean="0"/>
              <a:t>історичній</a:t>
            </a:r>
            <a:r>
              <a:rPr lang="ru-RU" dirty="0" smtClean="0"/>
              <a:t> та </a:t>
            </a:r>
            <a:r>
              <a:rPr lang="ru-RU" dirty="0" err="1" smtClean="0"/>
              <a:t>світській</a:t>
            </a:r>
            <a:r>
              <a:rPr lang="ru-RU" dirty="0" smtClean="0"/>
              <a:t> </a:t>
            </a:r>
            <a:r>
              <a:rPr lang="ru-RU" dirty="0" err="1" smtClean="0"/>
              <a:t>літературі</a:t>
            </a:r>
            <a:r>
              <a:rPr lang="ru-RU" dirty="0" smtClean="0"/>
              <a:t> </a:t>
            </a:r>
            <a:r>
              <a:rPr lang="ru-RU" dirty="0" err="1" smtClean="0"/>
              <a:t>східних</a:t>
            </a:r>
            <a:r>
              <a:rPr lang="ru-RU" dirty="0" smtClean="0"/>
              <a:t> </a:t>
            </a:r>
            <a:r>
              <a:rPr lang="ru-RU" dirty="0" err="1" smtClean="0"/>
              <a:t>слов’ян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давньоруського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успадкували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три </a:t>
            </a:r>
            <a:r>
              <a:rPr lang="ru-RU" dirty="0" err="1" smtClean="0"/>
              <a:t>східнослов’янські</a:t>
            </a:r>
            <a:r>
              <a:rPr lang="ru-RU" dirty="0" smtClean="0"/>
              <a:t> народи: </a:t>
            </a:r>
            <a:r>
              <a:rPr lang="ru-RU" dirty="0" err="1" smtClean="0"/>
              <a:t>російський</a:t>
            </a:r>
            <a:r>
              <a:rPr lang="ru-RU" dirty="0" smtClean="0"/>
              <a:t>, </a:t>
            </a:r>
            <a:r>
              <a:rPr lang="ru-RU" dirty="0" err="1" smtClean="0"/>
              <a:t>український</a:t>
            </a:r>
            <a:r>
              <a:rPr lang="ru-RU" dirty="0" smtClean="0"/>
              <a:t> і </a:t>
            </a:r>
            <a:r>
              <a:rPr lang="ru-RU" dirty="0" err="1" smtClean="0"/>
              <a:t>білоруський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Picture 3" descr="C:\Users\Admin\Documents\День української писемності-картинки\давнє\8e2962beba3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8344"/>
            <a:ext cx="4204115" cy="568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D:\Загрузки\Люби-і-шануй-рідну-мову-свою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142" y="69641"/>
            <a:ext cx="1549863" cy="116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1570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704855" cy="1080120"/>
          </a:xfrm>
        </p:spPr>
        <p:txBody>
          <a:bodyPr/>
          <a:lstStyle/>
          <a:p>
            <a:pPr algn="ctr"/>
            <a:r>
              <a:rPr lang="ru-RU" sz="3200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Цю</a:t>
            </a:r>
            <a:r>
              <a:rPr lang="ru-RU" sz="32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азбуку </a:t>
            </a:r>
            <a:r>
              <a:rPr lang="ru-RU" sz="3200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вчили</a:t>
            </a:r>
            <a:r>
              <a:rPr lang="ru-RU" sz="32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3200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ваші</a:t>
            </a:r>
            <a:r>
              <a:rPr lang="ru-RU" sz="32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</a:t>
            </a:r>
            <a:r>
              <a:rPr lang="ru-RU" sz="3200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пращури</a:t>
            </a:r>
            <a:endParaRPr lang="ru-RU" sz="320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3" name="Picture 2" descr="C:\Users\Admin\Documents\День української писемності-картинки\давнє\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8"/>
          <a:stretch/>
        </p:blipFill>
        <p:spPr bwMode="auto">
          <a:xfrm>
            <a:off x="755576" y="1794772"/>
            <a:ext cx="7920880" cy="465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D:\Загрузки\Люби-і-шануй-рідну-мову-свою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4" y="116632"/>
            <a:ext cx="1441343" cy="108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8534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88640"/>
            <a:ext cx="7838256" cy="1512168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uk-UA" sz="1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Іван Федоров</a:t>
            </a:r>
            <a:br>
              <a:rPr lang="uk-UA" sz="1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uk-UA" sz="1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український першодрукар і книговидавець, засновник друкарні у Львові, де видав перші книги «Апостол»  і «Буквар».</a:t>
            </a:r>
            <a:endParaRPr lang="ru-RU" sz="18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D:\Загрузки\Azbuk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26" y="1484784"/>
            <a:ext cx="2818808" cy="2528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Загрузки\image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81153"/>
            <a:ext cx="2993099" cy="412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«&amp;Acy;&amp;pcy;&amp;ocy;&amp;scy;&amp;tcy;&amp;ocy;&amp;lcy;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12903"/>
            <a:ext cx="3292287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7917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Загрузки\index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7685"/>
            <a:ext cx="2220641" cy="147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Загрузки\21264916_images_21515547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768" y="1044157"/>
            <a:ext cx="2999071" cy="299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Загрузки\ukra_nsk_abetki_d_ti_ukra_nskoyu_abetka_top_c_kav_abetki_kozakor_um_reyting_ukra_nomovn_abetki_derev_yan_pazli_angl_ysk_angl_ysko_ukra_nsk_m_sta_tvarini_profes_y_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6952"/>
            <a:ext cx="4524129" cy="273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Загрузки\ABETKA-PERSHA_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153" y="1044157"/>
            <a:ext cx="3348665" cy="214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Загрузки\ab_k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2367"/>
            <a:ext cx="622969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Загрузки\maxresdefaul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56481"/>
            <a:ext cx="4431109" cy="249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Загрузки\1083120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062306"/>
            <a:ext cx="1905000" cy="139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478870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Загрузки\imag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27241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Загрузки\b4605f50-4e38-4701-beec-7c7b3b3334e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355" y="1212709"/>
            <a:ext cx="3716532" cy="228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Загрузки\123-M327020U-270x27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56634"/>
            <a:ext cx="25717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Загрузки\images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89996"/>
            <a:ext cx="171450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Загрузки\grygoruk_a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298" y="3455706"/>
            <a:ext cx="2002727" cy="27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Загрузки\images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937" y="3647519"/>
            <a:ext cx="18288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:\Загрузки\images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09" y="3604656"/>
            <a:ext cx="1828800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D:\Загрузки\images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224" y="3647519"/>
            <a:ext cx="188595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587" y="188640"/>
            <a:ext cx="6764213" cy="86799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2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Сучасні українські абетки для дітей</a:t>
            </a:r>
            <a:endParaRPr lang="ru-RU" sz="28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860850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ocuments\ШЕВЧЕНКО\5af94d39d537739f2d913dac9ae07134-290x29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0"/>
          <a:stretch/>
        </p:blipFill>
        <p:spPr bwMode="auto">
          <a:xfrm>
            <a:off x="467544" y="1268760"/>
            <a:ext cx="3275487" cy="3683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95936" y="1196753"/>
            <a:ext cx="4499992" cy="3385542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Т.Г.Шевченко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– основоположник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сучасної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української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літературної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мови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6" name="Picture 2" descr="D:\Загрузки\Люби-і-шануй-рідну-мову-свою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893" y="1555"/>
            <a:ext cx="2281436" cy="171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9823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  До укр. козацтва</Template>
  <TotalTime>416</TotalTime>
  <Words>76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Творці слов’янської писемності</vt:lpstr>
      <vt:lpstr>Початок писемної української мови</vt:lpstr>
      <vt:lpstr>Презентация PowerPoint</vt:lpstr>
      <vt:lpstr>Цю азбуку вчили ваші  пращури</vt:lpstr>
      <vt:lpstr>Іван Федоров український першодрукар і книговидавець, засновник друкарні у Львові, де видав перші книги «Апостол»  і «Буквар».</vt:lpstr>
      <vt:lpstr>Презентация PowerPoint</vt:lpstr>
      <vt:lpstr>Сучасні українські абетки для дітей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17</cp:revision>
  <dcterms:created xsi:type="dcterms:W3CDTF">2017-10-12T16:49:14Z</dcterms:created>
  <dcterms:modified xsi:type="dcterms:W3CDTF">2017-10-14T15:14:23Z</dcterms:modified>
</cp:coreProperties>
</file>