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" ContentType="application/vnd.ms-powerpoi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7" r:id="rId2"/>
    <p:sldId id="258" r:id="rId3"/>
    <p:sldId id="280" r:id="rId4"/>
    <p:sldId id="259" r:id="rId5"/>
    <p:sldId id="266" r:id="rId6"/>
    <p:sldId id="268" r:id="rId7"/>
    <p:sldId id="260" r:id="rId8"/>
    <p:sldId id="267" r:id="rId9"/>
    <p:sldId id="261" r:id="rId10"/>
    <p:sldId id="262" r:id="rId11"/>
    <p:sldId id="264" r:id="rId12"/>
    <p:sldId id="265" r:id="rId13"/>
    <p:sldId id="270" r:id="rId14"/>
    <p:sldId id="271" r:id="rId15"/>
    <p:sldId id="276" r:id="rId16"/>
    <p:sldId id="272" r:id="rId17"/>
    <p:sldId id="274" r:id="rId18"/>
    <p:sldId id="275" r:id="rId19"/>
    <p:sldId id="279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AAFD7-4157-4B05-B45E-F310AAE840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597E9-3290-448C-BEC8-B660EAC120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426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66B346A-B7F6-4411-B070-CFA78E298644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EEA1CD3-0975-4500-B192-15B72A018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____________Microsoft_PowerPoint_97_20031.ppt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4912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Київська</a:t>
            </a:r>
            <a:r>
              <a:rPr lang="ru-RU" sz="6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Русь за </a:t>
            </a:r>
            <a:r>
              <a:rPr lang="ru-RU" sz="6600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правл</a:t>
            </a:r>
            <a:r>
              <a:rPr lang="uk-UA" sz="6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ru-RU" sz="6600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ння</a:t>
            </a:r>
            <a:r>
              <a:rPr lang="ru-RU" sz="6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Ярослава Мудрого.</a:t>
            </a:r>
            <a:endParaRPr lang="ru-RU" sz="66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229200"/>
            <a:ext cx="7239000" cy="1226536"/>
          </a:xfrm>
        </p:spPr>
        <p:txBody>
          <a:bodyPr>
            <a:normAutofit fontScale="92500" lnSpcReduction="10000"/>
          </a:bodyPr>
          <a:lstStyle/>
          <a:p>
            <a:pPr marL="180000" indent="-180000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Розробила Музиченко Людмила</a:t>
            </a:r>
          </a:p>
          <a:p>
            <a:pPr marL="180000" indent="-180000"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Прохорівна,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Козичанське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НВО «ЗОШ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І-ІІ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дитячий садок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Макарівський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р-н., Київська обл</a:t>
            </a:r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1026" name="Picture 2" descr="D:\відео\фото\анімація\3DSVIT_animation_butterfly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348880"/>
            <a:ext cx="2952328" cy="3275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19256" cy="61950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2. Внутрішньополітична діяльність князя Ярослава.</a:t>
            </a:r>
          </a:p>
          <a:p>
            <a:pPr>
              <a:spcBef>
                <a:spcPts val="0"/>
              </a:spcBef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	Розбудова Києва. 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Відновлення централізованої влади.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Удосконалення управління.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Зменшення податків.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Розвиток ремесла, землеробства, скотарства.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Спорудження нової оборонної лінії.</a:t>
            </a:r>
          </a:p>
          <a:p>
            <a:pPr>
              <a:spcBef>
                <a:spcPts val="0"/>
              </a:spcBef>
              <a:buNone/>
            </a:pPr>
            <a:endParaRPr lang="uk-UA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Багато зробив князь для розбудови Києва. За свідченням сучасника,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“славне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місто… Київ величністю, як вінцем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увінчав”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1). Як ви гадаєте, чому князь приділяв велику увагу розбудові Києва?</a:t>
            </a:r>
          </a:p>
          <a:p>
            <a:pPr>
              <a:spcBef>
                <a:spcPts val="0"/>
              </a:spcBef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	2). Чи знаєте ви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ятники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культури епохи Ярослава, що збереглися до наших днів? </a:t>
            </a:r>
          </a:p>
          <a:p>
            <a:pPr>
              <a:spcBef>
                <a:spcPts val="0"/>
              </a:spcBef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323528" y="3140968"/>
            <a:ext cx="3520440" cy="457200"/>
          </a:xfrm>
        </p:spPr>
        <p:txBody>
          <a:bodyPr/>
          <a:lstStyle/>
          <a:p>
            <a:r>
              <a:rPr lang="ru-RU" dirty="0" err="1" smtClean="0"/>
              <a:t>Золоті</a:t>
            </a:r>
            <a:r>
              <a:rPr lang="ru-RU" dirty="0" smtClean="0"/>
              <a:t> ворота, </a:t>
            </a:r>
            <a:r>
              <a:rPr lang="ru-RU" dirty="0" err="1" smtClean="0"/>
              <a:t>реконструкція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>
          <a:xfrm>
            <a:off x="4283968" y="3212976"/>
            <a:ext cx="3520440" cy="457200"/>
          </a:xfrm>
        </p:spPr>
        <p:txBody>
          <a:bodyPr/>
          <a:lstStyle/>
          <a:p>
            <a:r>
              <a:rPr lang="ru-RU" dirty="0" err="1" smtClean="0"/>
              <a:t>Софійський</a:t>
            </a:r>
            <a:r>
              <a:rPr lang="ru-RU" dirty="0" smtClean="0"/>
              <a:t> собор</a:t>
            </a:r>
          </a:p>
          <a:p>
            <a:endParaRPr lang="ru-RU" dirty="0"/>
          </a:p>
        </p:txBody>
      </p:sp>
      <p:pic>
        <p:nvPicPr>
          <p:cNvPr id="7" name="Picture 7" descr="Файл:Золоті ворот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404664"/>
            <a:ext cx="3521075" cy="2640806"/>
          </a:xfrm>
          <a:prstGeom prst="rect">
            <a:avLst/>
          </a:prstGeom>
          <a:noFill/>
        </p:spPr>
      </p:pic>
      <p:pic>
        <p:nvPicPr>
          <p:cNvPr id="14" name="Picture 9" descr="Вид на Софийский собор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48680"/>
            <a:ext cx="3326770" cy="2520280"/>
          </a:xfrm>
          <a:prstGeom prst="rect">
            <a:avLst/>
          </a:prstGeom>
          <a:noFill/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11560" y="3356992"/>
            <a:ext cx="2944627" cy="3278999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861048"/>
            <a:ext cx="3521075" cy="264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  <p:bldP spid="1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860032" y="6093296"/>
            <a:ext cx="3520440" cy="457200"/>
          </a:xfrm>
        </p:spPr>
        <p:txBody>
          <a:bodyPr>
            <a:normAutofit fontScale="77500" lnSpcReduction="20000"/>
          </a:bodyPr>
          <a:lstStyle/>
          <a:p>
            <a:r>
              <a:rPr lang="uk-UA" dirty="0" smtClean="0">
                <a:solidFill>
                  <a:schemeClr val="tx1"/>
                </a:solidFill>
              </a:rPr>
              <a:t>Сучасна державна нагорода </a:t>
            </a:r>
            <a:r>
              <a:rPr lang="uk-UA" dirty="0" err="1" smtClean="0">
                <a:solidFill>
                  <a:schemeClr val="tx1"/>
                </a:solidFill>
              </a:rPr>
              <a:t>України-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dirty="0" err="1" smtClean="0">
                <a:solidFill>
                  <a:schemeClr val="tx1"/>
                </a:solidFill>
              </a:rPr>
              <a:t>“Орден</a:t>
            </a:r>
            <a:r>
              <a:rPr lang="uk-UA" dirty="0" smtClean="0">
                <a:solidFill>
                  <a:schemeClr val="tx1"/>
                </a:solidFill>
              </a:rPr>
              <a:t> Ярослава </a:t>
            </a:r>
            <a:r>
              <a:rPr lang="uk-UA" dirty="0" err="1" smtClean="0">
                <a:solidFill>
                  <a:schemeClr val="tx1"/>
                </a:solidFill>
              </a:rPr>
              <a:t>Мудрого”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67544" y="404664"/>
            <a:ext cx="5184576" cy="55446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3. Церковне та культурно-освітнє життя.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Велику увагу приділяв розвитку церкви.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Заснував Печерський монастир.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 1051 році без погодження з константинопольським патріархом призначив митрополитом</a:t>
            </a:r>
          </a:p>
          <a:p>
            <a:pPr marL="411480" fontAlgn="auto">
              <a:spcAft>
                <a:spcPts val="0"/>
              </a:spcAft>
              <a:buNone/>
              <a:defRPr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Київським Іларіона.</a:t>
            </a:r>
          </a:p>
          <a:p>
            <a:pPr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Побудував у 1036 році Софійський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собор.</a:t>
            </a:r>
          </a:p>
          <a:p>
            <a:pPr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 Софійському соборі була відкрита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школа і бібліотека.</a:t>
            </a:r>
          </a:p>
          <a:p>
            <a:pPr>
              <a:buFont typeface="Wingdings" pitchFamily="2" charset="2"/>
              <a:buChar char="§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Ця бібліотека стала центром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давньоруського літописання.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11480" fontAlgn="auto">
              <a:spcAft>
                <a:spcPts val="0"/>
              </a:spcAft>
              <a:buNone/>
              <a:defRPr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84168" y="1268760"/>
            <a:ext cx="2880320" cy="4159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395536" y="476672"/>
            <a:ext cx="7560840" cy="457200"/>
          </a:xfrm>
        </p:spPr>
        <p:txBody>
          <a:bodyPr>
            <a:normAutofit/>
          </a:bodyPr>
          <a:lstStyle/>
          <a:p>
            <a:pPr algn="l"/>
            <a:r>
              <a:rPr lang="uk-UA" sz="24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Перший збірник законів </a:t>
            </a:r>
            <a:r>
              <a:rPr lang="uk-UA" sz="2400" b="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“Руська</a:t>
            </a:r>
            <a:r>
              <a:rPr lang="uk-UA" sz="24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правда”</a:t>
            </a:r>
            <a:endParaRPr lang="ru-RU" sz="240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899592" y="1124744"/>
            <a:ext cx="6696744" cy="3456384"/>
          </a:xfrm>
        </p:spPr>
      </p:pic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611560" y="4869160"/>
            <a:ext cx="7920880" cy="1584176"/>
          </a:xfrm>
        </p:spPr>
        <p:txBody>
          <a:bodyPr/>
          <a:lstStyle/>
          <a:p>
            <a:r>
              <a:rPr lang="uk-UA" dirty="0" smtClean="0">
                <a:latin typeface="Corbel" pitchFamily="34" charset="0"/>
              </a:rPr>
              <a:t>На основі малюнку визначте процедуру суду в Київській Русі? </a:t>
            </a:r>
          </a:p>
          <a:p>
            <a:r>
              <a:rPr lang="uk-UA" dirty="0" smtClean="0">
                <a:latin typeface="Corbel" pitchFamily="34" charset="0"/>
              </a:rPr>
              <a:t>Чи міг суд бути справедливим?</a:t>
            </a:r>
            <a:endParaRPr lang="ru-RU" dirty="0" smtClean="0">
              <a:latin typeface="Corbe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23528" y="332656"/>
            <a:ext cx="4752528" cy="6192688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uk-UA" sz="3100" dirty="0" err="1" smtClean="0">
                <a:solidFill>
                  <a:srgbClr val="7030A0"/>
                </a:solidFill>
              </a:rPr>
              <a:t>“Руська</a:t>
            </a:r>
            <a:r>
              <a:rPr lang="uk-UA" sz="3100" dirty="0" smtClean="0">
                <a:solidFill>
                  <a:srgbClr val="7030A0"/>
                </a:solidFill>
              </a:rPr>
              <a:t> </a:t>
            </a:r>
            <a:r>
              <a:rPr lang="uk-UA" sz="3100" dirty="0" err="1" smtClean="0">
                <a:solidFill>
                  <a:srgbClr val="7030A0"/>
                </a:solidFill>
              </a:rPr>
              <a:t>Правда”</a:t>
            </a:r>
            <a:endParaRPr lang="uk-UA" sz="3100" dirty="0" smtClean="0">
              <a:solidFill>
                <a:srgbClr val="7030A0"/>
              </a:solidFill>
            </a:endParaRP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dirty="0" smtClean="0"/>
              <a:t>Ст.1. Якщо людина </a:t>
            </a:r>
            <a:r>
              <a:rPr lang="uk-UA" dirty="0" err="1" smtClean="0"/>
              <a:t>вб”є</a:t>
            </a:r>
            <a:r>
              <a:rPr lang="uk-UA" dirty="0" smtClean="0"/>
              <a:t> людину, мстити може брат за брата або батько, або син двоюрідний, або племінник з боку матері. Якщо хто з них не бажає або не має можливості помститися, то хай одержить 40 гривень за вбитого.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dirty="0" smtClean="0"/>
              <a:t>Ст.11. За вбивство княжого служителя, кухаря та конюха платиться 40 гривень.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dirty="0" smtClean="0"/>
              <a:t>Ст.12. За огнищанина ( князівського управителя ) – 80 гривень.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dirty="0" smtClean="0"/>
              <a:t>Ст.13. За простого служителя – 12 гривень.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dirty="0" smtClean="0"/>
              <a:t>Ст. 14. За вбивство ремісника і ремісниці – 12 гривень.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dirty="0" smtClean="0"/>
              <a:t>Ст.15. За смерда і холопа – 5 гривень, за рабиню – 6 гривень.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dirty="0" smtClean="0"/>
              <a:t>Ст.86. А збору замість випробування залізом платити  10 кун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92080" y="1124744"/>
            <a:ext cx="3240360" cy="47018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uk-UA" dirty="0" smtClean="0"/>
              <a:t>Про які зміни у давньоруському суспільстві свідчать наведені факти?</a:t>
            </a:r>
          </a:p>
          <a:p>
            <a:r>
              <a:rPr lang="uk-UA" dirty="0" smtClean="0"/>
              <a:t>Чому постала необхідність прийняття такого збірника законів?</a:t>
            </a:r>
          </a:p>
          <a:p>
            <a:r>
              <a:rPr lang="uk-UA" dirty="0" smtClean="0"/>
              <a:t>Як ви вважаєте, чи можна порівняти значення таких подій, як прийняття християнства і запровадження </a:t>
            </a:r>
            <a:r>
              <a:rPr lang="uk-UA" dirty="0" err="1" smtClean="0"/>
              <a:t>“Руської</a:t>
            </a:r>
            <a:r>
              <a:rPr lang="uk-UA" dirty="0" smtClean="0"/>
              <a:t> </a:t>
            </a:r>
            <a:r>
              <a:rPr lang="uk-UA" dirty="0" err="1" smtClean="0"/>
              <a:t>Правди”</a:t>
            </a:r>
            <a:r>
              <a:rPr lang="uk-UA" dirty="0" smtClean="0"/>
              <a:t> для Київської Русі?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404664"/>
            <a:ext cx="8219256" cy="60510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uk-UA" b="1" dirty="0" smtClean="0"/>
              <a:t>Формування історичних понять.</a:t>
            </a:r>
          </a:p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Огнищанин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головний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управмтель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княжого двору, боярин.</a:t>
            </a:r>
            <a:endParaRPr lang="uk-U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їздний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збирач оброку, данини для князя.</a:t>
            </a:r>
          </a:p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Тіун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господарський управитель княжого дому.</a:t>
            </a:r>
          </a:p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Смерд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селянин, що володів земляним наділом і сплачував князю данину.</a:t>
            </a:r>
          </a:p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Холоп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селянин,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щор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не мав свого господарства і знаходився в повній залежності від феодала.</a:t>
            </a:r>
          </a:p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Закуп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селянин, що потрапив у залежність до феодала, беручи у нього позику (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“закуп”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Рядович –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селянин, який уклав з боярином договір (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“ряд”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) про тимчасову роботу на нього.</a:t>
            </a:r>
          </a:p>
          <a:p>
            <a:pPr>
              <a:buNone/>
            </a:pPr>
            <a:endParaRPr lang="uk-UA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7416824" cy="575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251520" y="188913"/>
            <a:ext cx="6876355" cy="71755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uk-UA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4. Зовнішня політика Ярослава Мудрого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60649"/>
            <a:ext cx="8003232" cy="12961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4. Зовнішня політика Ярослава Мудрого.</a:t>
            </a:r>
          </a:p>
          <a:p>
            <a:pPr>
              <a:buNone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Самостійна робота з підручником.</a:t>
            </a:r>
          </a:p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Заповнити таблицю.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323528" y="1628800"/>
          <a:ext cx="8064897" cy="497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9"/>
                <a:gridCol w="2688299"/>
                <a:gridCol w="2688299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Зовнішня політика Ярослава Мудрого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i="1" dirty="0" smtClean="0"/>
                        <a:t>Заходи 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i="1" dirty="0" smtClean="0"/>
                        <a:t>Мета 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i="1" dirty="0" smtClean="0"/>
                        <a:t>Результати і наслідки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latin typeface="Corbel" pitchFamily="34" charset="0"/>
                        </a:rPr>
                        <a:t>В 1030 році відвоював у поляків </a:t>
                      </a:r>
                      <a:r>
                        <a:rPr lang="uk-UA" dirty="0" err="1" smtClean="0">
                          <a:latin typeface="Corbel" pitchFamily="34" charset="0"/>
                        </a:rPr>
                        <a:t>Белз</a:t>
                      </a:r>
                      <a:r>
                        <a:rPr lang="uk-UA" dirty="0" smtClean="0">
                          <a:latin typeface="Corbel" pitchFamily="34" charset="0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latin typeface="Corbel" pitchFamily="34" charset="0"/>
                        </a:rPr>
                        <a:t>У 1031 році разом з Чернігівським князем відвоював </a:t>
                      </a:r>
                      <a:r>
                        <a:rPr lang="uk-UA" dirty="0" err="1" smtClean="0">
                          <a:latin typeface="Corbel" pitchFamily="34" charset="0"/>
                        </a:rPr>
                        <a:t>червенські</a:t>
                      </a:r>
                      <a:r>
                        <a:rPr lang="uk-UA" dirty="0" smtClean="0">
                          <a:latin typeface="Corbel" pitchFamily="34" charset="0"/>
                        </a:rPr>
                        <a:t> міста.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>
                          <a:latin typeface="Corbel" pitchFamily="34" charset="0"/>
                        </a:rPr>
                        <a:t>У 1036 році біля Києва розгромив печенігів і на 30 років захистив південний кордон від нападів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dirty="0" smtClean="0"/>
                        <a:t>Започаткування так званої </a:t>
                      </a:r>
                      <a:r>
                        <a:rPr lang="uk-UA" dirty="0" err="1" smtClean="0"/>
                        <a:t>“шлюбної</a:t>
                      </a:r>
                      <a:r>
                        <a:rPr lang="uk-UA" dirty="0" smtClean="0"/>
                        <a:t> </a:t>
                      </a:r>
                      <a:r>
                        <a:rPr lang="uk-UA" dirty="0" err="1" smtClean="0"/>
                        <a:t>династії”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  <a:t>ІІІ. </a:t>
            </a:r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Закріплення</a:t>
            </a:r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нового</a:t>
            </a:r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матеріалу</a:t>
            </a:r>
            <a:endParaRPr lang="ru-RU" sz="28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Внесок князя Ярослава Мудрого можна визначити рядом дієслів. Щоб картина була повною, доповніть їх іменниками і прикметниками.</a:t>
            </a:r>
          </a:p>
          <a:p>
            <a:pPr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Князь Ярослав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Завершив _________________________________________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Підкорив _________________________________________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Переміг __________________________________________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Спорудив _________________________________________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Заснував __________________________________________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Впорядкував ______________________________________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Прийняв __________________________________________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Зміцнив ___________________________________________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Розвивав __________________________________________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Карбував __________________________________________</a:t>
            </a: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Приділяв __________________________________________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7344816" cy="58326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Князь Ярослав</a:t>
            </a:r>
          </a:p>
          <a:p>
            <a:pPr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Завершив 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впровадження християнства на Русі</a:t>
            </a:r>
          </a:p>
          <a:p>
            <a:pPr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Підкорив </a:t>
            </a:r>
            <a:r>
              <a:rPr lang="uk-UA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Червенські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міста</a:t>
            </a:r>
          </a:p>
          <a:p>
            <a:pPr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Переміг</a:t>
            </a: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печенігів, </a:t>
            </a:r>
            <a:r>
              <a:rPr lang="uk-UA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поляківш</a:t>
            </a:r>
            <a:endParaRPr lang="uk-UA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Спорудив</a:t>
            </a: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Золоті ворота та </a:t>
            </a:r>
            <a:r>
              <a:rPr lang="uk-UA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Софіївський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Собор, </a:t>
            </a:r>
            <a:r>
              <a:rPr lang="uk-UA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Георгієвський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uk-UA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Ірпинський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монастирі</a:t>
            </a:r>
          </a:p>
          <a:p>
            <a:pPr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Заснував</a:t>
            </a: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нові міста, бібліотеку, </a:t>
            </a:r>
          </a:p>
          <a:p>
            <a:pPr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Впорядкував</a:t>
            </a: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законодавчу та правову системи</a:t>
            </a:r>
          </a:p>
          <a:p>
            <a:pPr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Прийняв 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перший збірник законів “ Руська </a:t>
            </a:r>
            <a:r>
              <a:rPr lang="uk-UA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правда”</a:t>
            </a:r>
            <a:endParaRPr lang="uk-UA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Зміцнив</a:t>
            </a: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централізовану владу</a:t>
            </a:r>
          </a:p>
          <a:p>
            <a:pPr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Розвивав 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напрямки зовнішньої політики,</a:t>
            </a:r>
            <a:r>
              <a:rPr lang="uk-UA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”династичні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шлюби”</a:t>
            </a:r>
            <a:endParaRPr lang="uk-UA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Карбував</a:t>
            </a: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власну монету - гривну</a:t>
            </a:r>
          </a:p>
          <a:p>
            <a:pPr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Приділяв</a:t>
            </a:r>
            <a:r>
              <a:rPr lang="uk-UA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увагу розвитку церкви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435280" cy="61230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200" b="1" i="1" u="sng" dirty="0" smtClean="0">
                <a:latin typeface="Times New Roman" pitchFamily="18" charset="0"/>
                <a:cs typeface="Times New Roman" pitchFamily="18" charset="0"/>
              </a:rPr>
              <a:t>Мета: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скласти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уявлення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про пер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правління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Ярослава Мудрого;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охарактеризувати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внутрішню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зовнішню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політику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князя,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внесок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Русі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визначити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здобутки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князя;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удосконалювати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набуті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вміння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навички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сприяти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осмисленню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ролі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особи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відповідальність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власні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-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виховувати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любов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своєї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історії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патріотизм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075240" cy="8767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Підсумок уроку</a:t>
            </a:r>
            <a:endParaRPr lang="ru-RU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075240" cy="51869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	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Підсумки діяльності Ярослава: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Ярослав Мудрий помер у віці 76 років.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Літописець,вказуючи на значення діяльності князів Володимира та Ярослава,писав: “ Як то буває, що один зоре землю, другий засіє, а третій жне та їсть багаті овочі. Так і тут: батько Ярослава зорав та зрушив землю, просвітивши хрестом, Ярослав, Володимирів син, засіяв книжними словами серце вірних, а ми живемо, користуючись з книжної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науки”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11480" fontAlgn="auto">
              <a:spcAft>
                <a:spcPts val="0"/>
              </a:spcAft>
              <a:buNone/>
              <a:defRPr/>
            </a:pPr>
            <a:r>
              <a:rPr lang="uk-UA" dirty="0" smtClean="0"/>
              <a:t>	</a:t>
            </a:r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Висновки щодо поставлених на початку уроку проблемних завдань.</a:t>
            </a:r>
          </a:p>
          <a:p>
            <a:pPr marL="411480" fontAlgn="auto">
              <a:spcAft>
                <a:spcPts val="0"/>
              </a:spcAft>
              <a:buNone/>
              <a:defRPr/>
            </a:pP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Домашнє завдання </a:t>
            </a: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6851104" cy="74868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Опрацювати § 7 підручника.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3568" y="2852936"/>
            <a:ext cx="7015680" cy="32732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uk-UA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Дякуємо за увагу!</a:t>
            </a:r>
            <a:endParaRPr lang="ru-R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відео\фото\анімація\3DSVIT_animation_butterfly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4664"/>
            <a:ext cx="2952328" cy="3275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355160" cy="59766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Тип уроку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: комбінований</a:t>
            </a:r>
          </a:p>
          <a:p>
            <a:pPr>
              <a:buFont typeface="Wingdings" pitchFamily="2" charset="2"/>
              <a:buChar char="v"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: підручник,  стінна карта (проекція), атлас, ілюстрований матеріал,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комп’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ютерна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презентація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уроку,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комп’ютер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проектор,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мультимедійна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дошка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екран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Основні дати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1019-1054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рр.-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правління князя Ярослава Мудрого;</a:t>
            </a:r>
          </a:p>
          <a:p>
            <a:pP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1036 р. – розгром печенігів у битві під Києвом;</a:t>
            </a:r>
          </a:p>
          <a:p>
            <a:pPr>
              <a:buFont typeface="Wingdings" pitchFamily="2" charset="2"/>
              <a:buChar char="Ø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1037 р. – початок будівництва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Софіївського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Собору.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219256" cy="7326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І. </a:t>
            </a:r>
            <a:r>
              <a:rPr lang="ru-RU" sz="32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Актуалізація</a:t>
            </a:r>
            <a:r>
              <a:rPr lang="ru-RU" sz="32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опорних</a:t>
            </a:r>
            <a:r>
              <a:rPr lang="ru-RU" sz="32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endParaRPr lang="ru-RU" sz="32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19256" cy="51869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200" b="1" u="sng" dirty="0" smtClean="0"/>
              <a:t> </a:t>
            </a:r>
            <a:r>
              <a:rPr lang="ru-RU" sz="3200" b="1" u="sng" dirty="0" err="1" smtClean="0">
                <a:latin typeface="Times New Roman" pitchFamily="18" charset="0"/>
                <a:cs typeface="Times New Roman" pitchFamily="18" charset="0"/>
              </a:rPr>
              <a:t>Перевірка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err="1" smtClean="0">
                <a:latin typeface="Times New Roman" pitchFamily="18" charset="0"/>
                <a:cs typeface="Times New Roman" pitchFamily="18" charset="0"/>
              </a:rPr>
              <a:t>домашнього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Фронтальне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опитування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Як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розгорталася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боротьба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Святослава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смерті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батька?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2.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територіальних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зазнала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Київська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Русь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князювання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Володимира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3.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зроблено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зміцнення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князівської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Володимиром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4.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полягала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судова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реформа князя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Володимира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5. Чим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зумовлені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релігійні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реформи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Володимира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6.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Володимир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обрав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релегією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Русі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християнство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візантійському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віаріанті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496944" cy="61230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uk-UA" dirty="0" smtClean="0"/>
              <a:t>	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Співставте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  таблиці, </a:t>
            </a: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які міста кому із синів віддав Володимир під час адміністративної реформи:</a:t>
            </a:r>
          </a:p>
          <a:p>
            <a:pPr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Відповідь: 1Д, 2Е, 3Є, 4Г, 5А, 6Б. 7В, 8Ж.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1" dirty="0" smtClean="0">
                <a:solidFill>
                  <a:srgbClr val="FF0000"/>
                </a:solidFill>
              </a:rPr>
              <a:t>	</a:t>
            </a:r>
            <a:endParaRPr lang="uk-UA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1844824"/>
          <a:ext cx="7920880" cy="3467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350822">
                <a:tc>
                  <a:txBody>
                    <a:bodyPr/>
                    <a:lstStyle/>
                    <a:p>
                      <a:pPr marL="457200" indent="-457200" algn="ctr">
                        <a:buAutoNum type="arabicPeriod"/>
                      </a:pPr>
                      <a:r>
                        <a:rPr lang="uk-UA" sz="20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Вишеслав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А. Муром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1038"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2.   Ізяслав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Б. Володимир (Волинський)</a:t>
                      </a:r>
                    </a:p>
                  </a:txBody>
                  <a:tcPr/>
                </a:tc>
              </a:tr>
              <a:tr h="350822"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3.   Святополк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В.</a:t>
                      </a:r>
                      <a:r>
                        <a:rPr lang="uk-UA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Тмутаракань</a:t>
                      </a:r>
                    </a:p>
                  </a:txBody>
                  <a:tcPr/>
                </a:tc>
              </a:tr>
              <a:tr h="350822"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4.   Ярослав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Г.   Ростов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0822"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5.   Гліб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Д. Новгород</a:t>
                      </a:r>
                    </a:p>
                  </a:txBody>
                  <a:tcPr/>
                </a:tc>
              </a:tr>
              <a:tr h="435637"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6.   Всеволод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Е. Полоцьк</a:t>
                      </a:r>
                    </a:p>
                  </a:txBody>
                  <a:tcPr/>
                </a:tc>
              </a:tr>
              <a:tr h="350822"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7.   Мстислав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Є. Турів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9575"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8.  Святослав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Ж.   Древлянська земля (Білгород)</a:t>
                      </a:r>
                      <a:endParaRPr lang="uk-UA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487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Проблемне завдання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sz="32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Князя Ярослава прозвали  у народі Мудрим. Але, на відміну від батька Володимира, він не став героєм билин і сказань. Поясніть чому?</a:t>
            </a:r>
            <a:endParaRPr lang="ru-RU" sz="3200" b="1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Доведіть, що </a:t>
            </a:r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“Руська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Правда”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– найвизначніша </a:t>
            </a:r>
            <a:r>
              <a:rPr lang="uk-UA" sz="3200" b="1" i="1" dirty="0" err="1" smtClean="0">
                <a:latin typeface="Times New Roman" pitchFamily="18" charset="0"/>
                <a:cs typeface="Times New Roman" pitchFamily="18" charset="0"/>
              </a:rPr>
              <a:t>пам”ятка</a:t>
            </a: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 правової культури Київської Русі?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Іі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нового </a:t>
            </a:r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матеріалу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546848" cy="52565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	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Міжусобна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боротьба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синами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Володимира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Незадовго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смерті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Володимир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призначив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спадкоємцем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великокнязівського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престолу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молодшого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Бориса.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коли 1015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князь помер,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Києві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захопив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пасинок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Святослав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Ярополкович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Володимира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Святославом, Мстиславом,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Борисрм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Глібом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Святополком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спалахнула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жорстока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міжусобна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боротьба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великокнязівську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владу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064" y="1926431"/>
            <a:ext cx="2736303" cy="3873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7239000" cy="482453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930275" y="762000"/>
          <a:ext cx="5835650" cy="437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Презентация" r:id="rId4" imgW="5402552" imgH="4050875" progId="PowerPoint.Show.8">
                  <p:embed/>
                </p:oleObj>
              </mc:Choice>
              <mc:Fallback>
                <p:oleObj name="Презентация" r:id="rId4" imgW="5402552" imgH="4050875" progId="PowerPoint.Show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0275" y="762000"/>
                        <a:ext cx="5835650" cy="4373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7632848" cy="61230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spcBef>
                <a:spcPts val="0"/>
              </a:spcBef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Завдання.</a:t>
            </a:r>
          </a:p>
          <a:p>
            <a:pPr>
              <a:spcBef>
                <a:spcPts val="0"/>
              </a:spcBef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Заповніть таблицю:</a:t>
            </a:r>
          </a:p>
          <a:p>
            <a:pPr>
              <a:spcBef>
                <a:spcPts val="0"/>
              </a:spcBef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Боротьба синів Володимира за владу</a:t>
            </a:r>
          </a:p>
          <a:p>
            <a:pPr>
              <a:spcBef>
                <a:spcPts val="0"/>
              </a:spcBef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>
              <a:buNone/>
            </a:pPr>
            <a:endParaRPr lang="uk-UA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2996952"/>
          <a:ext cx="705678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35283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Питання для порівняння</a:t>
                      </a:r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Доля, що їх спіткала</a:t>
                      </a:r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Святополк</a:t>
                      </a:r>
                      <a:r>
                        <a:rPr lang="uk-UA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Борис, Гліб, Святослав</a:t>
                      </a:r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Ярослав</a:t>
                      </a:r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Мстислав</a:t>
                      </a:r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366</TotalTime>
  <Words>757</Words>
  <Application>Microsoft Office PowerPoint</Application>
  <PresentationFormat>Экран (4:3)</PresentationFormat>
  <Paragraphs>171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Calibri</vt:lpstr>
      <vt:lpstr>Corbel</vt:lpstr>
      <vt:lpstr>Times New Roman</vt:lpstr>
      <vt:lpstr>Trebuchet MS</vt:lpstr>
      <vt:lpstr>Wingdings</vt:lpstr>
      <vt:lpstr>Wingdings 2</vt:lpstr>
      <vt:lpstr>Изящная</vt:lpstr>
      <vt:lpstr>Презентация</vt:lpstr>
      <vt:lpstr>Тема:  Київська Русь за правління Ярослава Мудрого.</vt:lpstr>
      <vt:lpstr>Презентация PowerPoint</vt:lpstr>
      <vt:lpstr>Презентация PowerPoint</vt:lpstr>
      <vt:lpstr>І. Актуалізація опорних знань</vt:lpstr>
      <vt:lpstr>Презентация PowerPoint</vt:lpstr>
      <vt:lpstr>Проблемне завдання</vt:lpstr>
      <vt:lpstr>Іі. Вивчення нового матеріалу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ІІІ. Закріплення нового матеріалу</vt:lpstr>
      <vt:lpstr>Презентация PowerPoint</vt:lpstr>
      <vt:lpstr>ІV. Підсумок уроку</vt:lpstr>
      <vt:lpstr>V. Домашнє завдання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Люда</dc:creator>
  <cp:lastModifiedBy>1</cp:lastModifiedBy>
  <cp:revision>45</cp:revision>
  <dcterms:created xsi:type="dcterms:W3CDTF">2015-02-04T17:06:13Z</dcterms:created>
  <dcterms:modified xsi:type="dcterms:W3CDTF">2017-10-24T12:01:02Z</dcterms:modified>
</cp:coreProperties>
</file>