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5" r:id="rId5"/>
    <p:sldId id="258" r:id="rId6"/>
    <p:sldId id="264" r:id="rId7"/>
    <p:sldId id="259" r:id="rId8"/>
    <p:sldId id="260" r:id="rId9"/>
    <p:sldId id="261" r:id="rId10"/>
    <p:sldId id="262" r:id="rId11"/>
    <p:sldId id="266" r:id="rId12"/>
    <p:sldId id="276" r:id="rId13"/>
    <p:sldId id="267" r:id="rId14"/>
    <p:sldId id="269" r:id="rId15"/>
    <p:sldId id="273" r:id="rId16"/>
    <p:sldId id="270" r:id="rId17"/>
    <p:sldId id="274" r:id="rId18"/>
    <p:sldId id="275" r:id="rId19"/>
    <p:sldId id="280" r:id="rId20"/>
    <p:sldId id="279" r:id="rId21"/>
    <p:sldId id="277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>
        <p:scale>
          <a:sx n="61" d="100"/>
          <a:sy n="61" d="100"/>
        </p:scale>
        <p:origin x="-16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4283B32-7019-4803-9817-CB98DA83467B}" type="datetimeFigureOut">
              <a:rPr lang="ru-RU" smtClean="0"/>
              <a:pPr/>
              <a:t>13.07.2016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C53E92-D543-46A9-A47E-A03D931FBC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41044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u="sng" dirty="0" smtClean="0">
                <a:solidFill>
                  <a:srgbClr val="002060"/>
                </a:solidFill>
              </a:rPr>
              <a:t>Тема:</a:t>
            </a:r>
            <a:r>
              <a:rPr lang="uk-UA" dirty="0" smtClean="0">
                <a:solidFill>
                  <a:srgbClr val="002060"/>
                </a:solidFill>
              </a:rPr>
              <a:t/>
            </a:r>
            <a:br>
              <a:rPr lang="uk-UA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Київська держава за правління Володимира Великого. Запровадження християнства. 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5085184"/>
            <a:ext cx="7772400" cy="1199704"/>
          </a:xfrm>
        </p:spPr>
        <p:txBody>
          <a:bodyPr>
            <a:normAutofit fontScale="92500" lnSpcReduction="20000"/>
          </a:bodyPr>
          <a:lstStyle/>
          <a:p>
            <a:pPr marL="180000" indent="-180000"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Розробила Музиченко Людмила</a:t>
            </a:r>
          </a:p>
          <a:p>
            <a:pPr marL="180000" indent="-180000" algn="l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Прохорівна,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Козичанська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ЗОШ І-ІІ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ст., </a:t>
            </a:r>
          </a:p>
          <a:p>
            <a:pPr algn="l"/>
            <a:r>
              <a:rPr lang="uk-UA" sz="3000" dirty="0" err="1" smtClean="0">
                <a:latin typeface="Times New Roman" pitchFamily="18" charset="0"/>
                <a:cs typeface="Times New Roman" pitchFamily="18" charset="0"/>
              </a:rPr>
              <a:t>Макарівський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р-н., Київська обл</a:t>
            </a:r>
            <a:r>
              <a:rPr lang="uk-UA" dirty="0" smtClean="0"/>
              <a:t>.</a:t>
            </a:r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3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1512168" cy="13609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554461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	</a:t>
            </a:r>
            <a:r>
              <a:rPr lang="uk-UA" b="1" i="1" dirty="0" smtClean="0"/>
              <a:t>	2.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Оборонна реформа.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Володимир зміцнив кордони держави. Адже печеніги майже щороку здійснювали набіги на переяславські та південні київські  землі, часом доходили до Києва. Вони грабували міста і поселення, вбивали і забирали в полон чоловіків, жінок і дітей, знищували господарство. </a:t>
            </a:r>
          </a:p>
          <a:p>
            <a:pPr>
              <a:buNone/>
            </a:pP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Для захисту південних земель Київської Русі від войовничих печенігів Володимир наказав збудувати цілу систему укріплень  уздовж річок Трубіж, Сула, Стугна тощо, так звані </a:t>
            </a:r>
            <a:r>
              <a:rPr lang="uk-UA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“змієві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вали”</a:t>
            </a:r>
            <a:r>
              <a:rPr lang="uk-U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581128"/>
            <a:ext cx="2280254" cy="2052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67463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		3. Грошова реформа.</a:t>
            </a:r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 цей час на Русі почалося карбування власних монет. Відомі монети Володимира Великого зі срібла – срібники та золота 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златники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На одній стороні монет було подано зображення князя із символами влади, а на зворотній – княжий герб тризуб і напис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“Володимир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столі, а се його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срібло”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969568"/>
            <a:ext cx="432048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sz="3600" dirty="0" smtClean="0"/>
              <a:t>4.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Військова реформа: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військо Володимира утворюється з найманців, які мали право володіти земельною власністю.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Градобудівна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будувалась велика кількість нових міст по берегах основних річок держави.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Судова: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прагнув розмежувати єпископський та 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градський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суди.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581128"/>
            <a:ext cx="2123728" cy="19113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dirty="0" smtClean="0"/>
              <a:t>		7.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Релігійна реформа.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На початку свого правління Володимир, маючи намір змінити державу, вирішив провести релігійну реформу. Він зібрав та об’єднав в одному святилищі верховні божества окремих племен.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“Поставив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ідолів на горбі над двором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теремним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 Перуна дерев’яного, а голова його срібна, а вус золотий,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Хороса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Дажбога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Стрибога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Сімаргла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Мокош”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– пише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Нестор-літописець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Однак язичництво з його багатобожжям не могло служити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об’єднавцій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політиці київського князя. Язичництво роз’єднувало не лише східнослов’янські племена, а й протиставляло на релігійному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грунті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Русь та інші держави. Адже Візантія та ряд сусідніх слов’янських держав вже були християнами (Болгарія, Чехія, Польща).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Перегляд навчального фільму виробництва Інтер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“Країна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. Історія українських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земель”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. Диск 1 - Київ,  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3 серія (11.26 хв.)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76672"/>
            <a:ext cx="1809778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04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60648"/>
            <a:ext cx="8640960" cy="626469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Візантійський імператор звернувся до Володимира за військовою допомогою, щоб придушити збройний заколот в імперії.  Володимир погодився за умови, що імператор віддасть йому за жінку свою сестру Ганну. Візантійський уряд висунув зустрічну вимогу: царівна вийде заміж лише за християнина.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У 988 році Володимир і його дружинники охрестилися. Літописець каже, що сталося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це у Корсуні. Тут же відбулося і одруження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з візантійською царівною.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Згодом Володимир охрестив киян у Дніпрі, а язичницьких ідолів наказав знищити. На їх місці були збудовані християнську церкву. На її утримання князь наказав віддавати десяту частину своїх прибутків. Відтак вона отримала назву Десятинна.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780928"/>
            <a:ext cx="1809778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539552" y="332656"/>
            <a:ext cx="4824536" cy="6264696"/>
          </a:xfrm>
        </p:spPr>
        <p:txBody>
          <a:bodyPr>
            <a:normAutofit/>
          </a:bodyPr>
          <a:lstStyle/>
          <a:p>
            <a:r>
              <a:rPr lang="uk-UA" dirty="0" smtClean="0"/>
              <a:t>Офіційне запровадження християнства на Русі у 988-989  році було підготовлене попереднім історичним розвитком </a:t>
            </a:r>
            <a:r>
              <a:rPr lang="uk-UA" dirty="0" err="1" smtClean="0"/>
              <a:t>східнослов</a:t>
            </a:r>
            <a:r>
              <a:rPr lang="en-US" dirty="0" smtClean="0"/>
              <a:t>’</a:t>
            </a:r>
            <a:r>
              <a:rPr lang="uk-UA" dirty="0" err="1" smtClean="0"/>
              <a:t>янських</a:t>
            </a:r>
            <a:r>
              <a:rPr lang="uk-UA" dirty="0" smtClean="0"/>
              <a:t> племен. Візантійська держава повідомляє, що власне Русь-Україна була хрещена князем Аскольдом у 860-х рр.  Християнкою була  бабка Володимира – Ольга. Серед дружинників його діда Ігоря також були християни.</a:t>
            </a:r>
            <a:endParaRPr lang="ru-RU" dirty="0"/>
          </a:p>
        </p:txBody>
      </p:sp>
      <p:pic>
        <p:nvPicPr>
          <p:cNvPr id="1026" name="Picture 2" descr="D:\відео\фото\анымацыя\pozdravlenija-den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12160" y="260648"/>
            <a:ext cx="1872208" cy="1684987"/>
          </a:xfrm>
        </p:spPr>
      </p:pic>
      <p:pic>
        <p:nvPicPr>
          <p:cNvPr id="1027" name="Picture 3" descr="C:\Users\Люда\Desktop\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24128" y="1988840"/>
            <a:ext cx="3160293" cy="39402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404665"/>
          <a:ext cx="8147248" cy="5450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032448"/>
              </a:tblGrid>
              <a:tr h="821290">
                <a:tc gridSpan="2">
                  <a:txBody>
                    <a:bodyPr/>
                    <a:lstStyle/>
                    <a:p>
                      <a:pPr algn="ctr"/>
                      <a:r>
                        <a:rPr lang="uk-UA" sz="2800" dirty="0" smtClean="0"/>
                        <a:t>Риси притаманні християнству та язичництву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442"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Християнство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/>
                        <a:t>Язичництво </a:t>
                      </a:r>
                      <a:endParaRPr lang="ru-RU" sz="2400" b="1" dirty="0"/>
                    </a:p>
                  </a:txBody>
                  <a:tcPr/>
                </a:tc>
              </a:tr>
              <a:tr h="647442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Триєдиний Бог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Багатобожжя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7442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Церква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Капище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7442">
                <a:tc>
                  <a:txBody>
                    <a:bodyPr/>
                    <a:lstStyle/>
                    <a:p>
                      <a:r>
                        <a:rPr lang="uk-UA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Священники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Жерці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780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Віра у надприродну силу Бога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Почитання</a:t>
                      </a: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сил природи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92745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Молитва-звернення до Бога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Через </a:t>
                      </a:r>
                      <a:r>
                        <a:rPr lang="uk-UA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жертворпроиношення</a:t>
                      </a:r>
                      <a:r>
                        <a:rPr lang="uk-UA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вшановуються Боги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5237820"/>
            <a:ext cx="1800200" cy="1620180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188640"/>
            <a:ext cx="6624736" cy="64807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3. Зовнішня політика князя Володимира.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Володимир Великий з метою розширення кордонів своєї держави та їх зміцнення здійснював військові походи проти сусідніх племен і народів.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Для захисту південних земель Русі від войовничих печенігів Володимир наказав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збудувти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цілу систему укріплень вздовж рік Трубіж, Сула, Стугна та інші.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Підступи до Києва прикривали також потужні земляні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укрілення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фортеці і укріплені міста – так звані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“змієві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вали”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Князь особливо дбав про відносини Київської держави з іноземними державами та зміцнення її міжнародного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авторітету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 Володимир розвивав політичні, економічні та культурні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язки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 Візантією, Польщею, Чехією,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західноєвропецськими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країнами.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відео\фото\Фото до історії\images (75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764703"/>
            <a:ext cx="2016224" cy="26540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3933056"/>
            <a:ext cx="1872208" cy="1684987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7236296" y="332656"/>
            <a:ext cx="1656184" cy="60486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/>
              <a:t>Напрмки</a:t>
            </a:r>
            <a:r>
              <a:rPr lang="ru-RU" sz="3600" b="1" dirty="0" smtClean="0"/>
              <a:t> поход</a:t>
            </a:r>
            <a:r>
              <a:rPr lang="uk-UA" sz="3600" b="1" dirty="0" smtClean="0"/>
              <a:t>і</a:t>
            </a:r>
            <a:r>
              <a:rPr lang="ru-RU" sz="3600" b="1" dirty="0" smtClean="0"/>
              <a:t>в </a:t>
            </a:r>
            <a:r>
              <a:rPr lang="ru-RU" sz="3600" b="1" dirty="0" err="1" smtClean="0"/>
              <a:t>Володимира</a:t>
            </a:r>
            <a:r>
              <a:rPr lang="ru-RU" sz="3600" b="1" dirty="0" smtClean="0"/>
              <a:t> Великого</a:t>
            </a:r>
          </a:p>
          <a:p>
            <a:endParaRPr lang="ru-RU" dirty="0"/>
          </a:p>
        </p:txBody>
      </p:sp>
      <p:pic>
        <p:nvPicPr>
          <p:cNvPr id="12" name="Picture 4" descr="C:\Users\Люда\Desktop\00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6768752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54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u="sng" dirty="0" smtClean="0"/>
              <a:t>Мета:</a:t>
            </a:r>
            <a:r>
              <a:rPr lang="ru-RU" dirty="0" smtClean="0"/>
              <a:t> - </a:t>
            </a:r>
            <a:r>
              <a:rPr lang="ru-RU" i="1" dirty="0" err="1" smtClean="0"/>
              <a:t>з’ясувати</a:t>
            </a:r>
            <a:r>
              <a:rPr lang="ru-RU" i="1" dirty="0" smtClean="0"/>
              <a:t> роль </a:t>
            </a:r>
            <a:r>
              <a:rPr lang="ru-RU" i="1" dirty="0" err="1" smtClean="0"/>
              <a:t>Володимира</a:t>
            </a:r>
            <a:r>
              <a:rPr lang="ru-RU" i="1" dirty="0" smtClean="0"/>
              <a:t> Великого 		в </a:t>
            </a:r>
            <a:r>
              <a:rPr lang="ru-RU" i="1" dirty="0" err="1" smtClean="0"/>
              <a:t>історії</a:t>
            </a:r>
            <a:r>
              <a:rPr lang="ru-RU" i="1" dirty="0" smtClean="0"/>
              <a:t> </a:t>
            </a:r>
            <a:r>
              <a:rPr lang="ru-RU" i="1" dirty="0" err="1" smtClean="0"/>
              <a:t>Русі</a:t>
            </a:r>
            <a:r>
              <a:rPr lang="ru-RU" i="1" dirty="0" smtClean="0"/>
              <a:t>; </a:t>
            </a:r>
            <a:r>
              <a:rPr lang="ru-RU" i="1" dirty="0" err="1" smtClean="0"/>
              <a:t>визначити</a:t>
            </a:r>
            <a:r>
              <a:rPr lang="ru-RU" i="1" dirty="0" smtClean="0"/>
              <a:t> </a:t>
            </a:r>
            <a:r>
              <a:rPr lang="ru-RU" i="1" dirty="0" err="1" smtClean="0"/>
              <a:t>значення</a:t>
            </a:r>
            <a:r>
              <a:rPr lang="ru-RU" i="1" dirty="0" smtClean="0"/>
              <a:t> 		</a:t>
            </a:r>
            <a:r>
              <a:rPr lang="ru-RU" i="1" dirty="0" err="1" smtClean="0"/>
              <a:t>прийняття</a:t>
            </a:r>
            <a:r>
              <a:rPr lang="ru-RU" i="1" dirty="0" smtClean="0"/>
              <a:t> </a:t>
            </a:r>
            <a:r>
              <a:rPr lang="ru-RU" i="1" dirty="0" err="1" smtClean="0"/>
              <a:t>християнства</a:t>
            </a:r>
            <a:r>
              <a:rPr lang="ru-RU" i="1" dirty="0" smtClean="0"/>
              <a:t>; </a:t>
            </a:r>
          </a:p>
          <a:p>
            <a:pPr>
              <a:buNone/>
            </a:pPr>
            <a:r>
              <a:rPr lang="ru-RU" i="1" dirty="0" smtClean="0"/>
              <a:t>			- </a:t>
            </a:r>
            <a:r>
              <a:rPr lang="ru-RU" i="1" dirty="0" err="1" smtClean="0"/>
              <a:t>скласти</a:t>
            </a:r>
            <a:r>
              <a:rPr lang="ru-RU" i="1" dirty="0" smtClean="0"/>
              <a:t> </a:t>
            </a:r>
            <a:r>
              <a:rPr lang="ru-RU" i="1" dirty="0" err="1" smtClean="0"/>
              <a:t>уявлення</a:t>
            </a:r>
            <a:r>
              <a:rPr lang="ru-RU" i="1" dirty="0" smtClean="0"/>
              <a:t> про </a:t>
            </a:r>
            <a:r>
              <a:rPr lang="ru-RU" i="1" dirty="0" err="1" smtClean="0"/>
              <a:t>основні</a:t>
            </a:r>
            <a:r>
              <a:rPr lang="ru-RU" i="1" dirty="0" smtClean="0"/>
              <a:t> </a:t>
            </a:r>
            <a:r>
              <a:rPr lang="ru-RU" i="1" dirty="0" err="1" smtClean="0"/>
              <a:t>події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процеси</a:t>
            </a:r>
            <a:r>
              <a:rPr lang="ru-RU" i="1" dirty="0" smtClean="0"/>
              <a:t> </a:t>
            </a:r>
            <a:r>
              <a:rPr lang="ru-RU" i="1" dirty="0" err="1" smtClean="0"/>
              <a:t>тієї</a:t>
            </a:r>
            <a:r>
              <a:rPr lang="ru-RU" i="1" dirty="0" smtClean="0"/>
              <a:t> </a:t>
            </a:r>
            <a:r>
              <a:rPr lang="ru-RU" i="1" dirty="0" err="1" smtClean="0"/>
              <a:t>доби</a:t>
            </a:r>
            <a:r>
              <a:rPr lang="ru-RU" i="1" dirty="0" smtClean="0"/>
              <a:t>; </a:t>
            </a:r>
          </a:p>
          <a:p>
            <a:pPr>
              <a:buNone/>
            </a:pPr>
            <a:r>
              <a:rPr lang="ru-RU" i="1" dirty="0" smtClean="0"/>
              <a:t>	- </a:t>
            </a:r>
            <a:r>
              <a:rPr lang="ru-RU" i="1" dirty="0" err="1" smtClean="0"/>
              <a:t>формувати</a:t>
            </a:r>
            <a:r>
              <a:rPr lang="ru-RU" i="1" dirty="0" smtClean="0"/>
              <a:t> </a:t>
            </a:r>
            <a:r>
              <a:rPr lang="ru-RU" i="1" dirty="0" err="1" smtClean="0"/>
              <a:t>навички</a:t>
            </a:r>
            <a:r>
              <a:rPr lang="ru-RU" i="1" dirty="0" smtClean="0"/>
              <a:t> </a:t>
            </a:r>
            <a:r>
              <a:rPr lang="ru-RU" i="1" dirty="0" err="1" smtClean="0"/>
              <a:t>самостійної</a:t>
            </a:r>
            <a:r>
              <a:rPr lang="ru-RU" i="1" dirty="0" smtClean="0"/>
              <a:t> </a:t>
            </a:r>
            <a:r>
              <a:rPr lang="ru-RU" i="1" dirty="0" err="1" smtClean="0"/>
              <a:t>роботи</a:t>
            </a:r>
            <a:r>
              <a:rPr lang="ru-RU" i="1" dirty="0" smtClean="0"/>
              <a:t> </a:t>
            </a:r>
            <a:r>
              <a:rPr lang="ru-RU" i="1" dirty="0" err="1" smtClean="0"/>
              <a:t>з</a:t>
            </a:r>
            <a:r>
              <a:rPr lang="ru-RU" i="1" dirty="0" smtClean="0"/>
              <a:t> текстом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уміння</a:t>
            </a:r>
            <a:r>
              <a:rPr lang="ru-RU" i="1" dirty="0" smtClean="0"/>
              <a:t> </a:t>
            </a:r>
            <a:r>
              <a:rPr lang="ru-RU" i="1" dirty="0" err="1" smtClean="0"/>
              <a:t>розв’язувати</a:t>
            </a:r>
            <a:r>
              <a:rPr lang="ru-RU" i="1" dirty="0" smtClean="0"/>
              <a:t> </a:t>
            </a:r>
            <a:r>
              <a:rPr lang="ru-RU" i="1" dirty="0" err="1" smtClean="0"/>
              <a:t>тестові</a:t>
            </a:r>
            <a:r>
              <a:rPr lang="ru-RU" i="1" dirty="0" smtClean="0"/>
              <a:t> та </a:t>
            </a:r>
            <a:r>
              <a:rPr lang="ru-RU" i="1" dirty="0" err="1" smtClean="0"/>
              <a:t>інші</a:t>
            </a:r>
            <a:r>
              <a:rPr lang="ru-RU" i="1" dirty="0" smtClean="0"/>
              <a:t> </a:t>
            </a:r>
            <a:r>
              <a:rPr lang="ru-RU" i="1" dirty="0" err="1" smtClean="0"/>
              <a:t>завдання</a:t>
            </a:r>
            <a:r>
              <a:rPr lang="ru-RU" i="1" dirty="0" smtClean="0"/>
              <a:t>;</a:t>
            </a:r>
          </a:p>
          <a:p>
            <a:pPr>
              <a:buNone/>
            </a:pPr>
            <a:r>
              <a:rPr lang="ru-RU" i="1" dirty="0" smtClean="0"/>
              <a:t>	- </a:t>
            </a:r>
            <a:r>
              <a:rPr lang="ru-RU" i="1" dirty="0" err="1" smtClean="0"/>
              <a:t>сприяти</a:t>
            </a:r>
            <a:r>
              <a:rPr lang="ru-RU" i="1" dirty="0" smtClean="0"/>
              <a:t> </a:t>
            </a:r>
            <a:r>
              <a:rPr lang="ru-RU" i="1" dirty="0" err="1" smtClean="0"/>
              <a:t>осмисленню</a:t>
            </a:r>
            <a:r>
              <a:rPr lang="ru-RU" i="1" dirty="0" smtClean="0"/>
              <a:t> </a:t>
            </a:r>
            <a:r>
              <a:rPr lang="ru-RU" i="1" dirty="0" err="1" smtClean="0"/>
              <a:t>ролі</a:t>
            </a:r>
            <a:r>
              <a:rPr lang="ru-RU" i="1" dirty="0" smtClean="0"/>
              <a:t> в </a:t>
            </a:r>
            <a:r>
              <a:rPr lang="ru-RU" i="1" dirty="0" err="1" smtClean="0"/>
              <a:t>історії</a:t>
            </a:r>
            <a:r>
              <a:rPr lang="ru-RU" i="1" dirty="0" smtClean="0"/>
              <a:t>, </a:t>
            </a:r>
            <a:r>
              <a:rPr lang="ru-RU" i="1" dirty="0" err="1" smtClean="0"/>
              <a:t>відповідальності</a:t>
            </a:r>
            <a:r>
              <a:rPr lang="ru-RU" i="1" dirty="0" smtClean="0"/>
              <a:t> за </a:t>
            </a:r>
            <a:r>
              <a:rPr lang="ru-RU" i="1" dirty="0" err="1" smtClean="0"/>
              <a:t>власні</a:t>
            </a:r>
            <a:r>
              <a:rPr lang="ru-RU" i="1" dirty="0" smtClean="0"/>
              <a:t> </a:t>
            </a:r>
            <a:r>
              <a:rPr lang="ru-RU" i="1" dirty="0" err="1" smtClean="0"/>
              <a:t>дії</a:t>
            </a:r>
            <a:r>
              <a:rPr lang="ru-RU" i="1" dirty="0" smtClean="0"/>
              <a:t>; </a:t>
            </a:r>
          </a:p>
          <a:p>
            <a:pPr>
              <a:buNone/>
            </a:pPr>
            <a:r>
              <a:rPr lang="ru-RU" i="1" dirty="0" smtClean="0"/>
              <a:t>	-</a:t>
            </a:r>
            <a:r>
              <a:rPr lang="ru-RU" i="1" dirty="0" err="1" smtClean="0"/>
              <a:t>виховувати</a:t>
            </a:r>
            <a:r>
              <a:rPr lang="ru-RU" i="1" dirty="0" smtClean="0"/>
              <a:t> </a:t>
            </a:r>
            <a:r>
              <a:rPr lang="ru-RU" i="1" dirty="0" err="1" smtClean="0"/>
              <a:t>патріотизм</a:t>
            </a:r>
            <a:r>
              <a:rPr lang="ru-RU" i="1" dirty="0" smtClean="0"/>
              <a:t>, </a:t>
            </a:r>
            <a:r>
              <a:rPr lang="ru-RU" i="1" dirty="0" err="1" smtClean="0"/>
              <a:t>любов</a:t>
            </a:r>
            <a:r>
              <a:rPr lang="ru-RU" i="1" dirty="0" smtClean="0"/>
              <a:t> та </a:t>
            </a:r>
            <a:r>
              <a:rPr lang="ru-RU" i="1" dirty="0" err="1" smtClean="0"/>
              <a:t>повагу</a:t>
            </a:r>
            <a:r>
              <a:rPr lang="ru-RU" i="1" dirty="0" smtClean="0"/>
              <a:t> до </a:t>
            </a:r>
            <a:r>
              <a:rPr lang="ru-RU" i="1" dirty="0" err="1" smtClean="0"/>
              <a:t>рідної</a:t>
            </a:r>
            <a:r>
              <a:rPr lang="ru-RU" i="1" dirty="0" smtClean="0"/>
              <a:t> </a:t>
            </a:r>
            <a:r>
              <a:rPr lang="ru-RU" i="1" dirty="0" err="1" smtClean="0"/>
              <a:t>історії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1383027" cy="12447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sz="3400" i="1" dirty="0" smtClean="0">
                <a:latin typeface="Times New Roman" pitchFamily="18" charset="0"/>
                <a:cs typeface="Times New Roman" pitchFamily="18" charset="0"/>
              </a:rPr>
              <a:t>4. Історичне значення діяльності князя Володимира.</a:t>
            </a:r>
          </a:p>
          <a:p>
            <a:pPr>
              <a:buNone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Репродуктивна бесіда за запитаннями.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 Як ви думаєте, чи змінили державу реформи, що проводив Володимир?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2. Чому, здійснюючи адміністративну реформу, Володимир садив на містах своїх синів?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3. З якою метою Володимир вирішив прийняти єдину віру по всій державі?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4. Як ви вважаєте, чи змінилася за Володимира центральна влада в державі?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5. Чи стала Русь за Володимира рівною серед країн тогочасної Європи?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6. У народі Володимира називали Ясним Сонечком. Як ви думаєте чому?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7. Чи сприяло прийняття християнства розвитку культури?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8. В якому році Володимир охрестив Русь?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9. Чи стала армія більш досконалою за Володимира?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10. Як ви вважаєте, чи сприяв Володимир будівництву </a:t>
            </a:r>
          </a:p>
          <a:p>
            <a:pPr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церков на Русі? Чому?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uk-UA" dirty="0" smtClean="0"/>
              <a:t>І</a:t>
            </a:r>
            <a:r>
              <a:rPr lang="en-US" dirty="0" smtClean="0"/>
              <a:t>V</a:t>
            </a:r>
            <a:r>
              <a:rPr lang="uk-UA" dirty="0" smtClean="0"/>
              <a:t>. Закріплення знань учнів</a:t>
            </a:r>
            <a:endParaRPr lang="ru-RU" dirty="0"/>
          </a:p>
        </p:txBody>
      </p:sp>
      <p:pic>
        <p:nvPicPr>
          <p:cNvPr id="9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941168"/>
            <a:ext cx="1552172" cy="1396955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uk-UA" sz="2400" dirty="0" smtClean="0"/>
              <a:t> Опрацювати §6 підручника.</a:t>
            </a:r>
          </a:p>
          <a:p>
            <a:pPr>
              <a:buNone/>
            </a:pPr>
            <a:r>
              <a:rPr lang="uk-UA" sz="2400" dirty="0" smtClean="0"/>
              <a:t>Заповнити таблицю.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V</a:t>
            </a:r>
            <a:r>
              <a:rPr lang="uk-UA" dirty="0" smtClean="0"/>
              <a:t>. Домашнє завдання </a:t>
            </a:r>
            <a:endParaRPr lang="ru-RU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11560" y="2118884"/>
          <a:ext cx="7992887" cy="421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1524"/>
                <a:gridCol w="1083849"/>
                <a:gridCol w="2279888"/>
                <a:gridCol w="1997626"/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Воєнні походи князя </a:t>
                      </a:r>
                      <a:r>
                        <a:rPr lang="uk-UA" dirty="0" err="1" smtClean="0"/>
                        <a:t>володимира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212"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Походи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Дата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Основні заходи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i="1" dirty="0" smtClean="0"/>
                        <a:t>Результат походу</a:t>
                      </a:r>
                      <a:endParaRPr lang="ru-RU" i="1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ляхів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в</a:t>
                      </a:r>
                      <a:r>
                        <a:rPr lang="en-US" dirty="0" smtClean="0"/>
                        <a:t>’</a:t>
                      </a:r>
                      <a:r>
                        <a:rPr lang="uk-UA" dirty="0" err="1" smtClean="0"/>
                        <a:t>ятичів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ятвягів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</a:t>
                      </a:r>
                      <a:r>
                        <a:rPr lang="uk-UA" dirty="0" err="1" smtClean="0"/>
                        <a:t>радомичів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болгар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uk-UA" dirty="0" smtClean="0"/>
                        <a:t>На половців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332656"/>
            <a:ext cx="1872208" cy="1684987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896544"/>
          </a:xfrm>
          <a:scene3d>
            <a:camera prst="isometricOffAxis2Left"/>
            <a:lightRig rig="threePt" dir="t"/>
          </a:scene3d>
          <a:sp3d>
            <a:bevelT w="101600" prst="ribl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uk-UA" sz="7200" dirty="0" smtClean="0">
                <a:solidFill>
                  <a:srgbClr val="00B0F0"/>
                </a:solidFill>
              </a:rPr>
              <a:t>Дякуємо за увагу!</a:t>
            </a:r>
            <a:endParaRPr lang="ru-RU" sz="7200" dirty="0">
              <a:solidFill>
                <a:srgbClr val="00B0F0"/>
              </a:solidFill>
            </a:endParaRPr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501008"/>
            <a:ext cx="3120347" cy="2808312"/>
          </a:xfrm>
          <a:prstGeom prst="rect">
            <a:avLst/>
          </a:prstGeom>
          <a:ln>
            <a:noFill/>
            <a:prstDash val="sysDash"/>
            <a:miter lim="800000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38884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Вставте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пропущене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ІІ. Актуалізація опорних знань.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95736" y="2276872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Ярополк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Володимир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Овруч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Новгород Великий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59632" y="378904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Олег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FF0000"/>
                          </a:solidFill>
                        </a:rPr>
                        <a:t>Овруч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FF0000"/>
                          </a:solidFill>
                        </a:rPr>
                        <a:t>Володимир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FF0000"/>
                          </a:solidFill>
                        </a:rPr>
                        <a:t>Новгород</a:t>
                      </a:r>
                      <a:r>
                        <a:rPr lang="uk-UA" baseline="0" dirty="0" smtClean="0">
                          <a:solidFill>
                            <a:srgbClr val="FF0000"/>
                          </a:solidFill>
                        </a:rPr>
                        <a:t> Великий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FF0000"/>
                          </a:solidFill>
                        </a:rPr>
                        <a:t>Ярополк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rgbClr val="FF0000"/>
                          </a:solidFill>
                        </a:rPr>
                        <a:t>Київ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060848"/>
            <a:ext cx="1440160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49685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 Встановіть відповідність між іменами князів та їх </a:t>
            </a:r>
            <a:r>
              <a:rPr lang="uk-UA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прізьвиськами</a:t>
            </a:r>
            <a:endParaRPr lang="uk-UA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Олег                      А) Хоробрий</a:t>
            </a:r>
          </a:p>
          <a:p>
            <a:pPr>
              <a:buNone/>
            </a:pPr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2) </a:t>
            </a: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Ольга                     Б) Віщий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3) Святослав              В) Старий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4) Ігор                        Г) Мудра</a:t>
            </a:r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Відповідь: 1Б, 2Г, 3В, 4А.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Чи була княгиня Ольга християнкою?</a:t>
            </a:r>
          </a:p>
          <a:p>
            <a:pPr>
              <a:buNone/>
            </a:pPr>
            <a:r>
              <a:rPr lang="uk-UA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А) так                   Б) ні.</a:t>
            </a:r>
          </a:p>
          <a:p>
            <a:pPr algn="ctr">
              <a:buNone/>
            </a:pP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Відповідь: А.</a:t>
            </a:r>
          </a:p>
          <a:p>
            <a:pPr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060848"/>
            <a:ext cx="2240249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1125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624078" indent="-514350">
              <a:buNone/>
            </a:pP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1. Міжусобна боротьба на Русі після смерті Святослава. Початок правління Володимира.</a:t>
            </a:r>
          </a:p>
          <a:p>
            <a:pPr marL="624078" indent="-51435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Після  смерті Святослава, який не залишив заповіту, між його синами розгорілась міжусобна боротьба. Молодші брати Олег і Володимир не бажали визнавати єдиновладним верховним князем старшого – Ярополка. Той вирішив примусити братів визнати свою зверхність.  У 977 р. він вирушив із військом на Овруч, де правив Олег. Військо Олега було розгромлене, а сам  він загинув. </a:t>
            </a:r>
          </a:p>
          <a:p>
            <a:pPr marL="624078" indent="-514350"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	Володимир не хотів, щоб його спіткала  доля Олега,  і втік у Скандинавію. Там він набрав найману дружину і у 978 р. повернувся на Русь. Війна між Ярополком і Володимиром була не довгою, але насиченою трагічними подіями. Спочатку Володимир захопив Полоцьке князівство. Щоб заручитися підтримкою і допомогою Полоцького князя, він одружився з полоцькою княжною Рогнедою. Після цього він іде на Київ, та Ярополк тікає до невеличкої фортеці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Родні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, розташованої в гирлі р. Рось. Там і закінчилась братовбивча війна, двоє варяг, що служили у Володимира, вбили Ярополка.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99412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ІІІ. </a:t>
            </a:r>
            <a:r>
              <a:rPr lang="ru-RU" dirty="0" err="1" smtClean="0"/>
              <a:t>Вивчення</a:t>
            </a:r>
            <a:r>
              <a:rPr lang="ru-RU" dirty="0" smtClean="0"/>
              <a:t> нового </a:t>
            </a:r>
            <a:r>
              <a:rPr lang="ru-RU" dirty="0" err="1" smtClean="0"/>
              <a:t>матеріалу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204864"/>
            <a:ext cx="4731632" cy="42584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516216" y="3501008"/>
            <a:ext cx="2457599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2"/>
          </p:nvPr>
        </p:nvSpPr>
        <p:spPr>
          <a:xfrm>
            <a:off x="457200" y="260648"/>
            <a:ext cx="5915000" cy="62646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	“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 став Володимир княжити в Києві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одноосібно”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- вказав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літописець-Нестор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“Повісті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минулих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літ”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Прийшовши до влади, Володимир розпочав упровадження реформ, які мали на меті зміцнити державу, посилити великокнязівську владу.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Адже влада племінних князів і вождів у своїх землях була ще дуже сильною. Вони не охоче давали частину данини, самі здійснювали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судночинство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молились кожен своєму богові.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Щоб завершити процес формування  території Київської Русі, Володимир вдався до сили. Спершу (981 р.) Володимир повернув до складу Русі західні руські землі хорватів і дулібів, Перемишль і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Червенські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гори. У наступні роки була відновлена влада Києва над княжінням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радомичів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 в’ятичів.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Київська Русь за Володимира перетворилася на найбільшу європейську державу. Її кордони простяглися від Карпат до Волги, від Балтики до Чорного й Азовського морів.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Люда\Desktop\0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2448272" cy="3275066"/>
          </a:xfrm>
          <a:prstGeom prst="rect">
            <a:avLst/>
          </a:prstGeom>
          <a:noFill/>
        </p:spPr>
      </p:pic>
      <p:pic>
        <p:nvPicPr>
          <p:cNvPr id="10" name="Picture 2" descr="D:\відео\фото\до іст.Укр. 5 кл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549393"/>
            <a:ext cx="2509385" cy="3308607"/>
          </a:xfrm>
          <a:prstGeom prst="rect">
            <a:avLst/>
          </a:prstGeom>
          <a:noFill/>
          <a:ln>
            <a:noFill/>
            <a:prstDash val="sysDash"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7"/>
            <a:ext cx="8568952" cy="56166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Запитання.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Чим була викликана війна між синами Святослава?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 сталося з Олегом?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кого спирався Володимир у війні за престол?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Де загинув Ярополк?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 якими слов’янськими племенами довелося воювати Володимиру?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результати цих походів?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 змусило Володимира вдатися до реформ?</a:t>
            </a:r>
          </a:p>
          <a:p>
            <a:pPr marL="624078" indent="-514350">
              <a:buAutoNum type="arabicPeriod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Чому літопис називає Володимира Великим, церква проголосила – Святим, а народ – Красним Сонечком?</a:t>
            </a:r>
          </a:p>
          <a:p>
            <a:pPr marL="624078" indent="-514350">
              <a:buAutoNum type="arabicPeriod"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725144"/>
            <a:ext cx="216024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2067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2. Внутрішня політика. Реформи Володимира Великого.</a:t>
            </a:r>
          </a:p>
          <a:p>
            <a:pPr>
              <a:buNone/>
            </a:pP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		1. </a:t>
            </a: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Адміністративні реформи князя.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Після цього Володимир провів державну реформу щодо управління земель. Вождів і князів племінних княжінь він замінив своїми синами. Володимир послав своїх синів, а їх було аж 12, до різних міст Київської Русі. Звернемось до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“Повісті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минулих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літ”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“Посадив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Вишеслава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Новгороді, Ізяслава в Полоцьку, Святослава в Турові, Ярослава в Ростові, Гліба в Муромі, Святослава в Древлянській землі, Всеволода у Володимирі (Волинському), Мстислава в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Тмутаракані”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	Таким чином було остаточно зламано окремішність місцевої племінної верхівки. З тих пір Київська Русь стає дійсно об’єднаною державою. Володимир почав карбувати свої монети, срібні і золоті, на яких з одного боку було його зображення, а з другого тризуб і напис: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“Володимир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 столі, а се його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срібло”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Таким чином, з часів Володимира тризуб, як знак князівської власності, перетворився на державний символ.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73013"/>
            <a:ext cx="1872208" cy="1684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Заповніть таблицю (користуючись літописом).</a:t>
            </a:r>
          </a:p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Які міста кому із синів віддав Володимир під час адміністративної реформи: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234888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Вишеслав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Ізяслав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Святополк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Ярослав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Гліб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Святослав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Всеволод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Мстислав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D:\відео\фото\анымацыя\pozdravlenija-de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525044"/>
            <a:ext cx="3703284" cy="3332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440</TotalTime>
  <Words>505</Words>
  <Application>Microsoft Office PowerPoint</Application>
  <PresentationFormat>Экран (4:3)</PresentationFormat>
  <Paragraphs>133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Тема: Київська держава за правління Володимира Великого. Запровадження християнства.    </vt:lpstr>
      <vt:lpstr>Слайд 2</vt:lpstr>
      <vt:lpstr>ІІ. Актуалізація опорних знань.</vt:lpstr>
      <vt:lpstr>Слайд 4</vt:lpstr>
      <vt:lpstr> ІІІ. Вивчення нового матеріалу.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ІV. Закріплення знань учнів</vt:lpstr>
      <vt:lpstr>V. Домашнє завдання </vt:lpstr>
      <vt:lpstr>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Київська держава за правління Володимира Великого. Запровадження християнства.</dc:title>
  <dc:creator>Люда</dc:creator>
  <cp:lastModifiedBy>Люда</cp:lastModifiedBy>
  <cp:revision>51</cp:revision>
  <dcterms:created xsi:type="dcterms:W3CDTF">2015-01-11T16:30:25Z</dcterms:created>
  <dcterms:modified xsi:type="dcterms:W3CDTF">2016-07-13T17:49:04Z</dcterms:modified>
</cp:coreProperties>
</file>