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8" r:id="rId5"/>
    <p:sldId id="259" r:id="rId6"/>
    <p:sldId id="261" r:id="rId7"/>
    <p:sldId id="262" r:id="rId8"/>
    <p:sldId id="267" r:id="rId9"/>
    <p:sldId id="266" r:id="rId10"/>
    <p:sldId id="263" r:id="rId11"/>
    <p:sldId id="269" r:id="rId12"/>
    <p:sldId id="264" r:id="rId13"/>
    <p:sldId id="270" r:id="rId14"/>
    <p:sldId id="26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5588FF-B35D-410B-ABFD-F7659197D210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2091CE8-40BE-42DE-A83E-016A68DBBDAC}">
      <dgm:prSet custT="1"/>
      <dgm:spPr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dgm:spPr>
      <dgm:t>
        <a:bodyPr/>
        <a:lstStyle/>
        <a:p>
          <a:pPr algn="ctr"/>
          <a:r>
            <a:rPr lang="uk-UA" sz="9000" b="1" i="1" dirty="0" smtClean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Georgia" pitchFamily="18" charset="0"/>
              <a:cs typeface="Arial"/>
            </a:rPr>
            <a:t>Я знаю</a:t>
          </a:r>
          <a:endParaRPr lang="ru-RU" sz="9000" dirty="0">
            <a:solidFill>
              <a:schemeClr val="accent6">
                <a:lumMod val="40000"/>
                <a:lumOff val="60000"/>
              </a:schemeClr>
            </a:solidFill>
            <a:latin typeface="Georgia" pitchFamily="18" charset="0"/>
          </a:endParaRPr>
        </a:p>
      </dgm:t>
    </dgm:pt>
    <dgm:pt modelId="{3BF1D34B-FBA2-4FB2-8C11-E71B1E769D92}" type="parTrans" cxnId="{1092BA65-10EC-4724-A735-8D474133C541}">
      <dgm:prSet/>
      <dgm:spPr/>
      <dgm:t>
        <a:bodyPr/>
        <a:lstStyle/>
        <a:p>
          <a:endParaRPr lang="ru-RU"/>
        </a:p>
      </dgm:t>
    </dgm:pt>
    <dgm:pt modelId="{47CE9A0A-4E39-4B5E-819F-20660DC91B76}" type="sibTrans" cxnId="{1092BA65-10EC-4724-A735-8D474133C541}">
      <dgm:prSet/>
      <dgm:spPr/>
      <dgm:t>
        <a:bodyPr/>
        <a:lstStyle/>
        <a:p>
          <a:endParaRPr lang="ru-RU"/>
        </a:p>
      </dgm:t>
    </dgm:pt>
    <dgm:pt modelId="{26C36637-6C59-4286-8895-DE2B3CDA5C32}">
      <dgm:prSet custT="1"/>
      <dgm:spPr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dgm:spPr>
      <dgm:t>
        <a:bodyPr/>
        <a:lstStyle/>
        <a:p>
          <a:r>
            <a:rPr lang="uk-UA" sz="9000" b="1" i="1" dirty="0" smtClean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Georgia" pitchFamily="18" charset="0"/>
              <a:cs typeface="Arial"/>
            </a:rPr>
            <a:t>Я вмію</a:t>
          </a:r>
          <a:endParaRPr lang="ru-RU" sz="9000" dirty="0">
            <a:solidFill>
              <a:schemeClr val="accent6">
                <a:lumMod val="40000"/>
                <a:lumOff val="60000"/>
              </a:schemeClr>
            </a:solidFill>
            <a:latin typeface="Georgia" pitchFamily="18" charset="0"/>
          </a:endParaRPr>
        </a:p>
      </dgm:t>
    </dgm:pt>
    <dgm:pt modelId="{E50CDAF5-0B09-41E9-94DD-5521651F7EAB}" type="parTrans" cxnId="{EC1921DD-BBAC-4A93-A6C9-8F15849FABCB}">
      <dgm:prSet/>
      <dgm:spPr/>
      <dgm:t>
        <a:bodyPr/>
        <a:lstStyle/>
        <a:p>
          <a:endParaRPr lang="ru-RU"/>
        </a:p>
      </dgm:t>
    </dgm:pt>
    <dgm:pt modelId="{F63F4FE1-CBF6-4A3D-9059-64F68D0FD147}" type="sibTrans" cxnId="{EC1921DD-BBAC-4A93-A6C9-8F15849FABCB}">
      <dgm:prSet/>
      <dgm:spPr/>
      <dgm:t>
        <a:bodyPr/>
        <a:lstStyle/>
        <a:p>
          <a:endParaRPr lang="ru-RU"/>
        </a:p>
      </dgm:t>
    </dgm:pt>
    <dgm:pt modelId="{0C369EBE-CDC9-472A-94D7-E4F034AC82A5}">
      <dgm:prSet custT="1"/>
      <dgm:spPr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dgm:spPr>
      <dgm:t>
        <a:bodyPr/>
        <a:lstStyle/>
        <a:p>
          <a:pPr algn="ctr"/>
          <a:r>
            <a:rPr lang="uk-UA" sz="8000" b="1" i="1" dirty="0" smtClean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Georgia" pitchFamily="18" charset="0"/>
              <a:cs typeface="Arial"/>
            </a:rPr>
            <a:t>Я дякую</a:t>
          </a:r>
          <a:endParaRPr lang="ru-RU" sz="8000" dirty="0">
            <a:solidFill>
              <a:schemeClr val="accent6">
                <a:lumMod val="40000"/>
                <a:lumOff val="60000"/>
              </a:schemeClr>
            </a:solidFill>
            <a:latin typeface="Georgia" pitchFamily="18" charset="0"/>
          </a:endParaRPr>
        </a:p>
      </dgm:t>
    </dgm:pt>
    <dgm:pt modelId="{D433CE55-FFCD-450F-A447-8997D1A273F5}" type="parTrans" cxnId="{245DB75E-C80F-4210-B945-0388168ABB08}">
      <dgm:prSet/>
      <dgm:spPr/>
      <dgm:t>
        <a:bodyPr/>
        <a:lstStyle/>
        <a:p>
          <a:endParaRPr lang="ru-RU"/>
        </a:p>
      </dgm:t>
    </dgm:pt>
    <dgm:pt modelId="{9725DB70-8F4B-4AFD-BC11-8AA897696EAA}" type="sibTrans" cxnId="{245DB75E-C80F-4210-B945-0388168ABB08}">
      <dgm:prSet/>
      <dgm:spPr/>
      <dgm:t>
        <a:bodyPr/>
        <a:lstStyle/>
        <a:p>
          <a:endParaRPr lang="ru-RU"/>
        </a:p>
      </dgm:t>
    </dgm:pt>
    <dgm:pt modelId="{FFE29C13-EA6A-4CCA-8119-FF6E8B8C26C4}" type="pres">
      <dgm:prSet presAssocID="{755588FF-B35D-410B-ABFD-F7659197D210}" presName="outerComposite" presStyleCnt="0">
        <dgm:presLayoutVars>
          <dgm:chMax val="5"/>
          <dgm:dir/>
          <dgm:resizeHandles val="exact"/>
        </dgm:presLayoutVars>
      </dgm:prSet>
      <dgm:spPr/>
    </dgm:pt>
    <dgm:pt modelId="{252479D9-A6B5-4381-B7F5-19B6900A0B2B}" type="pres">
      <dgm:prSet presAssocID="{755588FF-B35D-410B-ABFD-F7659197D210}" presName="dummyMaxCanvas" presStyleCnt="0">
        <dgm:presLayoutVars/>
      </dgm:prSet>
      <dgm:spPr/>
    </dgm:pt>
    <dgm:pt modelId="{46403D24-67E5-4944-B60D-F68A9DDE5A69}" type="pres">
      <dgm:prSet presAssocID="{755588FF-B35D-410B-ABFD-F7659197D210}" presName="ThreeNodes_1" presStyleLbl="node1" presStyleIdx="0" presStyleCnt="3" custScaleX="109192" custLinFactNeighborX="5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41B427-0FC4-4A6C-B0B9-66E1C64ECAD5}" type="pres">
      <dgm:prSet presAssocID="{755588FF-B35D-410B-ABFD-F7659197D210}" presName="ThreeNodes_2" presStyleLbl="node1" presStyleIdx="1" presStyleCnt="3" custScaleX="1038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F7D5B6-6364-4090-99D8-F3CCF5AC1AF5}" type="pres">
      <dgm:prSet presAssocID="{755588FF-B35D-410B-ABFD-F7659197D210}" presName="ThreeNodes_3" presStyleLbl="node1" presStyleIdx="2" presStyleCnt="3" custScaleX="96218" custLinFactNeighborX="-4041" custLinFactNeighborY="22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55248B-BD60-425D-890D-79268A687341}" type="pres">
      <dgm:prSet presAssocID="{755588FF-B35D-410B-ABFD-F7659197D210}" presName="ThreeConn_1-2" presStyleLbl="fgAccFollowNode1" presStyleIdx="0" presStyleCnt="2">
        <dgm:presLayoutVars>
          <dgm:bulletEnabled val="1"/>
        </dgm:presLayoutVars>
      </dgm:prSet>
      <dgm:spPr/>
    </dgm:pt>
    <dgm:pt modelId="{31E750C5-FCB1-43BA-AC95-B55F1B3718BD}" type="pres">
      <dgm:prSet presAssocID="{755588FF-B35D-410B-ABFD-F7659197D210}" presName="ThreeConn_2-3" presStyleLbl="fgAccFollowNode1" presStyleIdx="1" presStyleCnt="2">
        <dgm:presLayoutVars>
          <dgm:bulletEnabled val="1"/>
        </dgm:presLayoutVars>
      </dgm:prSet>
      <dgm:spPr/>
    </dgm:pt>
    <dgm:pt modelId="{2017FEC3-990F-4D0F-9A9E-297680B04F67}" type="pres">
      <dgm:prSet presAssocID="{755588FF-B35D-410B-ABFD-F7659197D210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9BAA10-A3BE-4283-9AF4-E1F089787F18}" type="pres">
      <dgm:prSet presAssocID="{755588FF-B35D-410B-ABFD-F7659197D210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936A30-30E1-4B10-A9A7-5E4D6C85D274}" type="pres">
      <dgm:prSet presAssocID="{755588FF-B35D-410B-ABFD-F7659197D210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45DB75E-C80F-4210-B945-0388168ABB08}" srcId="{755588FF-B35D-410B-ABFD-F7659197D210}" destId="{0C369EBE-CDC9-472A-94D7-E4F034AC82A5}" srcOrd="2" destOrd="0" parTransId="{D433CE55-FFCD-450F-A447-8997D1A273F5}" sibTransId="{9725DB70-8F4B-4AFD-BC11-8AA897696EAA}"/>
    <dgm:cxn modelId="{EC1921DD-BBAC-4A93-A6C9-8F15849FABCB}" srcId="{755588FF-B35D-410B-ABFD-F7659197D210}" destId="{26C36637-6C59-4286-8895-DE2B3CDA5C32}" srcOrd="1" destOrd="0" parTransId="{E50CDAF5-0B09-41E9-94DD-5521651F7EAB}" sibTransId="{F63F4FE1-CBF6-4A3D-9059-64F68D0FD147}"/>
    <dgm:cxn modelId="{C854FE31-B7B7-497F-821A-60B55CC4B79F}" type="presOf" srcId="{62091CE8-40BE-42DE-A83E-016A68DBBDAC}" destId="{46403D24-67E5-4944-B60D-F68A9DDE5A69}" srcOrd="0" destOrd="0" presId="urn:microsoft.com/office/officeart/2005/8/layout/vProcess5"/>
    <dgm:cxn modelId="{21F46CFD-CB2E-44B6-868A-599C51AE6624}" type="presOf" srcId="{26C36637-6C59-4286-8895-DE2B3CDA5C32}" destId="{4841B427-0FC4-4A6C-B0B9-66E1C64ECAD5}" srcOrd="0" destOrd="0" presId="urn:microsoft.com/office/officeart/2005/8/layout/vProcess5"/>
    <dgm:cxn modelId="{8CCBBC0F-807B-4F7D-A028-98C39CAEA9E0}" type="presOf" srcId="{0C369EBE-CDC9-472A-94D7-E4F034AC82A5}" destId="{04936A30-30E1-4B10-A9A7-5E4D6C85D274}" srcOrd="1" destOrd="0" presId="urn:microsoft.com/office/officeart/2005/8/layout/vProcess5"/>
    <dgm:cxn modelId="{06FF9D5B-0EB9-4658-9CAF-ADE03A0D60C1}" type="presOf" srcId="{26C36637-6C59-4286-8895-DE2B3CDA5C32}" destId="{B59BAA10-A3BE-4283-9AF4-E1F089787F18}" srcOrd="1" destOrd="0" presId="urn:microsoft.com/office/officeart/2005/8/layout/vProcess5"/>
    <dgm:cxn modelId="{9E46D56C-49D3-4B90-8625-A7D9E8157127}" type="presOf" srcId="{F63F4FE1-CBF6-4A3D-9059-64F68D0FD147}" destId="{31E750C5-FCB1-43BA-AC95-B55F1B3718BD}" srcOrd="0" destOrd="0" presId="urn:microsoft.com/office/officeart/2005/8/layout/vProcess5"/>
    <dgm:cxn modelId="{5319C58E-475D-43D1-BB03-E9E31A6F7437}" type="presOf" srcId="{0C369EBE-CDC9-472A-94D7-E4F034AC82A5}" destId="{FBF7D5B6-6364-4090-99D8-F3CCF5AC1AF5}" srcOrd="0" destOrd="0" presId="urn:microsoft.com/office/officeart/2005/8/layout/vProcess5"/>
    <dgm:cxn modelId="{E7CD1E3B-908E-493C-97E7-930C24902784}" type="presOf" srcId="{47CE9A0A-4E39-4B5E-819F-20660DC91B76}" destId="{7455248B-BD60-425D-890D-79268A687341}" srcOrd="0" destOrd="0" presId="urn:microsoft.com/office/officeart/2005/8/layout/vProcess5"/>
    <dgm:cxn modelId="{1092BA65-10EC-4724-A735-8D474133C541}" srcId="{755588FF-B35D-410B-ABFD-F7659197D210}" destId="{62091CE8-40BE-42DE-A83E-016A68DBBDAC}" srcOrd="0" destOrd="0" parTransId="{3BF1D34B-FBA2-4FB2-8C11-E71B1E769D92}" sibTransId="{47CE9A0A-4E39-4B5E-819F-20660DC91B76}"/>
    <dgm:cxn modelId="{37A54BFB-2708-4162-914F-4D0FCE8C5691}" type="presOf" srcId="{755588FF-B35D-410B-ABFD-F7659197D210}" destId="{FFE29C13-EA6A-4CCA-8119-FF6E8B8C26C4}" srcOrd="0" destOrd="0" presId="urn:microsoft.com/office/officeart/2005/8/layout/vProcess5"/>
    <dgm:cxn modelId="{A1E5C900-9815-4A4F-B19F-AA79A5D4CAC7}" type="presOf" srcId="{62091CE8-40BE-42DE-A83E-016A68DBBDAC}" destId="{2017FEC3-990F-4D0F-9A9E-297680B04F67}" srcOrd="1" destOrd="0" presId="urn:microsoft.com/office/officeart/2005/8/layout/vProcess5"/>
    <dgm:cxn modelId="{CA1EE774-3B83-4F82-A216-B643D9014DD8}" type="presParOf" srcId="{FFE29C13-EA6A-4CCA-8119-FF6E8B8C26C4}" destId="{252479D9-A6B5-4381-B7F5-19B6900A0B2B}" srcOrd="0" destOrd="0" presId="urn:microsoft.com/office/officeart/2005/8/layout/vProcess5"/>
    <dgm:cxn modelId="{D374D66A-05B1-40BB-9E92-62D3DF03A6A4}" type="presParOf" srcId="{FFE29C13-EA6A-4CCA-8119-FF6E8B8C26C4}" destId="{46403D24-67E5-4944-B60D-F68A9DDE5A69}" srcOrd="1" destOrd="0" presId="urn:microsoft.com/office/officeart/2005/8/layout/vProcess5"/>
    <dgm:cxn modelId="{EB013D02-B2D6-4F3D-A01F-D4EAFA791729}" type="presParOf" srcId="{FFE29C13-EA6A-4CCA-8119-FF6E8B8C26C4}" destId="{4841B427-0FC4-4A6C-B0B9-66E1C64ECAD5}" srcOrd="2" destOrd="0" presId="urn:microsoft.com/office/officeart/2005/8/layout/vProcess5"/>
    <dgm:cxn modelId="{AB6055CE-F715-4A7B-9B3D-62A336E4696F}" type="presParOf" srcId="{FFE29C13-EA6A-4CCA-8119-FF6E8B8C26C4}" destId="{FBF7D5B6-6364-4090-99D8-F3CCF5AC1AF5}" srcOrd="3" destOrd="0" presId="urn:microsoft.com/office/officeart/2005/8/layout/vProcess5"/>
    <dgm:cxn modelId="{A034BB6B-BFCD-4E93-AB73-3F84B8EEF564}" type="presParOf" srcId="{FFE29C13-EA6A-4CCA-8119-FF6E8B8C26C4}" destId="{7455248B-BD60-425D-890D-79268A687341}" srcOrd="4" destOrd="0" presId="urn:microsoft.com/office/officeart/2005/8/layout/vProcess5"/>
    <dgm:cxn modelId="{684E14DF-6E67-434B-8EF3-C442FA256D3D}" type="presParOf" srcId="{FFE29C13-EA6A-4CCA-8119-FF6E8B8C26C4}" destId="{31E750C5-FCB1-43BA-AC95-B55F1B3718BD}" srcOrd="5" destOrd="0" presId="urn:microsoft.com/office/officeart/2005/8/layout/vProcess5"/>
    <dgm:cxn modelId="{DE48441F-8269-479B-8818-CA2B8D25C734}" type="presParOf" srcId="{FFE29C13-EA6A-4CCA-8119-FF6E8B8C26C4}" destId="{2017FEC3-990F-4D0F-9A9E-297680B04F67}" srcOrd="6" destOrd="0" presId="urn:microsoft.com/office/officeart/2005/8/layout/vProcess5"/>
    <dgm:cxn modelId="{A57FA340-5368-4A76-9EF8-650273BDC5CF}" type="presParOf" srcId="{FFE29C13-EA6A-4CCA-8119-FF6E8B8C26C4}" destId="{B59BAA10-A3BE-4283-9AF4-E1F089787F18}" srcOrd="7" destOrd="0" presId="urn:microsoft.com/office/officeart/2005/8/layout/vProcess5"/>
    <dgm:cxn modelId="{C4CECA89-05E1-4D57-8322-BAC2DACE1647}" type="presParOf" srcId="{FFE29C13-EA6A-4CCA-8119-FF6E8B8C26C4}" destId="{04936A30-30E1-4B10-A9A7-5E4D6C85D274}" srcOrd="8" destOrd="0" presId="urn:microsoft.com/office/officeart/2005/8/layout/vProcess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C7A4C-A5E5-4039-9F60-1AAE5F21B578}" type="datetimeFigureOut">
              <a:rPr lang="ru-RU" smtClean="0"/>
              <a:pPr/>
              <a:t>13.12.2016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E740-09BD-47DC-9807-0517C14F53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C7A4C-A5E5-4039-9F60-1AAE5F21B578}" type="datetimeFigureOut">
              <a:rPr lang="ru-RU" smtClean="0"/>
              <a:pPr/>
              <a:t>13.12.2016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E740-09BD-47DC-9807-0517C14F53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C7A4C-A5E5-4039-9F60-1AAE5F21B578}" type="datetimeFigureOut">
              <a:rPr lang="ru-RU" smtClean="0"/>
              <a:pPr/>
              <a:t>13.12.2016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E740-09BD-47DC-9807-0517C14F53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C7A4C-A5E5-4039-9F60-1AAE5F21B578}" type="datetimeFigureOut">
              <a:rPr lang="ru-RU" smtClean="0"/>
              <a:pPr/>
              <a:t>13.12.2016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E740-09BD-47DC-9807-0517C14F53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C7A4C-A5E5-4039-9F60-1AAE5F21B578}" type="datetimeFigureOut">
              <a:rPr lang="ru-RU" smtClean="0"/>
              <a:pPr/>
              <a:t>13.12.2016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E740-09BD-47DC-9807-0517C14F53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C7A4C-A5E5-4039-9F60-1AAE5F21B578}" type="datetimeFigureOut">
              <a:rPr lang="ru-RU" smtClean="0"/>
              <a:pPr/>
              <a:t>13.12.2016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E740-09BD-47DC-9807-0517C14F53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C7A4C-A5E5-4039-9F60-1AAE5F21B578}" type="datetimeFigureOut">
              <a:rPr lang="ru-RU" smtClean="0"/>
              <a:pPr/>
              <a:t>13.12.2016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E740-09BD-47DC-9807-0517C14F53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C7A4C-A5E5-4039-9F60-1AAE5F21B578}" type="datetimeFigureOut">
              <a:rPr lang="ru-RU" smtClean="0"/>
              <a:pPr/>
              <a:t>13.12.2016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E740-09BD-47DC-9807-0517C14F53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C7A4C-A5E5-4039-9F60-1AAE5F21B578}" type="datetimeFigureOut">
              <a:rPr lang="ru-RU" smtClean="0"/>
              <a:pPr/>
              <a:t>13.12.2016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E740-09BD-47DC-9807-0517C14F53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C7A4C-A5E5-4039-9F60-1AAE5F21B578}" type="datetimeFigureOut">
              <a:rPr lang="ru-RU" smtClean="0"/>
              <a:pPr/>
              <a:t>13.12.2016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E740-09BD-47DC-9807-0517C14F53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C7A4C-A5E5-4039-9F60-1AAE5F21B578}" type="datetimeFigureOut">
              <a:rPr lang="ru-RU" smtClean="0"/>
              <a:pPr/>
              <a:t>13.12.2016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E740-09BD-47DC-9807-0517C14F53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C7A4C-A5E5-4039-9F60-1AAE5F21B578}" type="datetimeFigureOut">
              <a:rPr lang="ru-RU" smtClean="0"/>
              <a:pPr/>
              <a:t>13.12.2016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4E740-09BD-47DC-9807-0517C14F53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2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285728"/>
            <a:ext cx="8472518" cy="939784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>
            <a:noAutofit/>
          </a:bodyPr>
          <a:lstStyle/>
          <a:p>
            <a:r>
              <a:rPr lang="uk-UA" sz="5400" b="1" i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Georgia" pitchFamily="18" charset="0"/>
                <a:cs typeface="Arial"/>
              </a:rPr>
              <a:t>Українці  танцюють</a:t>
            </a:r>
            <a:endParaRPr lang="ru-RU" sz="5400" b="1" i="1" dirty="0"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path path="shape">
                  <a:fillToRect l="50000" t="50000" r="50000" b="50000"/>
                </a:path>
                <a:tileRect/>
              </a:gradFill>
              <a:latin typeface="Georgia" pitchFamily="18" charset="0"/>
            </a:endParaRPr>
          </a:p>
        </p:txBody>
      </p:sp>
      <p:pic>
        <p:nvPicPr>
          <p:cNvPr id="1026" name="Picture 2" descr="C:\Users\ADMIN\Desktop\откритий урок\gopak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600000">
            <a:off x="642910" y="1643050"/>
            <a:ext cx="3643338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ADMIN\Desktop\откритий урок\метелица.jpg"/>
          <p:cNvPicPr>
            <a:picLocks noChangeAspect="1" noChangeArrowheads="1"/>
          </p:cNvPicPr>
          <p:nvPr/>
        </p:nvPicPr>
        <p:blipFill>
          <a:blip r:embed="rId4"/>
          <a:srcRect l="20000"/>
          <a:stretch>
            <a:fillRect/>
          </a:stretch>
        </p:blipFill>
        <p:spPr bwMode="auto">
          <a:xfrm>
            <a:off x="4786314" y="1643050"/>
            <a:ext cx="3461026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ADMIN\Desktop\откритий урок\козачок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488" y="3857628"/>
            <a:ext cx="3622681" cy="24054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2" descr="villog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00892" y="4714884"/>
            <a:ext cx="1765691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2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357166"/>
            <a:ext cx="7215238" cy="923330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wrap="square">
            <a:spAutoFit/>
          </a:bodyPr>
          <a:lstStyle/>
          <a:p>
            <a:pPr algn="ctr"/>
            <a:r>
              <a:rPr lang="uk-UA" sz="5400" b="1" i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Georgia" pitchFamily="18" charset="0"/>
                <a:cs typeface="Arial"/>
              </a:rPr>
              <a:t>Розучування</a:t>
            </a:r>
            <a:r>
              <a:rPr lang="uk-UA" sz="5400" b="1" i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Georgia" pitchFamily="18" charset="0"/>
                <a:cs typeface="Arial"/>
              </a:rPr>
              <a:t> </a:t>
            </a:r>
            <a:r>
              <a:rPr lang="uk-UA" sz="5400" b="1" i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Georgia" pitchFamily="18" charset="0"/>
                <a:cs typeface="Arial"/>
              </a:rPr>
              <a:t>пісні</a:t>
            </a:r>
            <a:endParaRPr lang="ru-RU" sz="5400" dirty="0">
              <a:solidFill>
                <a:schemeClr val="accent6">
                  <a:lumMod val="40000"/>
                  <a:lumOff val="60000"/>
                </a:schemeClr>
              </a:solidFill>
              <a:latin typeface="Georgia" panose="02040502050405020303" pitchFamily="18" charset="0"/>
            </a:endParaRPr>
          </a:p>
        </p:txBody>
      </p:sp>
      <p:pic>
        <p:nvPicPr>
          <p:cNvPr id="18434" name="Picture 2" descr="C:\Users\ADMIN\Desktop\откритий урок\0.png"/>
          <p:cNvPicPr>
            <a:picLocks noChangeAspect="1" noChangeArrowheads="1"/>
          </p:cNvPicPr>
          <p:nvPr/>
        </p:nvPicPr>
        <p:blipFill>
          <a:blip r:embed="rId3"/>
          <a:srcRect l="4102" t="1435"/>
          <a:stretch>
            <a:fillRect/>
          </a:stretch>
        </p:blipFill>
        <p:spPr bwMode="auto">
          <a:xfrm>
            <a:off x="642910" y="1571612"/>
            <a:ext cx="3340902" cy="4905388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4714876" y="2071678"/>
            <a:ext cx="3500462" cy="707886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000" dirty="0">
                <a:solidFill>
                  <a:srgbClr val="002060"/>
                </a:solidFill>
                <a:latin typeface="Georgia" pitchFamily="18" charset="0"/>
                <a:cs typeface="Arial" pitchFamily="34" charset="0"/>
              </a:rPr>
              <a:t>с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cs typeface="Arial" pitchFamily="34" charset="0"/>
              </a:rPr>
              <a:t>лова</a:t>
            </a:r>
            <a:r>
              <a:rPr kumimoji="0" lang="uk-UA" sz="20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cs typeface="Arial" pitchFamily="34" charset="0"/>
              </a:rPr>
              <a:t> О.Кононенко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000" dirty="0" smtClean="0">
                <a:solidFill>
                  <a:srgbClr val="002060"/>
                </a:solidFill>
                <a:latin typeface="Georgia" pitchFamily="18" charset="0"/>
                <a:cs typeface="Arial" pitchFamily="34" charset="0"/>
              </a:rPr>
              <a:t>М</a:t>
            </a:r>
            <a:r>
              <a:rPr lang="uk-UA" sz="2000" baseline="0" dirty="0" smtClean="0">
                <a:solidFill>
                  <a:srgbClr val="002060"/>
                </a:solidFill>
                <a:latin typeface="Georgia" pitchFamily="18" charset="0"/>
                <a:cs typeface="Arial" pitchFamily="34" charset="0"/>
              </a:rPr>
              <a:t>узика О.Жилінського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500562" y="3071810"/>
            <a:ext cx="4429156" cy="707886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0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cs typeface="Arial" pitchFamily="34" charset="0"/>
              </a:rPr>
              <a:t>“Пісня  джури”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357686" y="4357694"/>
            <a:ext cx="4572000" cy="178510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</a:rPr>
              <a:t>Джу́ра</a:t>
            </a:r>
            <a:r>
              <a:rPr lang="ru-RU" sz="2000" b="1" i="1" dirty="0">
                <a:solidFill>
                  <a:srgbClr val="002060"/>
                </a:solidFill>
              </a:rPr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-  </a:t>
            </a:r>
            <a:r>
              <a:rPr lang="ru-RU" b="1" i="1" dirty="0" smtClean="0">
                <a:solidFill>
                  <a:srgbClr val="002060"/>
                </a:solidFill>
                <a:latin typeface="Georgia" pitchFamily="18" charset="0"/>
              </a:rPr>
              <a:t>так називали в Україні</a:t>
            </a:r>
            <a:r>
              <a:rPr lang="ru-RU" b="1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b="1" i="1" dirty="0" smtClean="0">
                <a:solidFill>
                  <a:srgbClr val="002060"/>
                </a:solidFill>
                <a:latin typeface="Georgia" pitchFamily="18" charset="0"/>
              </a:rPr>
              <a:t> в 16-18 століттях зброєносця,учня у козацької старшини.</a:t>
            </a:r>
            <a:r>
              <a:rPr lang="ru-RU" b="1" i="1" dirty="0" smtClean="0">
                <a:solidFill>
                  <a:srgbClr val="002060"/>
                </a:solidFill>
              </a:rPr>
              <a:t> </a:t>
            </a:r>
            <a:r>
              <a:rPr lang="ru-RU" b="1" i="1" dirty="0" smtClean="0">
                <a:solidFill>
                  <a:srgbClr val="002060"/>
                </a:solidFill>
                <a:latin typeface="Georgia" pitchFamily="18" charset="0"/>
              </a:rPr>
              <a:t>Зазвичай джурами були молоді хлопці. Разом з  козаками  джури ходили в походи, брали участь у боях.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2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14290"/>
            <a:ext cx="7572428" cy="92333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/>
            <a:r>
              <a:rPr lang="uk-UA" sz="5400" b="1" i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Georgia" pitchFamily="18" charset="0"/>
                <a:cs typeface="Arial"/>
              </a:rPr>
              <a:t>Творче завдання</a:t>
            </a:r>
            <a:endParaRPr lang="ru-RU" sz="5400" dirty="0">
              <a:solidFill>
                <a:schemeClr val="accent6">
                  <a:lumMod val="40000"/>
                  <a:lumOff val="60000"/>
                </a:schemeClr>
              </a:solidFill>
              <a:latin typeface="Georgia" panose="02040502050405020303" pitchFamily="18" charset="0"/>
            </a:endParaRPr>
          </a:p>
        </p:txBody>
      </p:sp>
      <p:pic>
        <p:nvPicPr>
          <p:cNvPr id="26628" name="Picture 4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1643050"/>
            <a:ext cx="4515633" cy="3002896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" name="Прямоугольник 4"/>
          <p:cNvSpPr/>
          <p:nvPr/>
        </p:nvSpPr>
        <p:spPr>
          <a:xfrm>
            <a:off x="214282" y="5214950"/>
            <a:ext cx="86629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3200" b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Створити ритмічний супровід до пісні</a:t>
            </a:r>
            <a:endParaRPr lang="ru-RU" sz="3200" b="1" dirty="0" smtClean="0">
              <a:solidFill>
                <a:srgbClr val="002060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2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285728"/>
            <a:ext cx="8215370" cy="92333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/>
            <a:r>
              <a:rPr lang="uk-UA" sz="5400" b="1" i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Georgia" pitchFamily="18" charset="0"/>
                <a:cs typeface="Arial"/>
              </a:rPr>
              <a:t> </a:t>
            </a:r>
            <a:r>
              <a:rPr lang="uk-UA" sz="4800" b="1" i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Georgia" pitchFamily="18" charset="0"/>
                <a:cs typeface="Arial"/>
              </a:rPr>
              <a:t>“Незакінчене  речення”</a:t>
            </a:r>
            <a:endParaRPr lang="ru-RU" sz="4800" dirty="0">
              <a:solidFill>
                <a:schemeClr val="accent6">
                  <a:lumMod val="40000"/>
                  <a:lumOff val="6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857364"/>
            <a:ext cx="8643998" cy="415498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uk-UA" sz="2400" b="1" dirty="0" smtClean="0">
                <a:solidFill>
                  <a:srgbClr val="0070C0"/>
                </a:solidFill>
                <a:latin typeface="Georgia" pitchFamily="18" charset="0"/>
              </a:rPr>
              <a:t> Сьогодні на уроці звучала музика…… </a:t>
            </a:r>
            <a:endParaRPr lang="uk-UA" sz="2400" b="1" dirty="0" smtClean="0">
              <a:solidFill>
                <a:srgbClr val="0070C0"/>
              </a:solidFill>
              <a:latin typeface="Georgia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uk-UA" sz="2400" b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sz="2400" b="1" dirty="0" smtClean="0">
                <a:solidFill>
                  <a:srgbClr val="002060"/>
                </a:solidFill>
                <a:latin typeface="Georgia" pitchFamily="18" charset="0"/>
              </a:rPr>
              <a:t>Гопак виник у побуті </a:t>
            </a:r>
            <a:r>
              <a:rPr lang="uk-UA" sz="2400" b="1" dirty="0" smtClean="0">
                <a:solidFill>
                  <a:srgbClr val="002060"/>
                </a:solidFill>
                <a:latin typeface="Georgia" pitchFamily="18" charset="0"/>
              </a:rPr>
              <a:t>……</a:t>
            </a:r>
            <a:endParaRPr lang="uk-UA" sz="2400" b="1" dirty="0" smtClean="0">
              <a:solidFill>
                <a:srgbClr val="FF0000"/>
              </a:solidFill>
              <a:latin typeface="Georgia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Спочатку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гопак виконували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виключно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……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Танець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к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озачок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  названий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на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честь…..</a:t>
            </a:r>
            <a:endParaRPr lang="uk-UA" sz="2400" b="1" dirty="0" smtClean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На 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відміну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від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гопаків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козачки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виконуються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 в 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швидкому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і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дуже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швидкому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…..</a:t>
            </a:r>
            <a:endParaRPr lang="uk-UA" sz="2400" b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Метелиця</a:t>
            </a: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- </a:t>
            </a: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ц</a:t>
            </a: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е</a:t>
            </a: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масовий</a:t>
            </a: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танець</a:t>
            </a: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жвавого</a:t>
            </a: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 характеру </a:t>
            </a: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і</a:t>
            </a: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 темпу, </a:t>
            </a: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який</a:t>
            </a: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виконують</a:t>
            </a: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у……(</a:t>
            </a: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парі</a:t>
            </a: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,  сольно, </a:t>
            </a: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групами</a:t>
            </a: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)</a:t>
            </a:r>
            <a:endParaRPr lang="ru-RU" sz="2400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Метелиця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 — вид 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хороводу,в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якому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може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брати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 участь 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……(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кількість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виконавців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).</a:t>
            </a:r>
            <a:endParaRPr lang="ru-RU" sz="2400" b="1" dirty="0" smtClean="0">
              <a:solidFill>
                <a:srgbClr val="002060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2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357158" y="714356"/>
          <a:ext cx="8501122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2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14282" y="3643314"/>
            <a:ext cx="8715436" cy="156966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Визначити,чи</a:t>
            </a:r>
            <a:r>
              <a:rPr kumimoji="0" lang="uk-UA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є серед мобільних</a:t>
            </a:r>
            <a:r>
              <a:rPr kumimoji="0" lang="uk-UA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рингтонів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uk-UA" sz="3200" dirty="0" smtClean="0"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smtClean="0"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мелодії </a:t>
            </a:r>
            <a:r>
              <a:rPr kumimoji="0" lang="uk-UA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українських народних танців,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uk-UA" sz="3200" dirty="0" smtClean="0"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smtClean="0"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використовуючи Інтернет – ресурси. 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357166"/>
            <a:ext cx="75009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5400" b="1" i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Georgia" pitchFamily="18" charset="0"/>
                <a:cs typeface="Arial"/>
              </a:rPr>
              <a:t>Домашнє завдання</a:t>
            </a:r>
            <a:endParaRPr lang="ru-RU" sz="5400" dirty="0"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2143116"/>
            <a:ext cx="8715436" cy="107721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uk-UA" sz="3200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Знайти сім  </a:t>
            </a:r>
            <a:r>
              <a:rPr lang="uk-UA" sz="3200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назв українських </a:t>
            </a:r>
            <a:r>
              <a:rPr lang="uk-UA" sz="3200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народних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uk-UA" sz="3200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uk-UA" sz="3200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  танців</a:t>
            </a:r>
            <a:r>
              <a:rPr lang="uk-UA" sz="3200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lang="ru-RU" sz="3200" dirty="0" smtClean="0"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2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14282" y="3714752"/>
            <a:ext cx="85725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Історія виникнення народних танців дуже давня. Розпочалася вона з магічних обрядів, рухів та заклинань, які наші предки виконували перед полюванням, збиранням врожаю, битвою з ворогом тощо.</a:t>
            </a:r>
          </a:p>
          <a:p>
            <a:pPr algn="just"/>
            <a:r>
              <a:rPr lang="uk-UA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Український народний танець формувався і вдосконалювався протягом віків та був тісно пов’язаний із життям народу, його побутом, працею, певним художнім смаком. Народ старанно зберігав і розвивав кращі зразки танцювального мистецтва, передаючи від покоління до покоління форму танців, їхній характер та манеру виконання.</a:t>
            </a:r>
            <a:endParaRPr lang="uk-UA" b="1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pic>
        <p:nvPicPr>
          <p:cNvPr id="2050" name="Picture 2" descr="C:\Users\ADMIN\Desktop\откритий урок\Ukrainskiy-tanet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214290"/>
            <a:ext cx="5643602" cy="3643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2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4500570"/>
            <a:ext cx="8715436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002060"/>
                </a:solidFill>
                <a:latin typeface="Georgia" pitchFamily="18" charset="0"/>
              </a:rPr>
              <a:t>Т</a:t>
            </a:r>
            <a: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  <a:t>радиційний </a:t>
            </a:r>
            <a:r>
              <a:rPr lang="ru-RU" b="1" dirty="0">
                <a:solidFill>
                  <a:srgbClr val="002060"/>
                </a:solidFill>
                <a:latin typeface="Georgia" pitchFamily="18" charset="0"/>
              </a:rPr>
              <a:t>український народний танець запорозького походження, який виконують соло або групами в швидкому темпі з використанням стрибків. Гопак виник у побуті Війська Запорозького. Спочатку виконувався виключно чоловіками. Сучасний гопак </a:t>
            </a:r>
            <a: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  <a:t> танцюють чоловіки </a:t>
            </a:r>
            <a:r>
              <a:rPr lang="ru-RU" b="1" dirty="0">
                <a:solidFill>
                  <a:srgbClr val="002060"/>
                </a:solidFill>
                <a:latin typeface="Georgia" pitchFamily="18" charset="0"/>
              </a:rPr>
              <a:t>й жінки.  Гопак завжди відзначається </a:t>
            </a:r>
            <a: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  <a:t>героїчним забарвленням. Виконання танцю допускає імпровізацію (стрибки, присідання, обертання).</a:t>
            </a:r>
            <a:endParaRPr lang="ru-RU" b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3074" name="Picture 2" descr="C:\Users\ADMIN\Desktop\откритий урок\gopak-4.jpg"/>
          <p:cNvPicPr>
            <a:picLocks noChangeAspect="1" noChangeArrowheads="1"/>
          </p:cNvPicPr>
          <p:nvPr/>
        </p:nvPicPr>
        <p:blipFill>
          <a:blip r:embed="rId3"/>
          <a:srcRect l="9501" r="9738"/>
          <a:stretch>
            <a:fillRect/>
          </a:stretch>
        </p:blipFill>
        <p:spPr bwMode="auto">
          <a:xfrm>
            <a:off x="5929322" y="1643050"/>
            <a:ext cx="2769295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rcRect t="26786"/>
          <a:stretch>
            <a:fillRect/>
          </a:stretch>
        </p:blipFill>
        <p:spPr>
          <a:xfrm>
            <a:off x="285720" y="1285860"/>
            <a:ext cx="5464169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2928926" y="142852"/>
            <a:ext cx="2928958" cy="923330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wrap="square">
            <a:spAutoFit/>
          </a:bodyPr>
          <a:lstStyle/>
          <a:p>
            <a:pPr algn="ctr"/>
            <a:r>
              <a:rPr lang="uk-UA" sz="5400" b="1" i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Georgia" pitchFamily="18" charset="0"/>
                <a:cs typeface="Arial"/>
              </a:rPr>
              <a:t>Гопак</a:t>
            </a:r>
            <a:endParaRPr lang="ru-RU" sz="5400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2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214290"/>
            <a:ext cx="7143800" cy="92333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/>
            <a:r>
              <a:rPr lang="uk-UA" sz="5400" b="1" i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Georgia" pitchFamily="18" charset="0"/>
                <a:cs typeface="Arial"/>
              </a:rPr>
              <a:t>Бойовий гопак</a:t>
            </a:r>
            <a:endParaRPr lang="ru-RU" sz="5400" dirty="0"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868" y="1428736"/>
            <a:ext cx="5429256" cy="506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</a:pPr>
            <a:r>
              <a:rPr lang="uk-UA" sz="1700" dirty="0" smtClean="0">
                <a:solidFill>
                  <a:srgbClr val="813911"/>
                </a:solidFill>
                <a:latin typeface="Corbel" pitchFamily="34" charset="0"/>
              </a:rPr>
              <a:t> </a:t>
            </a:r>
            <a:r>
              <a:rPr lang="uk-UA" sz="1700" b="1" dirty="0" smtClean="0">
                <a:solidFill>
                  <a:srgbClr val="002060"/>
                </a:solidFill>
                <a:latin typeface="Georgia" pitchFamily="18" charset="0"/>
              </a:rPr>
              <a:t>Свідчення зв'язку танцю </a:t>
            </a:r>
            <a:r>
              <a:rPr lang="uk-UA" sz="1700" b="1" dirty="0" smtClean="0">
                <a:solidFill>
                  <a:srgbClr val="002060"/>
                </a:solidFill>
                <a:latin typeface="Georgia" pitchFamily="18" charset="0"/>
              </a:rPr>
              <a:t>гопак </a:t>
            </a:r>
            <a:r>
              <a:rPr lang="uk-UA" sz="1700" b="1" dirty="0" smtClean="0">
                <a:solidFill>
                  <a:srgbClr val="002060"/>
                </a:solidFill>
                <a:latin typeface="Georgia" pitchFamily="18" charset="0"/>
              </a:rPr>
              <a:t>із бойовими мистецтвами є доведена схожість великої кількості його елементів із бойовими рухами. Так, візантійський історик </a:t>
            </a:r>
            <a:r>
              <a:rPr lang="de-DE" sz="1700" b="1" dirty="0" smtClean="0">
                <a:solidFill>
                  <a:srgbClr val="002060"/>
                </a:solidFill>
                <a:latin typeface="Georgia" pitchFamily="18" charset="0"/>
              </a:rPr>
              <a:t>IX </a:t>
            </a:r>
            <a:r>
              <a:rPr lang="uk-UA" sz="1700" b="1" dirty="0" smtClean="0">
                <a:solidFill>
                  <a:srgbClr val="002060"/>
                </a:solidFill>
                <a:latin typeface="Georgia" pitchFamily="18" charset="0"/>
              </a:rPr>
              <a:t>ст. Лев </a:t>
            </a:r>
            <a:r>
              <a:rPr lang="uk-UA" sz="1700" b="1" dirty="0" smtClean="0">
                <a:solidFill>
                  <a:srgbClr val="002060"/>
                </a:solidFill>
                <a:latin typeface="Georgia" pitchFamily="18" charset="0"/>
              </a:rPr>
              <a:t>Діакон</a:t>
            </a:r>
            <a:r>
              <a:rPr lang="uk-UA" sz="1700" b="1" dirty="0" smtClean="0">
                <a:solidFill>
                  <a:srgbClr val="002060"/>
                </a:solidFill>
                <a:latin typeface="Georgia" pitchFamily="18" charset="0"/>
              </a:rPr>
              <a:t> у «</a:t>
            </a:r>
            <a:r>
              <a:rPr lang="uk-UA" sz="1700" b="1" dirty="0" smtClean="0">
                <a:solidFill>
                  <a:srgbClr val="002060"/>
                </a:solidFill>
                <a:latin typeface="Georgia" pitchFamily="18" charset="0"/>
              </a:rPr>
              <a:t>Хроніках</a:t>
            </a:r>
            <a:r>
              <a:rPr lang="uk-UA" sz="1700" b="1" dirty="0" smtClean="0">
                <a:solidFill>
                  <a:srgbClr val="002060"/>
                </a:solidFill>
                <a:latin typeface="Georgia" pitchFamily="18" charset="0"/>
              </a:rPr>
              <a:t>», описуючи походи князя Святослава, називав волхвів дітьми сатани, котрі навчалися мистецтва воювати за допомогою танців. Згодом мандрівника із Франції, що випадково потрапив у Запорізьку Січ, здивував такий факт: козаки весь день тренувалися під власний спів, при цьому їхні рухи були дуже схожі на </a:t>
            </a:r>
            <a:r>
              <a:rPr lang="uk-UA" sz="1700" b="1" dirty="0" smtClean="0">
                <a:solidFill>
                  <a:srgbClr val="002060"/>
                </a:solidFill>
                <a:latin typeface="Georgia" pitchFamily="18" charset="0"/>
              </a:rPr>
              <a:t>танцювальні.  У </a:t>
            </a:r>
            <a:r>
              <a:rPr lang="uk-UA" sz="1700" b="1" dirty="0" smtClean="0">
                <a:solidFill>
                  <a:srgbClr val="002060"/>
                </a:solidFill>
                <a:latin typeface="Georgia" pitchFamily="18" charset="0"/>
              </a:rPr>
              <a:t>Музеї історичних коштовностей України зберігаються відлиті із золота фігурки танцюючих чоловіків: вузькі чоботи, широкі шаровари, вишиванки, довгі вуса. Усі вони дуже нагадують козаків. Дана скульптурна група датується </a:t>
            </a:r>
            <a:r>
              <a:rPr lang="de-DE" sz="1700" b="1" dirty="0" smtClean="0">
                <a:solidFill>
                  <a:srgbClr val="002060"/>
                </a:solidFill>
                <a:latin typeface="Georgia" pitchFamily="18" charset="0"/>
              </a:rPr>
              <a:t>VI </a:t>
            </a:r>
            <a:r>
              <a:rPr lang="uk-UA" sz="1700" b="1" dirty="0" smtClean="0">
                <a:solidFill>
                  <a:srgbClr val="002060"/>
                </a:solidFill>
                <a:latin typeface="Georgia" pitchFamily="18" charset="0"/>
              </a:rPr>
              <a:t>століттям.</a:t>
            </a:r>
            <a:endParaRPr lang="ru-RU" sz="17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4" name="Picture 2" descr="D:\Аня ;)\Школа\Худ. культ\Бойовий_гопак.jpg"/>
          <p:cNvPicPr>
            <a:picLocks noChangeAspect="1" noChangeArrowheads="1"/>
          </p:cNvPicPr>
          <p:nvPr/>
        </p:nvPicPr>
        <p:blipFill>
          <a:blip r:embed="rId3"/>
          <a:srcRect l="1613"/>
          <a:stretch>
            <a:fillRect/>
          </a:stretch>
        </p:blipFill>
        <p:spPr bwMode="auto">
          <a:xfrm>
            <a:off x="214282" y="1571612"/>
            <a:ext cx="3268288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 descr="D:\Аня ;)\Школа\Худ. культ\Gopak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071942"/>
            <a:ext cx="3286148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2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142852"/>
            <a:ext cx="3714776" cy="923330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wrap="square">
            <a:spAutoFit/>
          </a:bodyPr>
          <a:lstStyle/>
          <a:p>
            <a:pPr algn="ctr"/>
            <a:r>
              <a:rPr lang="uk-UA" sz="5400" b="1" i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Georgia" pitchFamily="18" charset="0"/>
                <a:cs typeface="Arial"/>
              </a:rPr>
              <a:t>Козачок</a:t>
            </a:r>
            <a:endParaRPr lang="ru-RU" sz="5400" dirty="0"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4643446"/>
            <a:ext cx="878687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002060"/>
                </a:solidFill>
                <a:latin typeface="Georgia" pitchFamily="18" charset="0"/>
              </a:rPr>
              <a:t>У</a:t>
            </a:r>
            <a: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  <a:t>країнський </a:t>
            </a:r>
            <a:r>
              <a:rPr lang="ru-RU" b="1" dirty="0">
                <a:solidFill>
                  <a:srgbClr val="002060"/>
                </a:solidFill>
                <a:latin typeface="Georgia" pitchFamily="18" charset="0"/>
              </a:rPr>
              <a:t>масовий танець швидкого темпу, </a:t>
            </a:r>
            <a:r>
              <a:rPr lang="uk-UA" b="1" dirty="0">
                <a:solidFill>
                  <a:srgbClr val="002060"/>
                </a:solidFill>
                <a:latin typeface="Georgia" pitchFamily="18" charset="0"/>
              </a:rPr>
              <a:t>н</a:t>
            </a:r>
            <a:r>
              <a:rPr lang="ru-RU" b="1" dirty="0">
                <a:solidFill>
                  <a:srgbClr val="002060"/>
                </a:solidFill>
                <a:latin typeface="Georgia" pitchFamily="18" charset="0"/>
              </a:rPr>
              <a:t>азваний на честь запорізьких козаків.  Його виконують парами, рядами, соло. Цей танець має багато спільного з гопаком, але за характером більш легкий та веселий. Часто козачок називають спрощен</a:t>
            </a:r>
            <a:r>
              <a:rPr lang="uk-UA" b="1" dirty="0">
                <a:solidFill>
                  <a:srgbClr val="002060"/>
                </a:solidFill>
                <a:latin typeface="Georgia" pitchFamily="18" charset="0"/>
              </a:rPr>
              <a:t>им </a:t>
            </a:r>
            <a:r>
              <a:rPr lang="ru-RU" b="1" dirty="0">
                <a:solidFill>
                  <a:srgbClr val="002060"/>
                </a:solidFill>
                <a:latin typeface="Georgia" pitchFamily="18" charset="0"/>
              </a:rPr>
              <a:t> гопаком. Його виконують тільки попарно, без складних трюків. </a:t>
            </a:r>
            <a: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  <a:t>На відміну від гопаків козачки виконуються в швидкому і дуже швидкому темпі. </a:t>
            </a:r>
          </a:p>
          <a:p>
            <a:endParaRPr lang="ru-RU" b="1" dirty="0">
              <a:latin typeface="Georgia" pitchFamily="18" charset="0"/>
            </a:endParaRPr>
          </a:p>
        </p:txBody>
      </p:sp>
      <p:pic>
        <p:nvPicPr>
          <p:cNvPr id="4098" name="Picture 2" descr="C:\Users\ADMIN\Desktop\откритий урок\козачок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428736"/>
            <a:ext cx="4500562" cy="3000375"/>
          </a:xfrm>
          <a:prstGeom prst="round2Diag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Картинки по запросу танець козачок фото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1101770"/>
            <a:ext cx="3857652" cy="3041610"/>
          </a:xfrm>
          <a:prstGeom prst="round1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2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7422" y="285728"/>
            <a:ext cx="4357718" cy="923330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wrap="square">
            <a:spAutoFit/>
          </a:bodyPr>
          <a:lstStyle/>
          <a:p>
            <a:pPr algn="ctr"/>
            <a:r>
              <a:rPr lang="uk-UA" sz="5400" b="1" i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Georgia" pitchFamily="18" charset="0"/>
                <a:cs typeface="Arial"/>
              </a:rPr>
              <a:t>Метелиця</a:t>
            </a:r>
            <a:endParaRPr lang="ru-RU" sz="5400" dirty="0"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5357826"/>
            <a:ext cx="85011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b="1" dirty="0">
                <a:solidFill>
                  <a:srgbClr val="002060"/>
                </a:solidFill>
                <a:latin typeface="Georgia" panose="02040502050405020303" pitchFamily="18" charset="0"/>
              </a:rPr>
              <a:t>М</a:t>
            </a:r>
            <a:r>
              <a:rPr lang="uk-UA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асовий </a:t>
            </a:r>
            <a:r>
              <a:rPr lang="uk-UA" b="1" dirty="0">
                <a:solidFill>
                  <a:srgbClr val="002060"/>
                </a:solidFill>
                <a:latin typeface="Georgia" panose="02040502050405020303" pitchFamily="18" charset="0"/>
              </a:rPr>
              <a:t>танець жвавого характеру і темпу, </a:t>
            </a:r>
            <a:r>
              <a:rPr lang="uk-UA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який виконують </a:t>
            </a:r>
            <a:r>
              <a:rPr lang="uk-UA" b="1" dirty="0">
                <a:solidFill>
                  <a:srgbClr val="002060"/>
                </a:solidFill>
                <a:latin typeface="Georgia" panose="02040502050405020303" pitchFamily="18" charset="0"/>
              </a:rPr>
              <a:t>у парі, з переплетінням рук і швидким кружлянням, що нагадує снігову заметіль (метелицю). Танець супроводжується співом із жартівливими </a:t>
            </a:r>
            <a:r>
              <a:rPr lang="uk-UA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текстами</a:t>
            </a:r>
            <a:r>
              <a:rPr lang="uk-UA" b="1" dirty="0">
                <a:solidFill>
                  <a:srgbClr val="002060"/>
                </a:solidFill>
                <a:latin typeface="Georgia" panose="02040502050405020303" pitchFamily="18" charset="0"/>
              </a:rPr>
              <a:t>.</a:t>
            </a:r>
            <a:endParaRPr lang="ru-RU" b="1" dirty="0"/>
          </a:p>
        </p:txBody>
      </p:sp>
      <p:pic>
        <p:nvPicPr>
          <p:cNvPr id="17410" name="Picture 2" descr="C:\Users\ADMIN\Desktop\откритий урок\4924980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643050"/>
            <a:ext cx="4717459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4942" y="1500174"/>
            <a:ext cx="3526310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2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6"/>
            <a:ext cx="8643966" cy="830997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wrap="square">
            <a:spAutoFit/>
          </a:bodyPr>
          <a:lstStyle/>
          <a:p>
            <a:pPr algn="ctr"/>
            <a:r>
              <a:rPr lang="uk-UA" sz="4800" b="1" i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Georgia" pitchFamily="18" charset="0"/>
                <a:cs typeface="Arial"/>
              </a:rPr>
              <a:t>Аналіз музичних творів</a:t>
            </a:r>
            <a:endParaRPr lang="ru-RU" sz="4800" dirty="0">
              <a:solidFill>
                <a:schemeClr val="accent6">
                  <a:lumMod val="40000"/>
                  <a:lumOff val="6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785926"/>
            <a:ext cx="8643998" cy="3785652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uk-UA" sz="2400" b="1" dirty="0" smtClean="0">
                <a:solidFill>
                  <a:srgbClr val="0070C0"/>
                </a:solidFill>
                <a:latin typeface="Georgia" pitchFamily="18" charset="0"/>
              </a:rPr>
              <a:t>Ритм яких танців вам найбільше сподобався? 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uk-UA" sz="2400" b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sz="2400" b="1" dirty="0" smtClean="0">
                <a:solidFill>
                  <a:srgbClr val="FF0000"/>
                </a:solidFill>
                <a:latin typeface="Georgia" pitchFamily="18" charset="0"/>
              </a:rPr>
              <a:t>Які народні інструменти виконували ці танцювальні композиції?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Який характер танців? Розкажіть про це.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uk-UA" sz="2400" b="1" dirty="0" smtClean="0">
                <a:solidFill>
                  <a:srgbClr val="C00000"/>
                </a:solidFill>
                <a:latin typeface="Georgia" pitchFamily="18" charset="0"/>
              </a:rPr>
              <a:t>Які засоби музичної виразності вам вдалося розпізнати у прослуханих творах? 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uk-UA" sz="2400" b="1" dirty="0" smtClean="0">
                <a:solidFill>
                  <a:srgbClr val="002060"/>
                </a:solidFill>
                <a:latin typeface="Georgia" pitchFamily="18" charset="0"/>
              </a:rPr>
              <a:t>Охарактеризуйте мелодію, лад, ритм, темп, регістр, динаміку кожного танцю.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uk-UA" sz="2400" b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uk-UA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Який настрій </a:t>
            </a:r>
            <a:r>
              <a:rPr lang="uk-UA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вам</a:t>
            </a:r>
            <a:r>
              <a:rPr lang="uk-UA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uk-UA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«навіяла» музика? Розкажіть про нього.</a:t>
            </a:r>
            <a:endParaRPr lang="uk-UA" sz="2400" b="1" dirty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2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85728"/>
            <a:ext cx="7858180" cy="92333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/>
            <a:r>
              <a:rPr lang="uk-UA" sz="5400" b="1" i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Georgia" pitchFamily="18" charset="0"/>
                <a:cs typeface="Arial"/>
              </a:rPr>
              <a:t>Фізкультхвилинка</a:t>
            </a:r>
            <a:endParaRPr lang="ru-RU" sz="5400" dirty="0">
              <a:latin typeface="Georgia" pitchFamily="18" charset="0"/>
            </a:endParaRPr>
          </a:p>
        </p:txBody>
      </p:sp>
      <p:pic>
        <p:nvPicPr>
          <p:cNvPr id="24578" name="Picture 2" descr="Картинки по запросу рисунок рисующие дет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1500174"/>
            <a:ext cx="4933511" cy="3286148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1071538" y="5357826"/>
            <a:ext cx="707236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4000" b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Ми любимо малювати…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2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dirty="0" smtClean="0">
                <a:latin typeface="Georgia" pitchFamily="18" charset="0"/>
              </a:rPr>
              <a:t/>
            </a:r>
            <a:br>
              <a:rPr lang="ru-RU" sz="5400" dirty="0" smtClean="0">
                <a:latin typeface="Georgia" pitchFamily="18" charset="0"/>
              </a:rPr>
            </a:br>
            <a:endParaRPr lang="ru-RU" sz="5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285728"/>
            <a:ext cx="5786478" cy="923330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effectLst>
            <a:softEdge rad="31750"/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wrap="square">
            <a:spAutoFit/>
          </a:bodyPr>
          <a:lstStyle/>
          <a:p>
            <a:pPr algn="ctr"/>
            <a:r>
              <a:rPr lang="uk-UA" sz="5400" b="1" i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Georgia" pitchFamily="18" charset="0"/>
                <a:cs typeface="Arial"/>
              </a:rPr>
              <a:t>Розспівування</a:t>
            </a:r>
            <a:endParaRPr lang="ru-RU" sz="5400" dirty="0">
              <a:latin typeface="Georgia" pitchFamily="18" charset="0"/>
            </a:endParaRPr>
          </a:p>
        </p:txBody>
      </p:sp>
      <p:pic>
        <p:nvPicPr>
          <p:cNvPr id="5" name="Picture 2" descr="C:\Users\ADMIN\Desktop\1345538552_2012-08-17_112407.jpg"/>
          <p:cNvPicPr>
            <a:picLocks noChangeAspect="1" noChangeArrowheads="1"/>
          </p:cNvPicPr>
          <p:nvPr/>
        </p:nvPicPr>
        <p:blipFill>
          <a:blip r:embed="rId3"/>
          <a:srcRect l="35156" t="57729" r="34375" b="-124"/>
          <a:stretch>
            <a:fillRect/>
          </a:stretch>
        </p:blipFill>
        <p:spPr bwMode="auto">
          <a:xfrm>
            <a:off x="1285852" y="1428736"/>
            <a:ext cx="6143668" cy="5000660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424</TotalTime>
  <Words>591</Words>
  <Application>Microsoft Office PowerPoint</Application>
  <PresentationFormat>Экран (4:3)</PresentationFormat>
  <Paragraphs>46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Українці  танцюють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 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Українці танцюють</dc:title>
  <dc:creator>ADMIN</dc:creator>
  <cp:lastModifiedBy>ADMIN</cp:lastModifiedBy>
  <cp:revision>44</cp:revision>
  <dcterms:created xsi:type="dcterms:W3CDTF">2016-12-11T16:59:31Z</dcterms:created>
  <dcterms:modified xsi:type="dcterms:W3CDTF">2016-12-13T00:39:21Z</dcterms:modified>
</cp:coreProperties>
</file>