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6" r:id="rId3"/>
    <p:sldId id="257" r:id="rId4"/>
    <p:sldId id="262" r:id="rId5"/>
    <p:sldId id="259" r:id="rId6"/>
    <p:sldId id="260" r:id="rId7"/>
    <p:sldId id="263" r:id="rId8"/>
    <p:sldId id="261" r:id="rId9"/>
    <p:sldId id="264" r:id="rId10"/>
    <p:sldId id="265" r:id="rId11"/>
    <p:sldId id="266" r:id="rId12"/>
    <p:sldId id="267" r:id="rId13"/>
    <p:sldId id="274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41" d="100"/>
          <a:sy n="41" d="100"/>
        </p:scale>
        <p:origin x="-9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8A6DDD-8232-4834-999D-360D7F7BBCE9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010811-C242-439F-BD39-96B56D33CE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620688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                         </a:t>
            </a:r>
            <a:br>
              <a:rPr lang="uk-UA" b="1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/>
              <a:t> </a:t>
            </a:r>
            <a:r>
              <a:rPr lang="ru-RU" sz="8800" dirty="0">
                <a:cs typeface="Aharoni" pitchFamily="2" charset="-79"/>
              </a:rPr>
              <a:t/>
            </a:r>
            <a:br>
              <a:rPr lang="ru-RU" sz="8800" dirty="0">
                <a:cs typeface="Aharoni" pitchFamily="2" charset="-79"/>
              </a:rPr>
            </a:br>
            <a:endParaRPr lang="ru-RU" sz="107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9458" name="Picture 2" descr="http://mir.zavantag.com/pars_docs/refs/7/6829/6829_html_dc576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068960"/>
            <a:ext cx="2533650" cy="3276601"/>
          </a:xfrm>
          <a:prstGeom prst="rect">
            <a:avLst/>
          </a:prstGeom>
          <a:noFill/>
        </p:spPr>
      </p:pic>
      <p:pic>
        <p:nvPicPr>
          <p:cNvPr id="6" name="Picture 2" descr="http://www.kostyor.ru/deti/img/kl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548680"/>
            <a:ext cx="2381250" cy="315277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692696"/>
            <a:ext cx="5956176" cy="5400600"/>
          </a:xfrm>
        </p:spPr>
        <p:txBody>
          <a:bodyPr>
            <a:normAutofit/>
          </a:bodyPr>
          <a:lstStyle/>
          <a:p>
            <a:r>
              <a:rPr lang="uk-UA" sz="8000" dirty="0" smtClean="0">
                <a:solidFill>
                  <a:srgbClr val="FF0000"/>
                </a:solidFill>
                <a:cs typeface="Aharoni" pitchFamily="2" charset="-79"/>
              </a:rPr>
              <a:t>а + </a:t>
            </a:r>
            <a:r>
              <a:rPr lang="uk-UA" sz="8000" dirty="0" err="1" smtClean="0">
                <a:solidFill>
                  <a:srgbClr val="FF0000"/>
                </a:solidFill>
                <a:cs typeface="Aharoni" pitchFamily="2" charset="-79"/>
              </a:rPr>
              <a:t>а</a:t>
            </a:r>
            <a:r>
              <a:rPr lang="uk-UA" sz="8000" dirty="0" smtClean="0">
                <a:solidFill>
                  <a:srgbClr val="FF0000"/>
                </a:solidFill>
                <a:cs typeface="Aharoni" pitchFamily="2" charset="-79"/>
              </a:rPr>
              <a:t>  ∙ 2</a:t>
            </a:r>
          </a:p>
          <a:p>
            <a:r>
              <a:rPr lang="uk-UA" sz="8000" dirty="0" smtClean="0">
                <a:cs typeface="Aharoni" pitchFamily="2" charset="-79"/>
              </a:rPr>
              <a:t>а - а  ∙ 2</a:t>
            </a:r>
          </a:p>
          <a:p>
            <a:r>
              <a:rPr lang="uk-UA" sz="8000" dirty="0" smtClean="0">
                <a:cs typeface="Aharoni" pitchFamily="2" charset="-79"/>
              </a:rPr>
              <a:t>а + </a:t>
            </a:r>
            <a:r>
              <a:rPr lang="uk-UA" sz="8000" dirty="0" err="1" smtClean="0">
                <a:cs typeface="Aharoni" pitchFamily="2" charset="-79"/>
              </a:rPr>
              <a:t>а</a:t>
            </a:r>
            <a:r>
              <a:rPr lang="uk-UA" sz="8000" dirty="0" smtClean="0">
                <a:cs typeface="Aharoni" pitchFamily="2" charset="-79"/>
              </a:rPr>
              <a:t>  : 2</a:t>
            </a:r>
          </a:p>
          <a:p>
            <a:r>
              <a:rPr lang="uk-UA" sz="8000" dirty="0" smtClean="0">
                <a:solidFill>
                  <a:srgbClr val="FF0000"/>
                </a:solidFill>
                <a:cs typeface="Aharoni" pitchFamily="2" charset="-79"/>
              </a:rPr>
              <a:t>а  ∙ 2  + </a:t>
            </a:r>
            <a:r>
              <a:rPr lang="uk-UA" sz="8000" dirty="0" err="1" smtClean="0">
                <a:solidFill>
                  <a:srgbClr val="FF0000"/>
                </a:solidFill>
                <a:cs typeface="Aharoni" pitchFamily="2" charset="-79"/>
              </a:rPr>
              <a:t>а</a:t>
            </a:r>
            <a:endParaRPr lang="ru-RU" sz="80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692696"/>
            <a:ext cx="6172200" cy="5112568"/>
          </a:xfrm>
        </p:spPr>
        <p:txBody>
          <a:bodyPr>
            <a:noAutofit/>
          </a:bodyPr>
          <a:lstStyle/>
          <a:p>
            <a:r>
              <a:rPr lang="uk-UA" sz="8000" dirty="0" err="1" smtClean="0">
                <a:solidFill>
                  <a:srgbClr val="FF0000"/>
                </a:solidFill>
              </a:rPr>
              <a:t>Фізкульт</a:t>
            </a:r>
            <a:endParaRPr lang="uk-UA" sz="8000" dirty="0" smtClean="0">
              <a:solidFill>
                <a:srgbClr val="FF0000"/>
              </a:solidFill>
            </a:endParaRPr>
          </a:p>
          <a:p>
            <a:r>
              <a:rPr lang="uk-UA" sz="8000" dirty="0" smtClean="0">
                <a:solidFill>
                  <a:srgbClr val="FF0000"/>
                </a:solidFill>
              </a:rPr>
              <a:t>хвилинка</a:t>
            </a:r>
            <a:endParaRPr lang="uk-UA" sz="8000" dirty="0" smtClean="0">
              <a:solidFill>
                <a:srgbClr val="FF0000"/>
              </a:solidFill>
            </a:endParaRPr>
          </a:p>
          <a:p>
            <a:endParaRPr lang="uk-UA" sz="9600" dirty="0" smtClean="0">
              <a:solidFill>
                <a:srgbClr val="FF0000"/>
              </a:solidFill>
            </a:endParaRPr>
          </a:p>
          <a:p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korysne.ostriv.in.ua/images/publications/4/14959/13609291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789040"/>
            <a:ext cx="45365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04664"/>
            <a:ext cx="6172200" cy="5616624"/>
          </a:xfrm>
        </p:spPr>
        <p:txBody>
          <a:bodyPr>
            <a:normAutofit/>
          </a:bodyPr>
          <a:lstStyle/>
          <a:p>
            <a:r>
              <a:rPr lang="uk-UA" sz="6000" dirty="0" smtClean="0">
                <a:solidFill>
                  <a:schemeClr val="tx1"/>
                </a:solidFill>
              </a:rPr>
              <a:t>1.</a:t>
            </a:r>
            <a:r>
              <a:rPr lang="uk-UA" sz="6000" dirty="0" smtClean="0">
                <a:solidFill>
                  <a:srgbClr val="7030A0"/>
                </a:solidFill>
              </a:rPr>
              <a:t>(15 – 7) + 15</a:t>
            </a:r>
          </a:p>
          <a:p>
            <a:r>
              <a:rPr lang="uk-UA" sz="6000" dirty="0" smtClean="0">
                <a:solidFill>
                  <a:schemeClr val="tx1"/>
                </a:solidFill>
              </a:rPr>
              <a:t>2.</a:t>
            </a:r>
            <a:r>
              <a:rPr lang="uk-UA" sz="6000" dirty="0" smtClean="0">
                <a:solidFill>
                  <a:srgbClr val="7030A0"/>
                </a:solidFill>
              </a:rPr>
              <a:t>(15 : 5) ∙ 7</a:t>
            </a:r>
          </a:p>
          <a:p>
            <a:r>
              <a:rPr lang="uk-UA" sz="6000" dirty="0" smtClean="0">
                <a:solidFill>
                  <a:schemeClr val="tx1"/>
                </a:solidFill>
              </a:rPr>
              <a:t>3.</a:t>
            </a:r>
            <a:r>
              <a:rPr lang="uk-UA" sz="6000" dirty="0" smtClean="0">
                <a:solidFill>
                  <a:srgbClr val="7030A0"/>
                </a:solidFill>
              </a:rPr>
              <a:t>(15 – 7) –7</a:t>
            </a:r>
          </a:p>
          <a:p>
            <a:r>
              <a:rPr lang="uk-UA" sz="6000" dirty="0" smtClean="0">
                <a:solidFill>
                  <a:schemeClr val="tx1"/>
                </a:solidFill>
              </a:rPr>
              <a:t>4.</a:t>
            </a:r>
            <a:r>
              <a:rPr lang="uk-UA" sz="6000" dirty="0" smtClean="0">
                <a:solidFill>
                  <a:srgbClr val="7030A0"/>
                </a:solidFill>
              </a:rPr>
              <a:t>(15 + 5) +15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60648"/>
            <a:ext cx="6172200" cy="6114274"/>
          </a:xfrm>
        </p:spPr>
        <p:txBody>
          <a:bodyPr>
            <a:normAutofit/>
          </a:bodyPr>
          <a:lstStyle/>
          <a:p>
            <a:endParaRPr lang="uk-UA" sz="9600" dirty="0" smtClean="0">
              <a:solidFill>
                <a:srgbClr val="FF0000"/>
              </a:solidFill>
            </a:endParaRPr>
          </a:p>
          <a:p>
            <a:r>
              <a:rPr lang="uk-UA" sz="9600" dirty="0" smtClean="0">
                <a:solidFill>
                  <a:srgbClr val="FF0000"/>
                </a:solidFill>
              </a:rPr>
              <a:t>  Задача   </a:t>
            </a:r>
          </a:p>
          <a:p>
            <a:r>
              <a:rPr lang="uk-UA" sz="9600" dirty="0" smtClean="0">
                <a:solidFill>
                  <a:srgbClr val="FF0000"/>
                </a:solidFill>
              </a:rPr>
              <a:t>   219 (1)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76672"/>
            <a:ext cx="6172200" cy="5832648"/>
          </a:xfrm>
        </p:spPr>
        <p:txBody>
          <a:bodyPr>
            <a:normAutofit/>
          </a:bodyPr>
          <a:lstStyle/>
          <a:p>
            <a:endParaRPr lang="uk-UA" sz="6000" dirty="0" smtClean="0">
              <a:solidFill>
                <a:schemeClr val="accent3">
                  <a:lumMod val="60000"/>
                  <a:lumOff val="40000"/>
                </a:schemeClr>
              </a:solidFill>
              <a:cs typeface="Aharoni" pitchFamily="2" charset="-79"/>
            </a:endParaRPr>
          </a:p>
          <a:p>
            <a:endParaRPr lang="uk-UA" sz="6000" dirty="0" smtClean="0">
              <a:solidFill>
                <a:schemeClr val="accent3">
                  <a:lumMod val="60000"/>
                  <a:lumOff val="40000"/>
                </a:schemeClr>
              </a:solidFill>
              <a:cs typeface="Aharoni" pitchFamily="2" charset="-79"/>
            </a:endParaRPr>
          </a:p>
          <a:p>
            <a:r>
              <a:rPr lang="uk-UA" sz="6000" dirty="0" smtClean="0">
                <a:solidFill>
                  <a:srgbClr val="FF0000"/>
                </a:solidFill>
                <a:cs typeface="Aharoni" pitchFamily="2" charset="-79"/>
              </a:rPr>
              <a:t>Р = </a:t>
            </a:r>
            <a:r>
              <a:rPr lang="en-US" sz="6000" dirty="0" smtClean="0">
                <a:solidFill>
                  <a:srgbClr val="FF0000"/>
                </a:solidFill>
                <a:cs typeface="Aharoni" pitchFamily="2" charset="-79"/>
              </a:rPr>
              <a:t>a ∙ 2 + b ∙ 2</a:t>
            </a:r>
          </a:p>
          <a:p>
            <a:endParaRPr lang="uk-UA" sz="6000" dirty="0" smtClean="0">
              <a:solidFill>
                <a:srgbClr val="FF0000"/>
              </a:solidFill>
              <a:cs typeface="Aharoni" pitchFamily="2" charset="-79"/>
            </a:endParaRPr>
          </a:p>
          <a:p>
            <a:r>
              <a:rPr lang="en-US" sz="6000" dirty="0" smtClean="0">
                <a:solidFill>
                  <a:srgbClr val="FF0000"/>
                </a:solidFill>
                <a:cs typeface="Aharoni" pitchFamily="2" charset="-79"/>
              </a:rPr>
              <a:t>P = ( a + b ) ∙ 2</a:t>
            </a:r>
            <a:endParaRPr lang="ru-RU" sz="6000" dirty="0">
              <a:solidFill>
                <a:srgbClr val="FF000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548680"/>
            <a:ext cx="6172200" cy="5688632"/>
          </a:xfrm>
        </p:spPr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                                    </a:t>
            </a:r>
            <a:r>
              <a:rPr lang="en-US" dirty="0" smtClean="0"/>
              <a:t> 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                  </a:t>
            </a:r>
            <a:r>
              <a:rPr lang="uk-UA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636912"/>
            <a:ext cx="3384376" cy="122413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2852936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</a:t>
            </a:r>
            <a:endParaRPr lang="ru-RU" sz="4000" b="1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764704"/>
            <a:ext cx="5956176" cy="5328592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7030A0"/>
                </a:solidFill>
                <a:cs typeface="Aharoni" pitchFamily="2" charset="-79"/>
              </a:rPr>
              <a:t>P    = 16 </a:t>
            </a:r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см</a:t>
            </a:r>
            <a:endParaRPr lang="en-US" sz="8000" dirty="0" smtClean="0">
              <a:solidFill>
                <a:srgbClr val="7030A0"/>
              </a:solidFill>
              <a:cs typeface="Aharoni" pitchFamily="2" charset="-79"/>
            </a:endParaRPr>
          </a:p>
          <a:p>
            <a:r>
              <a:rPr lang="en-US" sz="8000" dirty="0" smtClean="0">
                <a:solidFill>
                  <a:srgbClr val="7030A0"/>
                </a:solidFill>
                <a:cs typeface="Aharoni" pitchFamily="2" charset="-79"/>
              </a:rPr>
              <a:t>a</a:t>
            </a:r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 </a:t>
            </a:r>
            <a:r>
              <a:rPr lang="en-US" sz="8000" dirty="0" smtClean="0">
                <a:solidFill>
                  <a:srgbClr val="7030A0"/>
                </a:solidFill>
                <a:cs typeface="Aharoni" pitchFamily="2" charset="-79"/>
              </a:rPr>
              <a:t>=</a:t>
            </a:r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 5см</a:t>
            </a:r>
            <a:endParaRPr lang="en-US" sz="8000" dirty="0" smtClean="0">
              <a:solidFill>
                <a:srgbClr val="7030A0"/>
              </a:solidFill>
              <a:cs typeface="Aharoni" pitchFamily="2" charset="-79"/>
            </a:endParaRPr>
          </a:p>
          <a:p>
            <a:r>
              <a:rPr lang="en-US" sz="8000" dirty="0" smtClean="0">
                <a:solidFill>
                  <a:srgbClr val="7030A0"/>
                </a:solidFill>
                <a:cs typeface="Aharoni" pitchFamily="2" charset="-79"/>
              </a:rPr>
              <a:t>b=</a:t>
            </a:r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 ?</a:t>
            </a:r>
            <a:endParaRPr lang="en-US" sz="8000" dirty="0" smtClean="0">
              <a:solidFill>
                <a:srgbClr val="7030A0"/>
              </a:solidFill>
              <a:cs typeface="Aharoni" pitchFamily="2" charset="-79"/>
            </a:endParaRPr>
          </a:p>
          <a:p>
            <a:endParaRPr lang="en-US" sz="6600" dirty="0" smtClean="0">
              <a:solidFill>
                <a:srgbClr val="FF0000"/>
              </a:solidFill>
              <a:cs typeface="Aharoni" pitchFamily="2" charset="-79"/>
            </a:endParaRPr>
          </a:p>
          <a:p>
            <a:endParaRPr lang="ru-RU" sz="6600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556792"/>
            <a:ext cx="86409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692696"/>
            <a:ext cx="6172200" cy="5328592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chemeClr val="tx1"/>
                </a:solidFill>
                <a:cs typeface="Aharoni" pitchFamily="2" charset="-79"/>
              </a:rPr>
              <a:t>16 – ( 5 ∙ 2 ) = 6см</a:t>
            </a:r>
          </a:p>
          <a:p>
            <a:endParaRPr lang="uk-UA" sz="5400" dirty="0" smtClean="0">
              <a:solidFill>
                <a:schemeClr val="tx1"/>
              </a:solidFill>
              <a:cs typeface="Aharoni" pitchFamily="2" charset="-79"/>
            </a:endParaRPr>
          </a:p>
          <a:p>
            <a:r>
              <a:rPr lang="uk-UA" sz="5400" dirty="0" smtClean="0">
                <a:solidFill>
                  <a:schemeClr val="tx1"/>
                </a:solidFill>
                <a:cs typeface="Aharoni" pitchFamily="2" charset="-79"/>
              </a:rPr>
              <a:t>6 : 2=3 см - </a:t>
            </a:r>
            <a:r>
              <a:rPr lang="uk-UA" sz="3600" dirty="0" smtClean="0">
                <a:solidFill>
                  <a:schemeClr val="tx1"/>
                </a:solidFill>
                <a:cs typeface="Aharoni" pitchFamily="2" charset="-79"/>
              </a:rPr>
              <a:t>ширина</a:t>
            </a:r>
            <a:endParaRPr lang="ru-RU" sz="3600" dirty="0">
              <a:solidFill>
                <a:schemeClr val="tx1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35696" y="2348880"/>
          <a:ext cx="691276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</a:tblGrid>
              <a:tr h="864096"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12,11, 10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   9, 8, 7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   6, 5, 4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1"/>
                          </a:solidFill>
                        </a:rPr>
                        <a:t>   3,2,1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76672"/>
            <a:ext cx="6172200" cy="5832648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І гр.   </a:t>
            </a:r>
            <a:r>
              <a:rPr lang="uk-UA" sz="3200" dirty="0" smtClean="0">
                <a:solidFill>
                  <a:schemeClr val="tx1"/>
                </a:solidFill>
              </a:rPr>
              <a:t>№ 220, </a:t>
            </a:r>
          </a:p>
          <a:p>
            <a:r>
              <a:rPr lang="uk-UA" sz="3200" dirty="0" smtClean="0">
                <a:solidFill>
                  <a:schemeClr val="tx1"/>
                </a:solidFill>
              </a:rPr>
              <a:t>скласти  коротку  умову  і  розв</a:t>
            </a:r>
            <a:r>
              <a:rPr lang="uk-UA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'</a:t>
            </a:r>
            <a:r>
              <a:rPr lang="uk-UA" sz="3200" dirty="0" smtClean="0">
                <a:solidFill>
                  <a:schemeClr val="tx1"/>
                </a:solidFill>
              </a:rPr>
              <a:t>язати  задачу  з  буквеними  даними  (про  овочі)</a:t>
            </a:r>
          </a:p>
          <a:p>
            <a:endParaRPr lang="uk-UA" sz="3200" dirty="0" smtClean="0">
              <a:solidFill>
                <a:srgbClr val="FF0000"/>
              </a:solidFill>
            </a:endParaRPr>
          </a:p>
          <a:p>
            <a:r>
              <a:rPr lang="uk-UA" sz="3200" dirty="0" smtClean="0">
                <a:solidFill>
                  <a:srgbClr val="FF0000"/>
                </a:solidFill>
              </a:rPr>
              <a:t>ІІ гр. </a:t>
            </a:r>
            <a:r>
              <a:rPr lang="uk-UA" sz="3200" dirty="0" smtClean="0">
                <a:solidFill>
                  <a:schemeClr val="tx1"/>
                </a:solidFill>
              </a:rPr>
              <a:t>№ 220, 223.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76672"/>
            <a:ext cx="6172200" cy="5904656"/>
          </a:xfrm>
        </p:spPr>
        <p:txBody>
          <a:bodyPr/>
          <a:lstStyle/>
          <a:p>
            <a:r>
              <a:rPr lang="en-US" sz="9600" dirty="0" smtClean="0">
                <a:solidFill>
                  <a:srgbClr val="FF0000"/>
                </a:solidFill>
              </a:rPr>
              <a:t>      </a:t>
            </a:r>
            <a:r>
              <a:rPr lang="uk-UA" sz="9600" dirty="0" smtClean="0">
                <a:solidFill>
                  <a:srgbClr val="FF0000"/>
                </a:solidFill>
              </a:rPr>
              <a:t>k</a:t>
            </a:r>
            <a:r>
              <a:rPr lang="en-US" dirty="0" smtClean="0">
                <a:cs typeface="Aharoni" pitchFamily="2" charset="-79"/>
              </a:rPr>
              <a:t>  </a:t>
            </a:r>
            <a:r>
              <a:rPr lang="ru-RU" sz="9600" dirty="0" smtClean="0">
                <a:solidFill>
                  <a:srgbClr val="FF0000"/>
                </a:solidFill>
                <a:cs typeface="Aharoni" pitchFamily="2" charset="-79"/>
              </a:rPr>
              <a:t>: 7</a:t>
            </a:r>
            <a:endParaRPr lang="en-US" sz="800" dirty="0" smtClean="0">
              <a:solidFill>
                <a:srgbClr val="FF0000"/>
              </a:solidFill>
              <a:cs typeface="Aharoni" pitchFamily="2" charset="-79"/>
            </a:endParaRPr>
          </a:p>
          <a:p>
            <a:endParaRPr lang="en-US" sz="800" dirty="0" smtClean="0">
              <a:solidFill>
                <a:srgbClr val="00B050"/>
              </a:solidFill>
            </a:endParaRPr>
          </a:p>
          <a:p>
            <a:endParaRPr lang="en-US" sz="800" dirty="0" smtClean="0">
              <a:solidFill>
                <a:srgbClr val="00B050"/>
              </a:solidFill>
            </a:endParaRPr>
          </a:p>
          <a:p>
            <a:endParaRPr lang="en-US" sz="800" dirty="0" smtClean="0">
              <a:solidFill>
                <a:srgbClr val="00B050"/>
              </a:solidFill>
            </a:endParaRPr>
          </a:p>
          <a:p>
            <a:endParaRPr lang="en-US" sz="800" dirty="0" smtClean="0">
              <a:solidFill>
                <a:srgbClr val="00B050"/>
              </a:solidFill>
            </a:endParaRPr>
          </a:p>
          <a:p>
            <a:endParaRPr lang="en-US" sz="800" dirty="0" smtClean="0">
              <a:solidFill>
                <a:srgbClr val="00B050"/>
              </a:solidFill>
            </a:endParaRPr>
          </a:p>
          <a:p>
            <a:endParaRPr lang="en-US" sz="800" dirty="0" smtClean="0">
              <a:solidFill>
                <a:srgbClr val="00B050"/>
              </a:solidFill>
            </a:endParaRPr>
          </a:p>
          <a:p>
            <a:r>
              <a:rPr lang="uk-UA" sz="6600" dirty="0" smtClean="0">
                <a:solidFill>
                  <a:srgbClr val="00B050"/>
                </a:solidFill>
              </a:rPr>
              <a:t>k  </a:t>
            </a:r>
            <a:r>
              <a:rPr lang="ru-RU" sz="6600" dirty="0" smtClean="0">
                <a:solidFill>
                  <a:srgbClr val="00B050"/>
                </a:solidFill>
              </a:rPr>
              <a:t>=  </a:t>
            </a:r>
            <a:r>
              <a:rPr lang="uk-UA" sz="6600" dirty="0" smtClean="0">
                <a:solidFill>
                  <a:srgbClr val="00B050"/>
                </a:solidFill>
              </a:rPr>
              <a:t>35, 56, 49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76672"/>
            <a:ext cx="6172200" cy="5688632"/>
          </a:xfrm>
        </p:spPr>
        <p:txBody>
          <a:bodyPr>
            <a:normAutofit/>
          </a:bodyPr>
          <a:lstStyle/>
          <a:p>
            <a:endParaRPr lang="uk-UA" sz="800" dirty="0" smtClean="0">
              <a:cs typeface="Aharoni" pitchFamily="2" charset="-79"/>
            </a:endParaRPr>
          </a:p>
          <a:p>
            <a:r>
              <a:rPr lang="uk-UA" sz="7200" dirty="0" smtClean="0">
                <a:solidFill>
                  <a:srgbClr val="FF0000"/>
                </a:solidFill>
                <a:cs typeface="Aharoni" pitchFamily="2" charset="-79"/>
              </a:rPr>
              <a:t>  МОЛОДЦІ!</a:t>
            </a:r>
            <a:endParaRPr lang="en-US" sz="800" dirty="0" smtClean="0">
              <a:solidFill>
                <a:srgbClr val="FF0000"/>
              </a:solidFill>
              <a:cs typeface="Aharoni" pitchFamily="2" charset="-79"/>
            </a:endParaRPr>
          </a:p>
          <a:p>
            <a:endParaRPr lang="ru-RU" sz="72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026" name="Picture 2" descr="http://www.kostyor.ru/deti/img/kl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564904"/>
            <a:ext cx="2381250" cy="315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916832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uk-UA" sz="11100" dirty="0" smtClean="0">
                <a:solidFill>
                  <a:srgbClr val="0070C0"/>
                </a:solidFill>
                <a:cs typeface="Aharoni" pitchFamily="2" charset="-79"/>
              </a:rPr>
              <a:t>  </a:t>
            </a:r>
            <a:r>
              <a:rPr lang="ru-RU" sz="11100" dirty="0" smtClean="0">
                <a:solidFill>
                  <a:srgbClr val="0070C0"/>
                </a:solidFill>
                <a:cs typeface="Aharoni" pitchFamily="2" charset="-79"/>
              </a:rPr>
              <a:t>5, 8, 7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052736"/>
            <a:ext cx="6172200" cy="189436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      </a:t>
            </a:r>
            <a:r>
              <a:rPr lang="ru-RU" sz="9600" dirty="0" smtClean="0">
                <a:solidFill>
                  <a:srgbClr val="0070C0"/>
                </a:solidFill>
              </a:rPr>
              <a:t>№  218</a:t>
            </a:r>
            <a:endParaRPr lang="ru-RU" sz="9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284984"/>
            <a:ext cx="6172200" cy="1371600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Про</a:t>
            </a:r>
            <a:r>
              <a:rPr lang="uk-UA" sz="4000" dirty="0" smtClean="0"/>
              <a:t>читайте, запишіть  і розв</a:t>
            </a:r>
            <a:r>
              <a:rPr lang="uk-UA" sz="4000" dirty="0" smtClean="0">
                <a:latin typeface="Times New Roman"/>
                <a:cs typeface="Times New Roman"/>
              </a:rPr>
              <a:t>'</a:t>
            </a:r>
            <a:r>
              <a:rPr lang="uk-UA" sz="4000" dirty="0" smtClean="0"/>
              <a:t>яжіть  рівняння</a:t>
            </a:r>
            <a:endParaRPr lang="ru-RU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48680"/>
            <a:ext cx="6172200" cy="5328592"/>
          </a:xfrm>
        </p:spPr>
        <p:txBody>
          <a:bodyPr>
            <a:normAutofit/>
          </a:bodyPr>
          <a:lstStyle/>
          <a:p>
            <a:r>
              <a:rPr lang="uk-UA" sz="8000" dirty="0" smtClean="0">
                <a:solidFill>
                  <a:srgbClr val="0070C0"/>
                </a:solidFill>
              </a:rPr>
              <a:t>54 - х = 32</a:t>
            </a:r>
            <a:endParaRPr lang="ru-RU" sz="8000" dirty="0" smtClean="0">
              <a:solidFill>
                <a:srgbClr val="0070C0"/>
              </a:solidFill>
            </a:endParaRPr>
          </a:p>
          <a:p>
            <a:r>
              <a:rPr lang="uk-UA" sz="8000" dirty="0" smtClean="0">
                <a:solidFill>
                  <a:srgbClr val="0070C0"/>
                </a:solidFill>
              </a:rPr>
              <a:t>х = 54 - 32</a:t>
            </a:r>
            <a:endParaRPr lang="ru-RU" sz="8000" dirty="0" smtClean="0">
              <a:solidFill>
                <a:srgbClr val="0070C0"/>
              </a:solidFill>
            </a:endParaRPr>
          </a:p>
          <a:p>
            <a:r>
              <a:rPr lang="uk-UA" sz="8000" u="sng" dirty="0" smtClean="0">
                <a:solidFill>
                  <a:srgbClr val="0070C0"/>
                </a:solidFill>
              </a:rPr>
              <a:t>х = 22</a:t>
            </a:r>
            <a:endParaRPr lang="ru-RU" sz="8000" dirty="0" smtClean="0">
              <a:solidFill>
                <a:srgbClr val="0070C0"/>
              </a:solidFill>
            </a:endParaRPr>
          </a:p>
          <a:p>
            <a:r>
              <a:rPr lang="uk-UA" sz="8000" dirty="0" smtClean="0">
                <a:solidFill>
                  <a:srgbClr val="0070C0"/>
                </a:solidFill>
              </a:rPr>
              <a:t>54 - 22 = 32</a:t>
            </a:r>
            <a:endParaRPr lang="ru-RU" sz="8000" dirty="0" smtClean="0">
              <a:solidFill>
                <a:srgbClr val="0070C0"/>
              </a:solidFill>
            </a:endParaRPr>
          </a:p>
          <a:p>
            <a:endParaRPr lang="ru-RU" sz="8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60648"/>
            <a:ext cx="6172200" cy="1894362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0070C0"/>
                </a:solidFill>
              </a:rPr>
              <a:t>Складіть</a:t>
            </a:r>
            <a:r>
              <a:rPr lang="ru-RU" sz="4000" dirty="0" smtClean="0">
                <a:solidFill>
                  <a:srgbClr val="0070C0"/>
                </a:solidFill>
              </a:rPr>
              <a:t>  </a:t>
            </a:r>
            <a:r>
              <a:rPr lang="ru-RU" sz="4000" dirty="0" err="1" smtClean="0">
                <a:solidFill>
                  <a:srgbClr val="0070C0"/>
                </a:solidFill>
              </a:rPr>
              <a:t>і</a:t>
            </a:r>
            <a:r>
              <a:rPr lang="ru-RU" sz="4000" dirty="0" smtClean="0">
                <a:solidFill>
                  <a:srgbClr val="0070C0"/>
                </a:solidFill>
              </a:rPr>
              <a:t>  </a:t>
            </a:r>
            <a:r>
              <a:rPr lang="ru-RU" sz="4000" dirty="0" err="1" smtClean="0">
                <a:solidFill>
                  <a:srgbClr val="0070C0"/>
                </a:solidFill>
              </a:rPr>
              <a:t>розв'яжіть</a:t>
            </a:r>
            <a:r>
              <a:rPr lang="ru-RU" sz="4000" dirty="0" smtClean="0">
                <a:solidFill>
                  <a:srgbClr val="0070C0"/>
                </a:solidFill>
              </a:rPr>
              <a:t>  задачу  за  короткою  </a:t>
            </a:r>
            <a:r>
              <a:rPr lang="ru-RU" sz="4000" dirty="0" err="1" smtClean="0">
                <a:solidFill>
                  <a:srgbClr val="0070C0"/>
                </a:solidFill>
              </a:rPr>
              <a:t>умовою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2492896"/>
            <a:ext cx="6172200" cy="1371600"/>
          </a:xfrm>
        </p:spPr>
        <p:txBody>
          <a:bodyPr>
            <a:normAutofit fontScale="25000" lnSpcReduction="20000"/>
          </a:bodyPr>
          <a:lstStyle/>
          <a:p>
            <a:r>
              <a:rPr lang="uk-UA" sz="17600" dirty="0" smtClean="0"/>
              <a:t>І - а  кг</a:t>
            </a:r>
            <a:endParaRPr lang="ru-RU" sz="17600" dirty="0" smtClean="0"/>
          </a:p>
          <a:p>
            <a:r>
              <a:rPr lang="uk-UA" sz="17600" dirty="0" smtClean="0"/>
              <a:t>ІІ -?,на  k  кг &gt; </a:t>
            </a:r>
            <a:endParaRPr lang="ru-RU" sz="17600" dirty="0" smtClean="0"/>
          </a:p>
          <a:p>
            <a:endParaRPr lang="uk-UA" sz="17600" dirty="0" smtClean="0">
              <a:solidFill>
                <a:srgbClr val="FF0000"/>
              </a:solidFill>
            </a:endParaRPr>
          </a:p>
          <a:p>
            <a:r>
              <a:rPr lang="uk-UA" sz="17600" dirty="0" smtClean="0">
                <a:solidFill>
                  <a:srgbClr val="FF0000"/>
                </a:solidFill>
              </a:rPr>
              <a:t>        </a:t>
            </a:r>
            <a:r>
              <a:rPr lang="uk-UA" sz="21600" dirty="0" smtClean="0">
                <a:solidFill>
                  <a:srgbClr val="FF0000"/>
                </a:solidFill>
              </a:rPr>
              <a:t>а = 6, k = 3</a:t>
            </a:r>
            <a:endParaRPr lang="ru-RU" sz="21600" dirty="0" smtClean="0">
              <a:solidFill>
                <a:srgbClr val="FF0000"/>
              </a:solidFill>
            </a:endParaRPr>
          </a:p>
          <a:p>
            <a:r>
              <a:rPr lang="uk-UA" sz="21600" dirty="0" smtClean="0">
                <a:solidFill>
                  <a:srgbClr val="0070C0"/>
                </a:solidFill>
              </a:rPr>
              <a:t>       а = 8, k = 2</a:t>
            </a:r>
          </a:p>
          <a:p>
            <a:endParaRPr lang="ru-RU" sz="17600" dirty="0" smtClean="0"/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084168" y="3356992"/>
            <a:ext cx="936104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7020272" y="2708920"/>
            <a:ext cx="0" cy="648072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716016" y="2708920"/>
            <a:ext cx="2304256" cy="0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авая фигурная скобка 9"/>
          <p:cNvSpPr/>
          <p:nvPr/>
        </p:nvSpPr>
        <p:spPr>
          <a:xfrm>
            <a:off x="7308304" y="2492896"/>
            <a:ext cx="216024" cy="1296144"/>
          </a:xfrm>
          <a:prstGeom prst="rightBrac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836712"/>
            <a:ext cx="5884168" cy="5328592"/>
          </a:xfrm>
        </p:spPr>
        <p:txBody>
          <a:bodyPr>
            <a:normAutofit/>
          </a:bodyPr>
          <a:lstStyle/>
          <a:p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63- х = 21</a:t>
            </a:r>
          </a:p>
          <a:p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Х= 63 – 21</a:t>
            </a:r>
          </a:p>
          <a:p>
            <a:r>
              <a:rPr lang="uk-UA" sz="8000" u="sng" dirty="0" smtClean="0">
                <a:solidFill>
                  <a:srgbClr val="7030A0"/>
                </a:solidFill>
                <a:cs typeface="Aharoni" pitchFamily="2" charset="-79"/>
              </a:rPr>
              <a:t>Х = 42</a:t>
            </a:r>
            <a:endParaRPr lang="uk-UA" sz="8000" dirty="0" smtClean="0">
              <a:solidFill>
                <a:srgbClr val="7030A0"/>
              </a:solidFill>
              <a:cs typeface="Aharoni" pitchFamily="2" charset="-79"/>
            </a:endParaRPr>
          </a:p>
          <a:p>
            <a:r>
              <a:rPr lang="uk-UA" sz="8000" dirty="0" smtClean="0">
                <a:solidFill>
                  <a:srgbClr val="7030A0"/>
                </a:solidFill>
                <a:cs typeface="Aharoni" pitchFamily="2" charset="-79"/>
              </a:rPr>
              <a:t>63- 42 = 21</a:t>
            </a:r>
            <a:endParaRPr lang="ru-RU" sz="8000" dirty="0">
              <a:solidFill>
                <a:srgbClr val="7030A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908720"/>
            <a:ext cx="6172200" cy="5400600"/>
          </a:xfrm>
        </p:spPr>
        <p:txBody>
          <a:bodyPr>
            <a:normAutofit/>
          </a:bodyPr>
          <a:lstStyle/>
          <a:p>
            <a:endParaRPr lang="uk-UA" sz="6000" dirty="0" smtClean="0">
              <a:solidFill>
                <a:srgbClr val="FF0000"/>
              </a:solidFill>
            </a:endParaRPr>
          </a:p>
          <a:p>
            <a:r>
              <a:rPr lang="uk-UA" sz="6000" dirty="0" smtClean="0">
                <a:solidFill>
                  <a:srgbClr val="FF0000"/>
                </a:solidFill>
              </a:rPr>
              <a:t>( 6 + 3 ) + 6= 15</a:t>
            </a:r>
            <a:endParaRPr lang="ru-RU" sz="6000" dirty="0" smtClean="0"/>
          </a:p>
          <a:p>
            <a:endParaRPr lang="uk-UA" sz="800" dirty="0" smtClean="0">
              <a:solidFill>
                <a:srgbClr val="0070C0"/>
              </a:solidFill>
            </a:endParaRPr>
          </a:p>
          <a:p>
            <a:endParaRPr lang="uk-UA" sz="800" dirty="0" smtClean="0">
              <a:solidFill>
                <a:srgbClr val="0070C0"/>
              </a:solidFill>
            </a:endParaRPr>
          </a:p>
          <a:p>
            <a:endParaRPr lang="uk-UA" sz="800" dirty="0" smtClean="0">
              <a:solidFill>
                <a:srgbClr val="0070C0"/>
              </a:solidFill>
            </a:endParaRPr>
          </a:p>
          <a:p>
            <a:endParaRPr lang="uk-UA" sz="800" dirty="0" smtClean="0">
              <a:solidFill>
                <a:srgbClr val="0070C0"/>
              </a:solidFill>
            </a:endParaRPr>
          </a:p>
          <a:p>
            <a:endParaRPr lang="uk-UA" sz="800" dirty="0" smtClean="0">
              <a:solidFill>
                <a:srgbClr val="0070C0"/>
              </a:solidFill>
            </a:endParaRPr>
          </a:p>
          <a:p>
            <a:r>
              <a:rPr lang="uk-UA" sz="6000" dirty="0" smtClean="0">
                <a:solidFill>
                  <a:srgbClr val="0070C0"/>
                </a:solidFill>
              </a:rPr>
              <a:t>( 8 + 2 ) + 8 =18</a:t>
            </a:r>
            <a:endParaRPr lang="ru-RU" sz="60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76672"/>
            <a:ext cx="6552728" cy="5760640"/>
          </a:xfrm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Господиня зібрала         </a:t>
            </a:r>
            <a:r>
              <a:rPr lang="uk-UA" sz="4400" u="sng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а</a:t>
            </a:r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   кг    яблук, а  груш – </a:t>
            </a:r>
          </a:p>
          <a:p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у 2 рази більше.</a:t>
            </a:r>
          </a:p>
          <a:p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Скільки  кілограмів фруктів  зібрала господиня?</a:t>
            </a:r>
            <a:endParaRPr lang="ru-RU" sz="4400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263</TotalTime>
  <Words>288</Words>
  <Application>Microsoft Office PowerPoint</Application>
  <PresentationFormat>Экран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                               </vt:lpstr>
      <vt:lpstr>Слайд 2</vt:lpstr>
      <vt:lpstr>  5, 8, 7 </vt:lpstr>
      <vt:lpstr>      №  218</vt:lpstr>
      <vt:lpstr>Слайд 5</vt:lpstr>
      <vt:lpstr>Складіть  і  розв'яжіть  задачу  за  короткою  умовою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 : 7</dc:title>
  <dc:creator>User</dc:creator>
  <cp:lastModifiedBy>MUSIC</cp:lastModifiedBy>
  <cp:revision>20</cp:revision>
  <dcterms:created xsi:type="dcterms:W3CDTF">2014-10-07T07:24:48Z</dcterms:created>
  <dcterms:modified xsi:type="dcterms:W3CDTF">2014-10-08T08:29:58Z</dcterms:modified>
</cp:coreProperties>
</file>