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9"/>
  </p:notesMasterIdLst>
  <p:sldIdLst>
    <p:sldId id="257" r:id="rId2"/>
    <p:sldId id="270" r:id="rId3"/>
    <p:sldId id="271" r:id="rId4"/>
    <p:sldId id="268" r:id="rId5"/>
    <p:sldId id="275" r:id="rId6"/>
    <p:sldId id="274" r:id="rId7"/>
    <p:sldId id="269" r:id="rId8"/>
    <p:sldId id="273" r:id="rId9"/>
    <p:sldId id="258" r:id="rId10"/>
    <p:sldId id="259" r:id="rId11"/>
    <p:sldId id="261" r:id="rId12"/>
    <p:sldId id="260" r:id="rId13"/>
    <p:sldId id="262" r:id="rId14"/>
    <p:sldId id="263" r:id="rId15"/>
    <p:sldId id="264" r:id="rId16"/>
    <p:sldId id="266" r:id="rId17"/>
    <p:sldId id="267" r:id="rId18"/>
  </p:sldIdLst>
  <p:sldSz cx="9144000" cy="6858000" type="screen4x3"/>
  <p:notesSz cx="6858000" cy="9144000"/>
  <p:defaultTextStyle>
    <a:defPPr>
      <a:defRPr lang="uk-UA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7"/>
    <p:penClr>
      <a:srgbClr val="FF0000"/>
    </p:penClr>
  </p:showPr>
  <p:clrMru>
    <a:srgbClr val="C85804"/>
    <a:srgbClr val="7B870B"/>
    <a:srgbClr val="FF9900"/>
    <a:srgbClr val="0046D2"/>
    <a:srgbClr val="000099"/>
    <a:srgbClr val="F83008"/>
    <a:srgbClr val="892801"/>
    <a:srgbClr val="CB7A03"/>
    <a:srgbClr val="990033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07" autoAdjust="0"/>
    <p:restoredTop sz="94660"/>
  </p:normalViewPr>
  <p:slideViewPr>
    <p:cSldViewPr>
      <p:cViewPr varScale="1">
        <p:scale>
          <a:sx n="87" d="100"/>
          <a:sy n="87" d="100"/>
        </p:scale>
        <p:origin x="-66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37A8A159-1219-4AD8-8F9A-E9EE7DE56B08}" type="datetimeFigureOut">
              <a:rPr lang="ru-RU"/>
              <a:pPr>
                <a:defRPr/>
              </a:pPr>
              <a:t>01.03.2016</a:t>
            </a:fld>
            <a:endParaRPr lang="ru-RU" dirty="0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286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286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19F8F627-C970-4717-A558-E100F34F1FE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 eaLnBrk="0" hangingPunct="0"/>
            <a:fld id="{CD349BB3-5855-46F8-958A-AFB0E1708BEF}" type="slidenum">
              <a:rPr lang="ru-RU" sz="1200">
                <a:latin typeface="Times New Roman" pitchFamily="18" charset="0"/>
              </a:rPr>
              <a:pPr algn="r" eaLnBrk="0" hangingPunct="0"/>
              <a:t>4</a:t>
            </a:fld>
            <a:endParaRPr lang="ru-RU" sz="1200" dirty="0">
              <a:latin typeface="Times New Roman" pitchFamily="18" charset="0"/>
            </a:endParaRPr>
          </a:p>
        </p:txBody>
      </p:sp>
      <p:sp>
        <p:nvSpPr>
          <p:cNvPr id="19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5" name="Скругленный прямоугольник 12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6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9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" name="Прямоугольник 10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BCBCDB-68B2-4628-B5A8-B317F97675D4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12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13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344AD32-F974-4ABD-A495-ABE4E0369575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C2AB18-1EEC-44D9-9FF0-6999851D8110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8B26A3-7588-4652-AF65-8A3C6EF4FA48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9274B-306A-4CD5-88F9-4E0BBA264E66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05B3F-2837-42EA-923A-9FB135A62E85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C46E5-96D5-4C80-A4FA-8AD3AC841D1E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5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6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73753-95F9-4B09-801D-1157B2AAFA73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5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6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7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8" name="Прямоугольник 8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45B07-0FE8-49FB-9A0C-041E17A2E4B9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10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11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FFDE4C-06AE-4852-9201-0870175502F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F7D23-DF71-41FA-873D-9C6624B952C1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6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7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7723E9-DAA5-4707-BC07-4F27F013B56A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6D347-ACEC-4EC8-8265-46159ED88FB7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8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9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741943-02CA-4ED8-95DD-B8EDFBC8B4E2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4D0252-1DB1-4FA2-90E9-EE2F50A3EC25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4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5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2776CE-6307-46A7-9B5C-EDD62CFA5952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A7FD2-59F9-4AF9-9018-F69CF61188EA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4" name="Номер слайда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AD89EF-DA2A-4814-9E4E-C34D7DE82D47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6" name="Скругленный прямоугольник 8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DD59-E0B6-4F63-891B-70A24657AC9E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8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9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2A7325-E9F9-4D57-B665-5E8E3B909E9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0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6" name="Прямоугольник 11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7" name="Прямоугольник 12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8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1B0EF-8342-4243-9A23-2AF08A1452D7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9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10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1B92402-B606-4E9B-9A65-3AB1B1ED2204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/>
          </a:p>
        </p:txBody>
      </p:sp>
      <p:sp>
        <p:nvSpPr>
          <p:cNvPr id="1028" name="Заголовок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9" name="Текст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fld id="{EC304A11-94A3-434E-905F-83832F49015E}" type="datetimeFigureOut">
              <a:rPr lang="uk-UA"/>
              <a:pPr>
                <a:defRPr/>
              </a:pPr>
              <a:t>01.03.2016</a:t>
            </a:fld>
            <a:endParaRPr lang="uk-UA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chemeClr val="tx2"/>
                </a:solidFill>
                <a:latin typeface="+mn-lt"/>
              </a:defRPr>
            </a:lvl1pPr>
          </a:lstStyle>
          <a:p>
            <a:pPr>
              <a:defRPr/>
            </a:pPr>
            <a:endParaRPr lang="uk-UA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B8F71C8F-B4E5-4EBF-A3A6-81498FB7627A}" type="slidenum">
              <a:rPr lang="uk-UA"/>
              <a:pPr>
                <a:defRPr/>
              </a:pPr>
              <a:t>‹#›</a:t>
            </a:fld>
            <a:endParaRPr lang="uk-UA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7" r:id="rId2"/>
    <p:sldLayoutId id="2147483709" r:id="rId3"/>
    <p:sldLayoutId id="2147483706" r:id="rId4"/>
    <p:sldLayoutId id="2147483705" r:id="rId5"/>
    <p:sldLayoutId id="2147483704" r:id="rId6"/>
    <p:sldLayoutId id="2147483703" r:id="rId7"/>
    <p:sldLayoutId id="2147483710" r:id="rId8"/>
    <p:sldLayoutId id="2147483711" r:id="rId9"/>
    <p:sldLayoutId id="2147483702" r:id="rId10"/>
    <p:sldLayoutId id="214748370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Calibri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thCA7452SZ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86725" y="0"/>
            <a:ext cx="1057275" cy="364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  <p:pic>
        <p:nvPicPr>
          <p:cNvPr id="14338" name="Рисунок 7" descr="thCA7452S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78788" y="3068638"/>
            <a:ext cx="1065212" cy="3789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0"/>
            <a:ext cx="8352928" cy="1143000"/>
          </a:xfrm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prstTxWarp prst="textDoubleWave1">
              <a:avLst/>
            </a:prstTxWarp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Його величність “Вареник”</a:t>
            </a:r>
            <a:endParaRPr lang="uk-UA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4" name="Содержимое 3" descr="0ee4b12db8.jpg"/>
          <p:cNvPicPr>
            <a:picLocks noGrp="1" noChangeAspect="1"/>
          </p:cNvPicPr>
          <p:nvPr>
            <p:ph sz="quarter" idx="1"/>
          </p:nvPr>
        </p:nvPicPr>
        <p:blipFill>
          <a:blip r:embed="rId4" cstate="print"/>
          <a:stretch>
            <a:fillRect/>
          </a:stretch>
        </p:blipFill>
        <p:spPr>
          <a:xfrm>
            <a:off x="971600" y="1745432"/>
            <a:ext cx="6372997" cy="5112568"/>
          </a:xfrm>
          <a:effectLst>
            <a:softEdge rad="112500"/>
          </a:effectLst>
        </p:spPr>
      </p:pic>
    </p:spTree>
  </p:cSld>
  <p:clrMapOvr>
    <a:masterClrMapping/>
  </p:clrMapOvr>
  <p:transition spd="slow" advTm="180000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Заголовок 1"/>
          <p:cNvSpPr>
            <a:spLocks noGrp="1"/>
          </p:cNvSpPr>
          <p:nvPr>
            <p:ph type="title"/>
          </p:nvPr>
        </p:nvSpPr>
        <p:spPr>
          <a:xfrm>
            <a:off x="1475656" y="332656"/>
            <a:ext cx="6321425" cy="1641475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FF9900"/>
                </a:solidFill>
                <a:latin typeface="a_AntiqueTradyTtlB&amp;W" pitchFamily="82" charset="-52"/>
              </a:rPr>
              <a:t>Ось вареники бульб`яні, щоб ваші щічки були рум’яні!</a:t>
            </a:r>
            <a:endParaRPr lang="uk-UA" sz="3600" b="1" dirty="0" smtClean="0">
              <a:solidFill>
                <a:srgbClr val="FF9900"/>
              </a:solidFill>
              <a:latin typeface="a_AntiqueTradyTtlB&amp;W" pitchFamily="82" charset="-52"/>
            </a:endParaRPr>
          </a:p>
        </p:txBody>
      </p:sp>
      <p:pic>
        <p:nvPicPr>
          <p:cNvPr id="4" name="Содержимое 3" descr="imagesCAUB1L3F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49945" y="2064220"/>
            <a:ext cx="4627974" cy="410108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3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348880"/>
            <a:ext cx="4034953" cy="424847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35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930226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00B050"/>
                </a:solidFill>
                <a:latin typeface="a_AntiqueTradyTtlB&amp;W" pitchFamily="82" charset="-52"/>
              </a:rPr>
              <a:t>А ось варенички з капусти, щоб у вашій кишені не було пусто!</a:t>
            </a:r>
            <a:endParaRPr lang="uk-UA" sz="3600" b="1" dirty="0" smtClean="0">
              <a:solidFill>
                <a:srgbClr val="00B050"/>
              </a:solidFill>
              <a:latin typeface="a_AntiqueTradyTtlB&amp;W" pitchFamily="82" charset="-52"/>
            </a:endParaRPr>
          </a:p>
        </p:txBody>
      </p:sp>
      <p:pic>
        <p:nvPicPr>
          <p:cNvPr id="4" name="Содержимое 3" descr="пеи.pn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179512" y="2132856"/>
            <a:ext cx="4248472" cy="401020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imagesCAKCF67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55976" y="2420888"/>
            <a:ext cx="4276803" cy="410445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45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 descr="593116b6675c65dd0cf544b15fef2d6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72000" y="1412776"/>
            <a:ext cx="4355976" cy="39540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DF134D"/>
                </a:solidFill>
                <a:latin typeface="a_AlternaCmDc1Cb" pitchFamily="82" charset="-52"/>
              </a:rPr>
              <a:t>Їжте вареники з ягодою – щоб жили ви злагодою!</a:t>
            </a:r>
            <a:endParaRPr lang="uk-UA" sz="3600" b="1" dirty="0" smtClean="0">
              <a:solidFill>
                <a:srgbClr val="DF134D"/>
              </a:solidFill>
              <a:latin typeface="a_AlternaCmDc1Cb" pitchFamily="82" charset="-52"/>
            </a:endParaRPr>
          </a:p>
        </p:txBody>
      </p:sp>
      <p:pic>
        <p:nvPicPr>
          <p:cNvPr id="7" name="Содержимое 6" descr="--_1_~1.PNG"/>
          <p:cNvPicPr>
            <a:picLocks noGrp="1" noChangeAspect="1"/>
          </p:cNvPicPr>
          <p:nvPr>
            <p:ph sz="quarter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1412776"/>
            <a:ext cx="4536504" cy="44398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642194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rgbClr val="C85804"/>
                </a:solidFill>
                <a:latin typeface="a_BodoniOrtoTitulSpDn" pitchFamily="18" charset="-52"/>
              </a:rPr>
              <a:t>Тут варенички з грибочками, щоб були з синами та дочками!</a:t>
            </a:r>
            <a:endParaRPr lang="uk-UA" sz="3200" b="1" dirty="0" smtClean="0">
              <a:solidFill>
                <a:srgbClr val="C85804"/>
              </a:solidFill>
              <a:latin typeface="a_BodoniOrtoTitulSpDn" pitchFamily="18" charset="-52"/>
            </a:endParaRPr>
          </a:p>
        </p:txBody>
      </p:sp>
      <p:pic>
        <p:nvPicPr>
          <p:cNvPr id="4" name="Содержимое 3" descr="imagesCAWJGDN1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844824"/>
            <a:ext cx="4344089" cy="352839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Рисунок 5" descr="грибочок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716016" y="2348880"/>
            <a:ext cx="4176464" cy="38164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>
          <a:xfrm>
            <a:off x="539750" y="188913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FF0000"/>
                </a:solidFill>
                <a:latin typeface="a_AssuanTitulCmBrk" pitchFamily="18" charset="-52"/>
              </a:rPr>
              <a:t>Їжте вареники з м’ясом, щоб не хворіли ви часом!</a:t>
            </a:r>
            <a:endParaRPr lang="uk-UA" sz="3600" b="1" dirty="0" smtClean="0">
              <a:solidFill>
                <a:srgbClr val="FF0000"/>
              </a:solidFill>
              <a:latin typeface="a_AssuanTitulCmBrk" pitchFamily="18" charset="-52"/>
            </a:endParaRPr>
          </a:p>
        </p:txBody>
      </p:sp>
      <p:pic>
        <p:nvPicPr>
          <p:cNvPr id="4" name="Содержимое 3" descr="orig_6430_0_xx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1340768"/>
            <a:ext cx="4392488" cy="46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Рисунок 4" descr="untitledкгтнк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83968" y="1745937"/>
            <a:ext cx="4615989" cy="477940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9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>
          <a:xfrm>
            <a:off x="900113" y="260350"/>
            <a:ext cx="7772400" cy="1143000"/>
          </a:xfrm>
        </p:spPr>
        <p:txBody>
          <a:bodyPr/>
          <a:lstStyle/>
          <a:p>
            <a:pPr algn="ctr" eaLnBrk="1" hangingPunct="1"/>
            <a:r>
              <a:rPr lang="ru-RU" sz="3600" b="1" dirty="0" smtClean="0">
                <a:solidFill>
                  <a:srgbClr val="FFC000"/>
                </a:solidFill>
                <a:latin typeface="a_SimplerDnm" pitchFamily="82" charset="-52"/>
              </a:rPr>
              <a:t>Ось варенички із сиром – </a:t>
            </a:r>
            <a:r>
              <a:rPr lang="en-US" sz="3600" b="1" dirty="0" smtClean="0">
                <a:solidFill>
                  <a:srgbClr val="FFC000"/>
                </a:solidFill>
                <a:latin typeface="a_SimplerDnm" pitchFamily="82" charset="-52"/>
              </a:rPr>
              <a:t/>
            </a:r>
            <a:br>
              <a:rPr lang="en-US" sz="3600" b="1" dirty="0" smtClean="0">
                <a:solidFill>
                  <a:srgbClr val="FFC000"/>
                </a:solidFill>
                <a:latin typeface="a_SimplerDnm" pitchFamily="82" charset="-52"/>
              </a:rPr>
            </a:br>
            <a:r>
              <a:rPr lang="ru-RU" sz="3600" b="1" dirty="0" err="1" smtClean="0">
                <a:solidFill>
                  <a:srgbClr val="FFC000"/>
                </a:solidFill>
                <a:latin typeface="a_SimplerDnm" pitchFamily="82" charset="-52"/>
              </a:rPr>
              <a:t>з</a:t>
            </a:r>
            <a:r>
              <a:rPr lang="ru-RU" sz="3600" b="1" dirty="0" smtClean="0">
                <a:solidFill>
                  <a:srgbClr val="FFC000"/>
                </a:solidFill>
                <a:latin typeface="a_SimplerDnm" pitchFamily="82" charset="-52"/>
              </a:rPr>
              <a:t> добром вас із миром!</a:t>
            </a:r>
            <a:endParaRPr lang="uk-UA" sz="3600" b="1" dirty="0" smtClean="0">
              <a:solidFill>
                <a:srgbClr val="FFC000"/>
              </a:solidFill>
              <a:latin typeface="a_SimplerDnm" pitchFamily="82" charset="-52"/>
            </a:endParaRPr>
          </a:p>
        </p:txBody>
      </p:sp>
      <p:pic>
        <p:nvPicPr>
          <p:cNvPr id="7" name="Содержимое 6" descr="сирочок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1412776"/>
            <a:ext cx="4392488" cy="45365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8" name="Рисунок 7" descr="сирочок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7984" y="1628800"/>
            <a:ext cx="4455790" cy="475252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ransition spd="slow">
    <p:wheel spokes="8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86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86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Содержимое 4" descr="thCA8E1KEL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29698" name="Rectangle 4"/>
          <p:cNvSpPr>
            <a:spLocks noChangeArrowheads="1"/>
          </p:cNvSpPr>
          <p:nvPr/>
        </p:nvSpPr>
        <p:spPr bwMode="auto">
          <a:xfrm>
            <a:off x="1835150" y="-16004"/>
            <a:ext cx="3528938" cy="50167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ru-RU" sz="4000" b="1" dirty="0">
                <a:solidFill>
                  <a:srgbClr val="FF0000"/>
                </a:solidFill>
                <a:latin typeface="Beresta" pitchFamily="2" charset="0"/>
              </a:rPr>
              <a:t>Їжте, їжте гості любі, рахувать не станем.</a:t>
            </a:r>
            <a:br>
              <a:rPr lang="ru-RU" sz="4000" b="1" dirty="0">
                <a:solidFill>
                  <a:srgbClr val="FF0000"/>
                </a:solidFill>
                <a:latin typeface="Beresta" pitchFamily="2" charset="0"/>
              </a:rPr>
            </a:br>
            <a:r>
              <a:rPr lang="ru-RU" sz="4000" b="1" dirty="0">
                <a:solidFill>
                  <a:srgbClr val="FF0000"/>
                </a:solidFill>
                <a:latin typeface="Beresta" pitchFamily="2" charset="0"/>
              </a:rPr>
              <a:t>Може, кому буде мало – ми іще добавим.</a:t>
            </a:r>
          </a:p>
        </p:txBody>
      </p:sp>
      <p:pic>
        <p:nvPicPr>
          <p:cNvPr id="29699" name="Содержимое 3" descr="imagesCA6V5U0L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-1670874">
            <a:off x="5219700" y="1268413"/>
            <a:ext cx="3197225" cy="326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925" decel="100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1925" decel="100000"/>
                                        <p:tgtEl>
                                          <p:spTgt spid="296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1925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1925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3075" accel="100000" fill="hold">
                                          <p:stCondLst>
                                            <p:cond delay="1925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Содержимое 3" descr="thCADGBPYC.jpg"/>
          <p:cNvPicPr>
            <a:picLocks noGrp="1" noChangeAspect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5364087" y="1484313"/>
            <a:ext cx="3275087" cy="3600450"/>
          </a:xfrm>
        </p:spPr>
        <p:txBody>
          <a:bodyPr/>
          <a:lstStyle/>
          <a:p>
            <a:pPr algn="ctr" eaLnBrk="1" hangingPunct="1"/>
            <a:r>
              <a:rPr lang="ru-RU" sz="3200" b="1" dirty="0" smtClean="0">
                <a:solidFill>
                  <a:srgbClr val="00B050"/>
                </a:solidFill>
                <a:latin typeface="Beresta" pitchFamily="2" charset="0"/>
              </a:rPr>
              <a:t>Їжте, їжте вареники, гості наші любі,</a:t>
            </a:r>
            <a:br>
              <a:rPr lang="ru-RU" sz="3200" b="1" dirty="0" smtClean="0">
                <a:solidFill>
                  <a:srgbClr val="00B050"/>
                </a:solidFill>
                <a:latin typeface="Beresta" pitchFamily="2" charset="0"/>
              </a:rPr>
            </a:br>
            <a:r>
              <a:rPr lang="ru-RU" sz="3200" b="1" dirty="0" smtClean="0">
                <a:solidFill>
                  <a:srgbClr val="00B050"/>
                </a:solidFill>
                <a:latin typeface="Beresta" pitchFamily="2" charset="0"/>
              </a:rPr>
              <a:t>вони трохи гаряченькі не попечіть губи</a:t>
            </a:r>
            <a:r>
              <a:rPr lang="ru-RU" sz="3200" dirty="0" smtClean="0">
                <a:solidFill>
                  <a:srgbClr val="00B050"/>
                </a:solidFill>
                <a:latin typeface="Beresta" pitchFamily="2" charset="0"/>
              </a:rPr>
              <a:t> </a:t>
            </a:r>
            <a:endParaRPr lang="uk-UA" sz="3200" dirty="0" smtClean="0">
              <a:solidFill>
                <a:srgbClr val="00B050"/>
              </a:solidFill>
              <a:latin typeface="Beresta" pitchFamily="2" charset="0"/>
            </a:endParaRPr>
          </a:p>
        </p:txBody>
      </p:sp>
      <p:pic>
        <p:nvPicPr>
          <p:cNvPr id="30723" name="Picture 5" descr="9d902f7ee080fe4bc7302566095e78d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549275"/>
            <a:ext cx="4751388" cy="5040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914400" y="274638"/>
            <a:ext cx="7772400" cy="850900"/>
          </a:xfrm>
        </p:spPr>
        <p:txBody>
          <a:bodyPr bIns="45720" anchor="ctr"/>
          <a:lstStyle/>
          <a:p>
            <a:r>
              <a:rPr lang="uk-UA" sz="6000" b="1" dirty="0" smtClean="0">
                <a:solidFill>
                  <a:schemeClr val="hlink"/>
                </a:solidFill>
                <a:latin typeface="Monotype Corsiva" pitchFamily="66" charset="0"/>
              </a:rPr>
              <a:t/>
            </a:r>
            <a:br>
              <a:rPr lang="uk-UA" sz="6000" b="1" dirty="0" smtClean="0">
                <a:solidFill>
                  <a:schemeClr val="hlink"/>
                </a:solidFill>
                <a:latin typeface="Monotype Corsiva" pitchFamily="66" charset="0"/>
              </a:rPr>
            </a:br>
            <a:endParaRPr lang="ru-RU" sz="6000" b="1" dirty="0" smtClean="0">
              <a:solidFill>
                <a:schemeClr val="tx1"/>
              </a:solidFill>
              <a:latin typeface="Monotype Corsiva" pitchFamily="66" charset="0"/>
            </a:endParaRPr>
          </a:p>
        </p:txBody>
      </p:sp>
      <p:pic>
        <p:nvPicPr>
          <p:cNvPr id="16386" name="Picture 6" descr="images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916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8"/>
          <p:cNvSpPr>
            <a:spLocks noChangeArrowheads="1"/>
          </p:cNvSpPr>
          <p:nvPr/>
        </p:nvSpPr>
        <p:spPr bwMode="auto">
          <a:xfrm>
            <a:off x="323850" y="1700213"/>
            <a:ext cx="8569325" cy="489364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 dirty="0">
                <a:solidFill>
                  <a:srgbClr val="000099"/>
                </a:solidFill>
                <a:latin typeface="Bookman Old Style" pitchFamily="18" charset="0"/>
              </a:rPr>
              <a:t>У XVI столітті на Русі аметист із червонуватим відтінком називали "вареником" чи "амефісом", і цінувався він дорожче рубіна. Так корона російської цариці Ірини Годунової була прикрашена величезними аметистами ("варениками"). Аметист - улюблений камінь служителів церкви. Ним прикрашали ікони, вівтарі, наперсні хрести і панагії. При присвяченні в сан кардинала, присвяченому вручалося кільце з аметистом, тому в католицьких країнах камінь називався єпископським, пастирським, а на Русі архієрейським</a:t>
            </a:r>
          </a:p>
        </p:txBody>
      </p:sp>
      <p:sp>
        <p:nvSpPr>
          <p:cNvPr id="5" name="WordArt 4"/>
          <p:cNvSpPr>
            <a:spLocks noChangeArrowheads="1" noChangeShapeType="1" noTextEdit="1"/>
          </p:cNvSpPr>
          <p:nvPr/>
        </p:nvSpPr>
        <p:spPr bwMode="auto">
          <a:xfrm>
            <a:off x="827088" y="188913"/>
            <a:ext cx="8137525" cy="1584325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/>
            <a:r>
              <a:rPr lang="en-US" sz="3600" kern="10" dirty="0">
                <a:ln w="9525" cap="sq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solidFill>
                  <a:schemeClr val="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O</a:t>
            </a:r>
            <a:r>
              <a:rPr lang="uk-UA" sz="3600" kern="10" dirty="0">
                <a:ln w="9525" cap="sq">
                  <a:solidFill>
                    <a:srgbClr val="FF0000"/>
                  </a:solidFill>
                  <a:round/>
                  <a:headEnd type="none" w="sm" len="sm"/>
                  <a:tailEnd type="none" w="sm" len="sm"/>
                </a:ln>
                <a:solidFill>
                  <a:schemeClr val="hlink"/>
                </a:solidFill>
                <a:effectLst>
                  <a:outerShdw dist="53882" dir="2700000" algn="ctr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ДА  ВАРЕНИКУ</a:t>
            </a: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0" decel="100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accel="100000" fill="hold">
                                          <p:stCondLst>
                                            <p:cond delay="40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8517" name="Picture 5" descr="i?id=11093869&amp;tov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4925"/>
            <a:ext cx="9144000" cy="6805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8"/>
          <p:cNvSpPr>
            <a:spLocks noChangeArrowheads="1"/>
          </p:cNvSpPr>
          <p:nvPr/>
        </p:nvSpPr>
        <p:spPr bwMode="auto">
          <a:xfrm>
            <a:off x="611188" y="260350"/>
            <a:ext cx="8151812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uk-UA" sz="4000" b="1" dirty="0">
                <a:solidFill>
                  <a:srgbClr val="FFCC00"/>
                </a:solidFill>
                <a:latin typeface="Bookman Old Style" pitchFamily="18" charset="0"/>
              </a:rPr>
              <a:t>День народження вареників</a:t>
            </a:r>
            <a:r>
              <a:rPr lang="ru-RU" b="1" dirty="0"/>
              <a:t/>
            </a:r>
            <a:br>
              <a:rPr lang="ru-RU" b="1" dirty="0"/>
            </a:br>
            <a:endParaRPr lang="ru-RU" b="1" dirty="0"/>
          </a:p>
        </p:txBody>
      </p:sp>
      <p:sp>
        <p:nvSpPr>
          <p:cNvPr id="17411" name="Rectangle 9"/>
          <p:cNvSpPr>
            <a:spLocks noChangeArrowheads="1"/>
          </p:cNvSpPr>
          <p:nvPr/>
        </p:nvSpPr>
        <p:spPr bwMode="auto">
          <a:xfrm>
            <a:off x="0" y="1196975"/>
            <a:ext cx="91440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800" b="1" dirty="0">
                <a:solidFill>
                  <a:srgbClr val="000099"/>
                </a:solidFill>
                <a:latin typeface="Times New Roman" pitchFamily="18" charset="0"/>
              </a:rPr>
              <a:t>У XVI столітті на Русі аметист із червонуватим відтінком називали "вареником" чи "амефісом", і цінувався він дорожче рубіна. Так корона російської цариці Ірини Годунової була прикрашена величезними аметистами ("варениками"). Аметист - улюблений камінь служителів церкви. Ним прикрашали ікони, вівтарі, наперсні хрести і панагії. При присвяченні в сан кардинала, присвяченому вручалося кільце з аметистом, тому в католицьких країнах камінь називався єпископським, пастирським, а на Русі архієрейським</a:t>
            </a:r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57852961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8433" name="Rectangle 5"/>
          <p:cNvSpPr>
            <a:spLocks noChangeArrowheads="1"/>
          </p:cNvSpPr>
          <p:nvPr/>
        </p:nvSpPr>
        <p:spPr bwMode="auto">
          <a:xfrm>
            <a:off x="0" y="427663"/>
            <a:ext cx="9144000" cy="63709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</p:spPr>
        <p:txBody>
          <a:bodyPr anchor="ctr">
            <a:spAutoFit/>
          </a:bodyPr>
          <a:lstStyle/>
          <a:p>
            <a:pPr algn="ctr" eaLnBrk="0" hangingPunct="0"/>
            <a:r>
              <a:rPr lang="ru-RU" sz="4000" b="1" dirty="0">
                <a:solidFill>
                  <a:srgbClr val="00B0F0"/>
                </a:solidFill>
                <a:latin typeface="+mn-lt"/>
              </a:rPr>
              <a:t>СЛАВА УКРАЇНСЬКИМ ВАРЕНИКАМ!</a:t>
            </a:r>
            <a:r>
              <a:rPr lang="ru-RU" sz="3600" b="1" dirty="0">
                <a:solidFill>
                  <a:srgbClr val="FFCC00"/>
                </a:solidFill>
                <a:latin typeface="Monotype Corsiva" pitchFamily="66" charset="0"/>
              </a:rPr>
              <a:t/>
            </a:r>
            <a:br>
              <a:rPr lang="ru-RU" sz="3600" b="1" dirty="0">
                <a:solidFill>
                  <a:srgbClr val="FFCC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...Що у світі найсмачніше? Може, краби чи ікра?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Може, ще щось, найдивніше? Є багато різних страв.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Креми, соуси, салати, ще - рулети та супи...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В українську теплу хату завітай, будь ласка, ти.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Тільки в хаті українській покуштуєш диво з див: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Ось півмісяці у мисці, а над ними в'ється дим,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Бо гарячі - масло тане...Чи ж ви знаєте, що це?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Це - вареники в сметані, 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  <a:t>Найсмачніші над усе!</a:t>
            </a:r>
            <a:br>
              <a:rPr lang="ru-RU" sz="3600" b="1" dirty="0">
                <a:solidFill>
                  <a:srgbClr val="FFFF00"/>
                </a:solidFill>
                <a:latin typeface="Monotype Corsiva" pitchFamily="66" charset="0"/>
              </a:rPr>
            </a:br>
            <a:r>
              <a:rPr lang="ru-RU" sz="2200" b="1" dirty="0">
                <a:solidFill>
                  <a:schemeClr val="bg2"/>
                </a:solidFill>
                <a:latin typeface="Monotype Corsiva" pitchFamily="66" charset="0"/>
              </a:rPr>
              <a:t/>
            </a:r>
            <a:br>
              <a:rPr lang="ru-RU" sz="2200" b="1" dirty="0">
                <a:solidFill>
                  <a:schemeClr val="bg2"/>
                </a:solidFill>
                <a:latin typeface="Monotype Corsiva" pitchFamily="66" charset="0"/>
              </a:rPr>
            </a:br>
            <a:endParaRPr lang="ru-RU" sz="2200" b="1" dirty="0">
              <a:solidFill>
                <a:schemeClr val="bg2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G:\фестиваль\вареник-10 клас\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260648"/>
            <a:ext cx="9144000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0046D2"/>
                </a:solidFill>
                <a:latin typeface="Monotype Corsiva" pitchFamily="66" charset="0"/>
              </a:rPr>
              <a:t>«Любив </a:t>
            </a:r>
            <a:r>
              <a:rPr lang="ru-RU" sz="4400" b="1" dirty="0" err="1" smtClean="0">
                <a:solidFill>
                  <a:srgbClr val="0046D2"/>
                </a:solidFill>
                <a:latin typeface="Monotype Corsiva" pitchFamily="66" charset="0"/>
              </a:rPr>
              <a:t>козак</a:t>
            </a:r>
            <a:r>
              <a:rPr lang="ru-RU" sz="4400" b="1" dirty="0" smtClean="0">
                <a:solidFill>
                  <a:srgbClr val="0046D2"/>
                </a:solidFill>
                <a:latin typeface="Monotype Corsiva" pitchFamily="66" charset="0"/>
              </a:rPr>
              <a:t> </a:t>
            </a:r>
            <a:r>
              <a:rPr lang="ru-RU" sz="4400" b="1" dirty="0" err="1" smtClean="0">
                <a:solidFill>
                  <a:srgbClr val="0046D2"/>
                </a:solidFill>
                <a:latin typeface="Monotype Corsiva" pitchFamily="66" charset="0"/>
              </a:rPr>
              <a:t>дівчину</a:t>
            </a:r>
            <a:r>
              <a:rPr lang="ru-RU" sz="4400" b="1" dirty="0" smtClean="0">
                <a:solidFill>
                  <a:srgbClr val="0046D2"/>
                </a:solidFill>
                <a:latin typeface="Monotype Corsiva" pitchFamily="66" charset="0"/>
              </a:rPr>
              <a:t>  </a:t>
            </a:r>
            <a:r>
              <a:rPr lang="ru-RU" sz="4400" b="1" dirty="0" err="1" smtClean="0">
                <a:solidFill>
                  <a:srgbClr val="0046D2"/>
                </a:solidFill>
                <a:latin typeface="Monotype Corsiva" pitchFamily="66" charset="0"/>
              </a:rPr>
              <a:t>і</a:t>
            </a:r>
            <a:r>
              <a:rPr lang="ru-RU" sz="4400" b="1" dirty="0" smtClean="0">
                <a:solidFill>
                  <a:srgbClr val="0046D2"/>
                </a:solidFill>
                <a:latin typeface="Monotype Corsiva" pitchFamily="66" charset="0"/>
              </a:rPr>
              <a:t>  </a:t>
            </a:r>
            <a:r>
              <a:rPr lang="ru-RU" sz="4400" b="1" dirty="0" err="1" smtClean="0">
                <a:solidFill>
                  <a:srgbClr val="0046D2"/>
                </a:solidFill>
                <a:latin typeface="Monotype Corsiva" pitchFamily="66" charset="0"/>
              </a:rPr>
              <a:t>з</a:t>
            </a:r>
            <a:r>
              <a:rPr lang="ru-RU" sz="4400" b="1" dirty="0" smtClean="0">
                <a:solidFill>
                  <a:srgbClr val="0046D2"/>
                </a:solidFill>
                <a:latin typeface="Monotype Corsiva" pitchFamily="66" charset="0"/>
              </a:rPr>
              <a:t> сиром пироги...»</a:t>
            </a:r>
            <a: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  <a:t/>
            </a:r>
            <a:br>
              <a:rPr lang="ru-RU" sz="4800" b="1" dirty="0" smtClean="0">
                <a:solidFill>
                  <a:srgbClr val="002060"/>
                </a:solidFill>
                <a:latin typeface="Monotype Corsiva" pitchFamily="66" charset="0"/>
              </a:rPr>
            </a:br>
            <a:r>
              <a:rPr lang="en-US" sz="4800" b="1" dirty="0" smtClean="0">
                <a:solidFill>
                  <a:srgbClr val="000099"/>
                </a:solidFill>
                <a:latin typeface="Monotype Corsiva" pitchFamily="66" charset="0"/>
              </a:rPr>
              <a:t>    </a:t>
            </a:r>
            <a:r>
              <a:rPr lang="uk-UA" sz="4000" b="1" dirty="0" smtClean="0">
                <a:solidFill>
                  <a:srgbClr val="000099"/>
                </a:solidFill>
                <a:latin typeface="Monotype Corsiva" pitchFamily="66" charset="0"/>
              </a:rPr>
              <a:t>Вареники в українській літературі</a:t>
            </a:r>
            <a: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40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4000" dirty="0" smtClean="0"/>
              <a:t> </a:t>
            </a:r>
            <a:endParaRPr lang="ru-RU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07504" y="1772816"/>
            <a:ext cx="8784976" cy="4228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en-US" sz="1100" dirty="0" smtClean="0">
                <a:solidFill>
                  <a:schemeClr val="bg2"/>
                </a:solidFill>
                <a:latin typeface="Times New Roman" pitchFamily="18" charset="0"/>
              </a:rPr>
              <a:t>      </a:t>
            </a:r>
            <a:r>
              <a:rPr lang="uk-UA" sz="2400" b="1" dirty="0" smtClean="0">
                <a:latin typeface="Times New Roman" pitchFamily="18" charset="0"/>
              </a:rPr>
              <a:t>І як же обійтися без українських вареників, які так смачно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uk-UA" sz="2400" b="1" dirty="0" smtClean="0">
                <a:latin typeface="Times New Roman" pitchFamily="18" charset="0"/>
              </a:rPr>
              <a:t>готувала гоголівська Солоха. </a:t>
            </a:r>
            <a:r>
              <a:rPr lang="uk-UA" sz="2400" b="1" dirty="0" err="1" smtClean="0">
                <a:latin typeface="Times New Roman" pitchFamily="18" charset="0"/>
              </a:rPr>
              <a:t>Пельменеподібне</a:t>
            </a:r>
            <a:r>
              <a:rPr lang="uk-UA" sz="2400" b="1" dirty="0" smtClean="0">
                <a:latin typeface="Times New Roman" pitchFamily="18" charset="0"/>
              </a:rPr>
              <a:t> блюдо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uk-UA" sz="2400" b="1" dirty="0" smtClean="0">
                <a:latin typeface="Times New Roman" pitchFamily="18" charset="0"/>
              </a:rPr>
              <a:t>турецької кухні  настільки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</a:rPr>
              <a:t> прийшлося до душі українцям,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uk-UA" sz="2400" b="1" dirty="0" smtClean="0">
                <a:latin typeface="Times New Roman" pitchFamily="18" charset="0"/>
              </a:rPr>
              <a:t>що"басурманських" </a:t>
            </a:r>
            <a:r>
              <a:rPr lang="uk-UA" sz="2400" b="1" dirty="0" err="1" smtClean="0">
                <a:latin typeface="Times New Roman" pitchFamily="18" charset="0"/>
              </a:rPr>
              <a:t>дюш-вара</a:t>
            </a:r>
            <a:r>
              <a:rPr lang="uk-UA" sz="2400" b="1" dirty="0" smtClean="0">
                <a:latin typeface="Times New Roman" pitchFamily="18" charset="0"/>
              </a:rPr>
              <a:t> поступово перетворилося у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uk-UA" sz="2400" b="1" dirty="0" err="1" smtClean="0">
                <a:latin typeface="Times New Roman" pitchFamily="18" charset="0"/>
              </a:rPr>
              <a:t>вараники</a:t>
            </a:r>
            <a:r>
              <a:rPr lang="uk-UA" sz="2400" b="1" dirty="0" smtClean="0">
                <a:latin typeface="Times New Roman" pitchFamily="18" charset="0"/>
              </a:rPr>
              <a:t>, а вже потім у гордість української 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uk-UA" sz="2400" b="1" dirty="0" smtClean="0">
                <a:latin typeface="Times New Roman" pitchFamily="18" charset="0"/>
              </a:rPr>
              <a:t>кухні</a:t>
            </a:r>
            <a:r>
              <a:rPr lang="en-US" sz="2400" b="1" dirty="0" smtClean="0">
                <a:latin typeface="Times New Roman" pitchFamily="18" charset="0"/>
              </a:rPr>
              <a:t> -</a:t>
            </a:r>
            <a:r>
              <a:rPr lang="uk-UA" sz="2400" b="1" i="1" u="sng" dirty="0" smtClean="0">
                <a:latin typeface="Times New Roman" pitchFamily="18" charset="0"/>
              </a:rPr>
              <a:t>вареники.</a:t>
            </a:r>
            <a:r>
              <a:rPr lang="en-US" sz="2400" b="1" dirty="0" smtClean="0">
                <a:latin typeface="Times New Roman" pitchFamily="18" charset="0"/>
              </a:rPr>
              <a:t>                                </a:t>
            </a:r>
            <a:endParaRPr lang="uk-UA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uk-UA" sz="2400" b="1" dirty="0" smtClean="0">
                <a:latin typeface="Times New Roman" pitchFamily="18" charset="0"/>
              </a:rPr>
              <a:t>   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І як </a:t>
            </a:r>
            <a:r>
              <a:rPr lang="ru-RU" sz="2400" b="1" dirty="0" err="1" smtClean="0">
                <a:latin typeface="Times New Roman" pitchFamily="18" charset="0"/>
              </a:rPr>
              <a:t>отут</a:t>
            </a:r>
            <a:r>
              <a:rPr lang="ru-RU" sz="2400" b="1" dirty="0" smtClean="0">
                <a:latin typeface="Times New Roman" pitchFamily="18" charset="0"/>
              </a:rPr>
              <a:t> не </a:t>
            </a:r>
            <a:r>
              <a:rPr lang="ru-RU" sz="2400" b="1" dirty="0" err="1" smtClean="0">
                <a:latin typeface="Times New Roman" pitchFamily="18" charset="0"/>
              </a:rPr>
              <a:t>згадати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класичне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гоголівське</a:t>
            </a:r>
            <a:r>
              <a:rPr lang="ru-RU" sz="2400" b="1" dirty="0" smtClean="0">
                <a:latin typeface="Times New Roman" pitchFamily="18" charset="0"/>
              </a:rPr>
              <a:t> – 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"</a:t>
            </a:r>
            <a:r>
              <a:rPr lang="ru-RU" sz="2400" b="1" dirty="0" err="1" smtClean="0">
                <a:latin typeface="Times New Roman" pitchFamily="18" charset="0"/>
              </a:rPr>
              <a:t>Ніч</a:t>
            </a:r>
            <a:r>
              <a:rPr lang="ru-RU" sz="2400" b="1" dirty="0" smtClean="0">
                <a:latin typeface="Times New Roman" pitchFamily="18" charset="0"/>
              </a:rPr>
              <a:t> перед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err="1" smtClean="0">
                <a:latin typeface="Times New Roman" pitchFamily="18" charset="0"/>
              </a:rPr>
              <a:t>Різдвом</a:t>
            </a:r>
            <a:r>
              <a:rPr lang="ru-RU" sz="2400" b="1" dirty="0" smtClean="0">
                <a:latin typeface="Times New Roman" pitchFamily="18" charset="0"/>
              </a:rPr>
              <a:t>", </a:t>
            </a:r>
            <a:r>
              <a:rPr lang="ru-RU" sz="2400" b="1" dirty="0" err="1" smtClean="0">
                <a:latin typeface="Times New Roman" pitchFamily="18" charset="0"/>
              </a:rPr>
              <a:t>візит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коваля </a:t>
            </a:r>
            <a:r>
              <a:rPr lang="ru-RU" sz="2400" b="1" dirty="0" err="1" smtClean="0">
                <a:latin typeface="Times New Roman" pitchFamily="18" charset="0"/>
              </a:rPr>
              <a:t>Вакули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до </a:t>
            </a:r>
            <a:r>
              <a:rPr lang="ru-RU" sz="2400" b="1" dirty="0" err="1" smtClean="0">
                <a:latin typeface="Times New Roman" pitchFamily="18" charset="0"/>
              </a:rPr>
              <a:t>чаклуна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Пацюка</a:t>
            </a:r>
            <a:r>
              <a:rPr lang="ru-RU" sz="2400" b="1" dirty="0" smtClean="0">
                <a:latin typeface="Times New Roman" pitchFamily="18" charset="0"/>
              </a:rPr>
              <a:t>.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en-US" sz="2400" b="1" dirty="0" smtClean="0">
                <a:latin typeface="Times New Roman" pitchFamily="18" charset="0"/>
              </a:rPr>
              <a:t>“</a:t>
            </a:r>
            <a:r>
              <a:rPr lang="ru-RU" sz="2400" b="1" dirty="0" err="1" smtClean="0">
                <a:latin typeface="Times New Roman" pitchFamily="18" charset="0"/>
              </a:rPr>
              <a:t>Пацюк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роззявив</a:t>
            </a:r>
            <a:r>
              <a:rPr lang="ru-RU" sz="2400" b="1" dirty="0" smtClean="0">
                <a:latin typeface="Times New Roman" pitchFamily="18" charset="0"/>
              </a:rPr>
              <a:t> рот, </a:t>
            </a:r>
            <a:r>
              <a:rPr lang="ru-RU" sz="2400" b="1" dirty="0" err="1" smtClean="0">
                <a:latin typeface="Times New Roman" pitchFamily="18" charset="0"/>
              </a:rPr>
              <a:t>подивився</a:t>
            </a:r>
            <a:r>
              <a:rPr lang="ru-RU" sz="2400" b="1" dirty="0" smtClean="0">
                <a:latin typeface="Times New Roman" pitchFamily="18" charset="0"/>
              </a:rPr>
              <a:t> на вареники 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err="1" smtClean="0">
                <a:latin typeface="Times New Roman" pitchFamily="18" charset="0"/>
              </a:rPr>
              <a:t>й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ще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сильніше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роззявив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рот. У </a:t>
            </a:r>
            <a:r>
              <a:rPr lang="ru-RU" sz="2400" b="1" dirty="0" err="1" smtClean="0">
                <a:latin typeface="Times New Roman" pitchFamily="18" charset="0"/>
              </a:rPr>
              <a:t>цей</a:t>
            </a:r>
            <a:r>
              <a:rPr lang="ru-RU" sz="2400" b="1" dirty="0" smtClean="0">
                <a:latin typeface="Times New Roman" pitchFamily="18" charset="0"/>
              </a:rPr>
              <a:t> час вареник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виплеснув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з</a:t>
            </a:r>
            <a:r>
              <a:rPr lang="ru-RU" sz="2400" b="1" dirty="0" smtClean="0">
                <a:latin typeface="Times New Roman" pitchFamily="18" charset="0"/>
              </a:rPr>
              <a:t> миски, </a:t>
            </a:r>
            <a:r>
              <a:rPr lang="ru-RU" sz="2400" b="1" dirty="0" err="1" smtClean="0">
                <a:latin typeface="Times New Roman" pitchFamily="18" charset="0"/>
              </a:rPr>
              <a:t>шльопнувся</a:t>
            </a:r>
            <a:r>
              <a:rPr lang="ru-RU" sz="2400" b="1" dirty="0" smtClean="0">
                <a:latin typeface="Times New Roman" pitchFamily="18" charset="0"/>
              </a:rPr>
              <a:t> в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</a:rPr>
              <a:t>сметану, 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err="1" smtClean="0">
                <a:latin typeface="Times New Roman" pitchFamily="18" charset="0"/>
              </a:rPr>
              <a:t>перевернувся</a:t>
            </a:r>
            <a:r>
              <a:rPr lang="ru-RU" sz="2400" b="1" dirty="0" smtClean="0">
                <a:latin typeface="Times New Roman" pitchFamily="18" charset="0"/>
              </a:rPr>
              <a:t> на </a:t>
            </a:r>
            <a:r>
              <a:rPr lang="ru-RU" sz="2400" b="1" dirty="0" err="1" smtClean="0">
                <a:latin typeface="Times New Roman" pitchFamily="18" charset="0"/>
              </a:rPr>
              <a:t>іншу</a:t>
            </a:r>
            <a:r>
              <a:rPr lang="ru-RU" sz="2400" b="1" dirty="0" smtClean="0">
                <a:latin typeface="Times New Roman" pitchFamily="18" charset="0"/>
              </a:rPr>
              <a:t> сторону, </a:t>
            </a:r>
            <a:r>
              <a:rPr lang="ru-RU" sz="2400" b="1" dirty="0" err="1" smtClean="0">
                <a:latin typeface="Times New Roman" pitchFamily="18" charset="0"/>
              </a:rPr>
              <a:t>підскочив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err="1" smtClean="0">
                <a:latin typeface="Times New Roman" pitchFamily="18" charset="0"/>
              </a:rPr>
              <a:t>нагору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й</a:t>
            </a:r>
            <a:r>
              <a:rPr lang="en-US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саме</a:t>
            </a:r>
            <a:r>
              <a:rPr lang="ru-RU" sz="2400" b="1" dirty="0" smtClean="0">
                <a:latin typeface="Times New Roman" pitchFamily="18" charset="0"/>
              </a:rPr>
              <a:t>  </a:t>
            </a:r>
            <a:r>
              <a:rPr lang="ru-RU" sz="2400" b="1" dirty="0" err="1" smtClean="0">
                <a:latin typeface="Times New Roman" pitchFamily="18" charset="0"/>
              </a:rPr>
              <a:t>потрапив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йому</a:t>
            </a:r>
            <a:r>
              <a:rPr lang="ru-RU" sz="2400" b="1" dirty="0" smtClean="0">
                <a:latin typeface="Times New Roman" pitchFamily="18" charset="0"/>
              </a:rPr>
              <a:t> в рот. 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err="1" smtClean="0">
                <a:latin typeface="Times New Roman" pitchFamily="18" charset="0"/>
              </a:rPr>
              <a:t>Пацюк</a:t>
            </a:r>
            <a:r>
              <a:rPr lang="ru-RU" sz="2400" b="1" dirty="0" smtClean="0">
                <a:latin typeface="Times New Roman" pitchFamily="18" charset="0"/>
              </a:rPr>
              <a:t>   </a:t>
            </a:r>
            <a:r>
              <a:rPr lang="ru-RU" sz="2400" b="1" dirty="0" err="1" smtClean="0">
                <a:latin typeface="Times New Roman" pitchFamily="18" charset="0"/>
              </a:rPr>
              <a:t>з'їв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знову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роззявив</a:t>
            </a:r>
            <a:r>
              <a:rPr lang="ru-RU" sz="2400" b="1" dirty="0" smtClean="0">
                <a:latin typeface="Times New Roman" pitchFamily="18" charset="0"/>
              </a:rPr>
              <a:t> рот, </a:t>
            </a:r>
            <a:r>
              <a:rPr lang="ru-RU" sz="2400" b="1" dirty="0" err="1" smtClean="0">
                <a:latin typeface="Times New Roman" pitchFamily="18" charset="0"/>
              </a:rPr>
              <a:t>і</a:t>
            </a:r>
            <a:r>
              <a:rPr lang="ru-RU" sz="2400" b="1" dirty="0" smtClean="0">
                <a:latin typeface="Times New Roman" pitchFamily="18" charset="0"/>
              </a:rPr>
              <a:t> вареник </a:t>
            </a:r>
            <a:endParaRPr lang="en-US" sz="2400" b="1" dirty="0" smtClean="0">
              <a:latin typeface="Times New Roman" pitchFamily="18" charset="0"/>
            </a:endParaRPr>
          </a:p>
          <a:p>
            <a:pPr marL="342900" indent="-342900">
              <a:lnSpc>
                <a:spcPct val="80000"/>
              </a:lnSpc>
              <a:buFont typeface="Wingdings 2" pitchFamily="18" charset="2"/>
              <a:buNone/>
            </a:pPr>
            <a:r>
              <a:rPr lang="ru-RU" sz="2400" b="1" dirty="0" smtClean="0">
                <a:latin typeface="Times New Roman" pitchFamily="18" charset="0"/>
              </a:rPr>
              <a:t>таким же порядком </a:t>
            </a:r>
            <a:r>
              <a:rPr lang="ru-RU" sz="2400" b="1" dirty="0" err="1" smtClean="0">
                <a:latin typeface="Times New Roman" pitchFamily="18" charset="0"/>
              </a:rPr>
              <a:t>відправився</a:t>
            </a:r>
            <a:r>
              <a:rPr lang="ru-RU" sz="2400" b="1" dirty="0" smtClean="0">
                <a:latin typeface="Times New Roman" pitchFamily="18" charset="0"/>
              </a:rPr>
              <a:t> </a:t>
            </a:r>
            <a:r>
              <a:rPr lang="ru-RU" sz="2400" b="1" dirty="0" err="1" smtClean="0">
                <a:latin typeface="Times New Roman" pitchFamily="18" charset="0"/>
              </a:rPr>
              <a:t>знову</a:t>
            </a:r>
            <a:r>
              <a:rPr lang="en-US" sz="2400" b="1" dirty="0" smtClean="0">
                <a:latin typeface="Times New Roman" pitchFamily="18" charset="0"/>
              </a:rPr>
              <a:t>”</a:t>
            </a:r>
            <a:r>
              <a:rPr lang="ru-RU" sz="2400" b="1" dirty="0" smtClean="0">
                <a:latin typeface="Times New Roman" pitchFamily="18" charset="0"/>
              </a:rPr>
              <a:t>. </a:t>
            </a:r>
            <a:endParaRPr lang="ru-RU" sz="2400" b="1" dirty="0"/>
          </a:p>
        </p:txBody>
      </p:sp>
      <p:pic>
        <p:nvPicPr>
          <p:cNvPr id="1027" name="Picture 3" descr="G:\фестиваль\вареник-10 клас\20782657.9fphz6lz6w.W665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37527" y="3977680"/>
            <a:ext cx="2006473" cy="288032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/>
          </p:nvPr>
        </p:nvSpPr>
        <p:spPr>
          <a:xfrm>
            <a:off x="539750" y="1773238"/>
            <a:ext cx="7772400" cy="1143000"/>
          </a:xfrm>
        </p:spPr>
        <p:txBody>
          <a:bodyPr/>
          <a:lstStyle/>
          <a:p>
            <a:pPr algn="ctr"/>
            <a: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rgbClr val="000099"/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folHlink"/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chemeClr val="folHlink"/>
                </a:solidFill>
                <a:latin typeface="Monotype Corsiva" pitchFamily="66" charset="0"/>
              </a:rPr>
            </a:br>
            <a:endParaRPr lang="ru-RU" sz="3600" dirty="0" smtClean="0">
              <a:solidFill>
                <a:schemeClr val="folHlink"/>
              </a:solidFill>
              <a:latin typeface="Monotype Corsiva" pitchFamily="66" charset="0"/>
            </a:endParaRPr>
          </a:p>
        </p:txBody>
      </p:sp>
      <p:pic>
        <p:nvPicPr>
          <p:cNvPr id="3" name="Рисунок 2" descr="images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Прямоугольник 3"/>
          <p:cNvSpPr/>
          <p:nvPr/>
        </p:nvSpPr>
        <p:spPr>
          <a:xfrm>
            <a:off x="4499992" y="2132856"/>
            <a:ext cx="4644008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5400" b="1" dirty="0" err="1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Українські</a:t>
            </a:r>
            <a:r>
              <a:rPr lang="ru-RU" sz="5400" b="1" dirty="0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MicroTech" pitchFamily="2" charset="-79"/>
                <a:cs typeface="MicroTech" pitchFamily="2" charset="-79"/>
              </a:rPr>
              <a:t> </a:t>
            </a:r>
            <a:r>
              <a:rPr lang="ru-RU" sz="5400" b="1" dirty="0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вареники </a:t>
            </a:r>
            <a:r>
              <a:rPr lang="en-US" sz="5400" b="1" dirty="0" smtClean="0">
                <a:solidFill>
                  <a:srgbClr val="FFFF00"/>
                </a:solidFill>
                <a:latin typeface="MicroTech" pitchFamily="2" charset="-79"/>
                <a:cs typeface="MicroTech" pitchFamily="2" charset="-79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самі</a:t>
            </a:r>
            <a:r>
              <a:rPr lang="ru-RU" sz="5400" b="1" dirty="0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 </a:t>
            </a:r>
            <a:r>
              <a:rPr lang="en-US" sz="5400" b="1" dirty="0" smtClean="0">
                <a:solidFill>
                  <a:srgbClr val="FFFF00"/>
                </a:solidFill>
                <a:latin typeface="MicroTech" pitchFamily="2" charset="-79"/>
                <a:cs typeface="MicroTech" pitchFamily="2" charset="-79"/>
              </a:rPr>
              <a:t> </a:t>
            </a:r>
            <a:r>
              <a:rPr lang="ru-RU" sz="5400" b="1" dirty="0" err="1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стрибають</a:t>
            </a:r>
            <a:r>
              <a:rPr lang="ru-RU" sz="5400" b="1" dirty="0" smtClean="0">
                <a:solidFill>
                  <a:srgbClr val="FFFF00"/>
                </a:solidFill>
                <a:latin typeface="a_BosaNovaSh" pitchFamily="82" charset="-52"/>
                <a:cs typeface="MicroTech" pitchFamily="2" charset="-79"/>
              </a:rPr>
              <a:t> до рота! </a:t>
            </a:r>
            <a:endParaRPr lang="ru-RU" sz="5400" dirty="0">
              <a:solidFill>
                <a:srgbClr val="FFFF00"/>
              </a:solidFill>
              <a:latin typeface="a_BosaNovaSh" pitchFamily="82" charset="-52"/>
              <a:cs typeface="MicroTech" pitchFamily="2" charset="-79"/>
            </a:endParaRPr>
          </a:p>
        </p:txBody>
      </p:sp>
    </p:spTree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5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accel="100000" fill="hold">
                                          <p:stCondLst>
                                            <p:cond delay="4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4" descr="1443339788_vareniki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179512" y="116632"/>
            <a:ext cx="8856984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«Вареники на </a:t>
            </a:r>
            <a:r>
              <a:rPr lang="ru-RU" sz="4000" b="1" dirty="0" err="1" smtClean="0">
                <a:solidFill>
                  <a:srgbClr val="FF0000"/>
                </a:solidFill>
                <a:latin typeface="Ampir Deco" pitchFamily="2" charset="0"/>
              </a:rPr>
              <a:t>стіл</a:t>
            </a:r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 — </a:t>
            </a:r>
            <a:r>
              <a:rPr lang="ru-RU" sz="4000" b="1" dirty="0" err="1" smtClean="0">
                <a:solidFill>
                  <a:srgbClr val="FF0000"/>
                </a:solidFill>
                <a:latin typeface="Ampir Deco" pitchFamily="2" charset="0"/>
              </a:rPr>
              <a:t>біда</a:t>
            </a:r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 за </a:t>
            </a:r>
            <a:r>
              <a:rPr lang="ru-RU" sz="4000" b="1" dirty="0" err="1" smtClean="0">
                <a:solidFill>
                  <a:srgbClr val="FF0000"/>
                </a:solidFill>
                <a:latin typeface="Ampir Deco" pitchFamily="2" charset="0"/>
              </a:rPr>
              <a:t>поріг</a:t>
            </a:r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», — </a:t>
            </a:r>
            <a:r>
              <a:rPr lang="ru-RU" sz="4000" b="1" dirty="0" err="1" smtClean="0">
                <a:solidFill>
                  <a:srgbClr val="FF0000"/>
                </a:solidFill>
                <a:latin typeface="Ampir Deco" pitchFamily="2" charset="0"/>
              </a:rPr>
              <a:t>каже</a:t>
            </a:r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 народна </a:t>
            </a:r>
            <a:r>
              <a:rPr lang="ru-RU" sz="4000" b="1" dirty="0" err="1" smtClean="0">
                <a:solidFill>
                  <a:srgbClr val="FF0000"/>
                </a:solidFill>
                <a:latin typeface="Ampir Deco" pitchFamily="2" charset="0"/>
              </a:rPr>
              <a:t>мудрість</a:t>
            </a:r>
            <a:r>
              <a:rPr lang="ru-RU" sz="4000" b="1" dirty="0" smtClean="0">
                <a:solidFill>
                  <a:srgbClr val="FF0000"/>
                </a:solidFill>
                <a:latin typeface="Ampir Deco" pitchFamily="2" charset="0"/>
              </a:rPr>
              <a:t>. </a:t>
            </a:r>
            <a:endParaRPr lang="ru-RU" sz="4000" b="1" dirty="0">
              <a:solidFill>
                <a:srgbClr val="FF0000"/>
              </a:solidFill>
              <a:latin typeface="Ampir Deco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vareniki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1505" name="Rectangle 2"/>
          <p:cNvSpPr>
            <a:spLocks noGrp="1"/>
          </p:cNvSpPr>
          <p:nvPr>
            <p:ph type="title"/>
          </p:nvPr>
        </p:nvSpPr>
        <p:spPr>
          <a:xfrm>
            <a:off x="395536" y="116632"/>
            <a:ext cx="8388424" cy="1143000"/>
          </a:xfrm>
        </p:spPr>
        <p:txBody>
          <a:bodyPr/>
          <a:lstStyle/>
          <a:p>
            <a:pPr algn="ctr"/>
            <a:r>
              <a:rPr lang="uk-UA" sz="3600" b="1" dirty="0" smtClean="0">
                <a:solidFill>
                  <a:srgbClr val="FFC000"/>
                </a:solidFill>
                <a:latin typeface="a_BodoniOrtoTitulSpDn" pitchFamily="18" charset="-52"/>
                <a:ea typeface="MingLiU-ExtB" pitchFamily="18" charset="-120"/>
              </a:rPr>
              <a:t>“</a:t>
            </a:r>
            <a:r>
              <a:rPr lang="ru-RU" sz="3600" b="1" dirty="0" smtClean="0">
                <a:solidFill>
                  <a:srgbClr val="FFC000"/>
                </a:solidFill>
                <a:latin typeface="a_BodoniOrtoTitulSpDn" pitchFamily="18" charset="-52"/>
                <a:ea typeface="MingLiU-ExtB" pitchFamily="18" charset="-120"/>
              </a:rPr>
              <a:t>Хай кожен живе, як вареник  у маслі</a:t>
            </a:r>
            <a:r>
              <a:rPr lang="uk-UA" sz="3600" b="1" dirty="0" smtClean="0">
                <a:solidFill>
                  <a:srgbClr val="FFC000"/>
                </a:solidFill>
                <a:latin typeface="a_BodoniOrtoTitulSpDn" pitchFamily="18" charset="-52"/>
                <a:ea typeface="MingLiU-ExtB" pitchFamily="18" charset="-120"/>
              </a:rPr>
              <a:t>”</a:t>
            </a:r>
            <a:endParaRPr lang="ru-RU" sz="3600" b="1" dirty="0" smtClean="0">
              <a:solidFill>
                <a:srgbClr val="FFC000"/>
              </a:solidFill>
              <a:latin typeface="a_BodoniOrtoTitulSpDn" pitchFamily="18" charset="-52"/>
              <a:ea typeface="MingLiU-ExtB" pitchFamily="18" charset="-120"/>
            </a:endParaRPr>
          </a:p>
        </p:txBody>
      </p:sp>
    </p:spTree>
  </p:cSld>
  <p:clrMapOvr>
    <a:masterClrMapping/>
  </p:clrMapOvr>
  <p:transition spd="slow">
    <p:whee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 descr="520428_1_w_30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2530" name="Заголовок 1"/>
          <p:cNvSpPr>
            <a:spLocks/>
          </p:cNvSpPr>
          <p:nvPr/>
        </p:nvSpPr>
        <p:spPr bwMode="auto">
          <a:xfrm>
            <a:off x="251520" y="0"/>
            <a:ext cx="842486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bIns="91440" anchor="b"/>
          <a:lstStyle/>
          <a:p>
            <a:pPr algn="ctr"/>
            <a:r>
              <a:rPr lang="ru-RU" sz="3600" dirty="0">
                <a:solidFill>
                  <a:srgbClr val="000099"/>
                </a:solidFill>
                <a:latin typeface="Bookman Old Style" pitchFamily="18" charset="0"/>
              </a:rPr>
              <a:t/>
            </a:r>
            <a:br>
              <a:rPr lang="ru-RU" sz="3600" dirty="0">
                <a:solidFill>
                  <a:srgbClr val="000099"/>
                </a:solidFill>
                <a:latin typeface="Bookman Old Style" pitchFamily="18" charset="0"/>
              </a:rPr>
            </a:br>
            <a:r>
              <a:rPr lang="ru-RU" sz="3600" dirty="0">
                <a:solidFill>
                  <a:srgbClr val="FFFF00"/>
                </a:solidFill>
                <a:latin typeface="Bookman Old Style" pitchFamily="18" charset="0"/>
              </a:rPr>
              <a:t> </a:t>
            </a:r>
            <a:r>
              <a:rPr lang="ru-RU" sz="4400" b="1" dirty="0">
                <a:solidFill>
                  <a:srgbClr val="FFFF00"/>
                </a:solidFill>
                <a:latin typeface="Beresta" pitchFamily="2" charset="0"/>
              </a:rPr>
              <a:t>Є вареники у хаті:</a:t>
            </a:r>
            <a:br>
              <a:rPr lang="ru-RU" sz="4400" b="1" dirty="0">
                <a:solidFill>
                  <a:srgbClr val="FFFF00"/>
                </a:solidFill>
                <a:latin typeface="Beresta" pitchFamily="2" charset="0"/>
              </a:rPr>
            </a:br>
            <a:r>
              <a:rPr lang="ru-RU" sz="4400" b="1" dirty="0">
                <a:solidFill>
                  <a:srgbClr val="FFFF00"/>
                </a:solidFill>
                <a:latin typeface="Beresta" pitchFamily="2" charset="0"/>
              </a:rPr>
              <a:t>В Україні все гаразд:</a:t>
            </a:r>
            <a:br>
              <a:rPr lang="ru-RU" sz="4400" b="1" dirty="0">
                <a:solidFill>
                  <a:srgbClr val="FFFF00"/>
                </a:solidFill>
                <a:latin typeface="Beresta" pitchFamily="2" charset="0"/>
              </a:rPr>
            </a:br>
            <a:r>
              <a:rPr lang="ru-RU" sz="4400" b="1" dirty="0">
                <a:solidFill>
                  <a:srgbClr val="FFFF00"/>
                </a:solidFill>
                <a:latin typeface="Beresta" pitchFamily="2" charset="0"/>
              </a:rPr>
              <a:t>Всі – щасливі і багаті,</a:t>
            </a:r>
            <a:br>
              <a:rPr lang="ru-RU" sz="4400" b="1" dirty="0">
                <a:solidFill>
                  <a:srgbClr val="FFFF00"/>
                </a:solidFill>
                <a:latin typeface="Beresta" pitchFamily="2" charset="0"/>
              </a:rPr>
            </a:br>
            <a:r>
              <a:rPr lang="ru-RU" sz="4400" b="1" dirty="0">
                <a:solidFill>
                  <a:srgbClr val="FFFF00"/>
                </a:solidFill>
                <a:latin typeface="Beresta" pitchFamily="2" charset="0"/>
              </a:rPr>
              <a:t>Щедре сонце світить в нас!</a:t>
            </a:r>
            <a:endParaRPr lang="uk-UA" sz="4400" b="1" dirty="0">
              <a:solidFill>
                <a:srgbClr val="FFFF00"/>
              </a:solidFill>
              <a:latin typeface="Beresta" pitchFamily="2" charset="0"/>
            </a:endParaRPr>
          </a:p>
        </p:txBody>
      </p:sp>
    </p:spTree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386</TotalTime>
  <Words>419</Words>
  <Application>Microsoft Office PowerPoint</Application>
  <PresentationFormat>Экран (4:3)</PresentationFormat>
  <Paragraphs>36</Paragraphs>
  <Slides>17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Справедливость</vt:lpstr>
      <vt:lpstr>Його величність “Вареник”</vt:lpstr>
      <vt:lpstr> </vt:lpstr>
      <vt:lpstr>Слайд 3</vt:lpstr>
      <vt:lpstr>Слайд 4</vt:lpstr>
      <vt:lpstr>Слайд 5</vt:lpstr>
      <vt:lpstr>  </vt:lpstr>
      <vt:lpstr>Слайд 7</vt:lpstr>
      <vt:lpstr>“Хай кожен живе, як вареник  у маслі”</vt:lpstr>
      <vt:lpstr>Слайд 9</vt:lpstr>
      <vt:lpstr>Ось вареники бульб`яні, щоб ваші щічки були рум’яні!</vt:lpstr>
      <vt:lpstr>А ось варенички з капусти, щоб у вашій кишені не було пусто!</vt:lpstr>
      <vt:lpstr>Їжте вареники з ягодою – щоб жили ви злагодою!</vt:lpstr>
      <vt:lpstr>Тут варенички з грибочками, щоб були з синами та дочками!</vt:lpstr>
      <vt:lpstr>Їжте вареники з м’ясом, щоб не хворіли ви часом!</vt:lpstr>
      <vt:lpstr>Ось варенички із сиром –  з добром вас із миром!</vt:lpstr>
      <vt:lpstr>Слайд 16</vt:lpstr>
      <vt:lpstr>Їжте, їжте вареники, гості наші любі, вони трохи гаряченькі не попечіть губи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Його величність “Вареник”</dc:title>
  <dc:creator>User</dc:creator>
  <cp:lastModifiedBy>Администратор</cp:lastModifiedBy>
  <cp:revision>40</cp:revision>
  <dcterms:created xsi:type="dcterms:W3CDTF">2016-02-25T10:19:22Z</dcterms:created>
  <dcterms:modified xsi:type="dcterms:W3CDTF">2016-03-01T05:23:50Z</dcterms:modified>
</cp:coreProperties>
</file>