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5" r:id="rId2"/>
    <p:sldId id="283" r:id="rId3"/>
    <p:sldId id="268" r:id="rId4"/>
    <p:sldId id="271" r:id="rId5"/>
    <p:sldId id="275" r:id="rId6"/>
    <p:sldId id="260" r:id="rId7"/>
    <p:sldId id="259" r:id="rId8"/>
    <p:sldId id="281" r:id="rId9"/>
    <p:sldId id="258" r:id="rId10"/>
    <p:sldId id="284" r:id="rId11"/>
    <p:sldId id="272" r:id="rId12"/>
    <p:sldId id="273" r:id="rId13"/>
    <p:sldId id="264" r:id="rId14"/>
    <p:sldId id="274" r:id="rId15"/>
    <p:sldId id="270" r:id="rId16"/>
    <p:sldId id="279" r:id="rId17"/>
    <p:sldId id="278" r:id="rId18"/>
    <p:sldId id="277" r:id="rId19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9933FF"/>
    <a:srgbClr val="FF33CC"/>
    <a:srgbClr val="FF0066"/>
    <a:srgbClr val="FFCCCC"/>
    <a:srgbClr val="FF6699"/>
    <a:srgbClr val="FF9999"/>
    <a:srgbClr val="FF99FF"/>
    <a:srgbClr val="0000FF"/>
    <a:srgbClr val="66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4D02C4-130B-424B-8571-59F9212B47B3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1B38DA-5DE3-4AAA-9B30-29B851E7D313}">
      <dgm:prSet phldrT="[Текст]" custT="1"/>
      <dgm:spPr/>
      <dgm:t>
        <a:bodyPr/>
        <a:lstStyle/>
        <a:p>
          <a:r>
            <a:rPr lang="en-US" sz="4600" dirty="0" smtClean="0"/>
            <a:t>   </a:t>
          </a:r>
          <a:r>
            <a:rPr lang="uk-UA" sz="5400" dirty="0" smtClean="0">
              <a:solidFill>
                <a:srgbClr val="FF0066"/>
              </a:solidFill>
            </a:rPr>
            <a:t>Х</a:t>
          </a:r>
          <a:r>
            <a:rPr lang="en-US" sz="5400" dirty="0" smtClean="0">
              <a:solidFill>
                <a:srgbClr val="FF0066"/>
              </a:solidFill>
            </a:rPr>
            <a:t>YII    </a:t>
          </a:r>
          <a:r>
            <a:rPr lang="uk-UA" sz="5400" dirty="0" smtClean="0">
              <a:solidFill>
                <a:srgbClr val="FF0066"/>
              </a:solidFill>
            </a:rPr>
            <a:t>                Х</a:t>
          </a:r>
          <a:r>
            <a:rPr lang="en-US" sz="5400" dirty="0" smtClean="0">
              <a:solidFill>
                <a:srgbClr val="FF0066"/>
              </a:solidFill>
            </a:rPr>
            <a:t>I</a:t>
          </a:r>
          <a:r>
            <a:rPr lang="uk-UA" sz="5400" dirty="0" smtClean="0">
              <a:solidFill>
                <a:srgbClr val="FF0066"/>
              </a:solidFill>
            </a:rPr>
            <a:t>Х</a:t>
          </a:r>
          <a:endParaRPr lang="ru-RU" sz="5400" dirty="0">
            <a:solidFill>
              <a:srgbClr val="FF0066"/>
            </a:solidFill>
          </a:endParaRPr>
        </a:p>
      </dgm:t>
    </dgm:pt>
    <dgm:pt modelId="{CF9D9D42-ABE1-489C-AEB2-6F41378A7C1B}" type="parTrans" cxnId="{D789709F-B8F3-4269-A46C-A898A8D2A17F}">
      <dgm:prSet/>
      <dgm:spPr/>
      <dgm:t>
        <a:bodyPr/>
        <a:lstStyle/>
        <a:p>
          <a:endParaRPr lang="ru-RU"/>
        </a:p>
      </dgm:t>
    </dgm:pt>
    <dgm:pt modelId="{368A9BF8-C93D-44A1-84A4-BF260C4FD152}" type="sibTrans" cxnId="{D789709F-B8F3-4269-A46C-A898A8D2A17F}">
      <dgm:prSet/>
      <dgm:spPr/>
      <dgm:t>
        <a:bodyPr/>
        <a:lstStyle/>
        <a:p>
          <a:endParaRPr lang="ru-RU"/>
        </a:p>
      </dgm:t>
    </dgm:pt>
    <dgm:pt modelId="{C3A44240-3904-418E-B271-BA181F6A874E}">
      <dgm:prSet phldrT="[Текст]" phldr="1"/>
      <dgm:spPr/>
      <dgm:t>
        <a:bodyPr/>
        <a:lstStyle/>
        <a:p>
          <a:endParaRPr lang="ru-RU" dirty="0"/>
        </a:p>
      </dgm:t>
    </dgm:pt>
    <dgm:pt modelId="{4639021A-08F6-4C0A-B29F-F5F5EB1A27F1}" type="parTrans" cxnId="{A7B7CBF0-2ABE-4B40-91AF-B0537C8AA00F}">
      <dgm:prSet/>
      <dgm:spPr/>
      <dgm:t>
        <a:bodyPr/>
        <a:lstStyle/>
        <a:p>
          <a:endParaRPr lang="ru-RU"/>
        </a:p>
      </dgm:t>
    </dgm:pt>
    <dgm:pt modelId="{E155400E-1128-458E-8B7B-60DD086A0080}" type="sibTrans" cxnId="{A7B7CBF0-2ABE-4B40-91AF-B0537C8AA00F}">
      <dgm:prSet/>
      <dgm:spPr/>
      <dgm:t>
        <a:bodyPr/>
        <a:lstStyle/>
        <a:p>
          <a:endParaRPr lang="ru-RU"/>
        </a:p>
      </dgm:t>
    </dgm:pt>
    <dgm:pt modelId="{1A85B532-894F-446B-BC3B-CBC7FBB37A50}">
      <dgm:prSet phldrT="[Текст]" custT="1"/>
      <dgm:spPr/>
      <dgm:t>
        <a:bodyPr/>
        <a:lstStyle/>
        <a:p>
          <a:r>
            <a:rPr lang="en-US" sz="3600" dirty="0" smtClean="0"/>
            <a:t>    </a:t>
          </a:r>
          <a:r>
            <a:rPr lang="uk-UA" sz="3600" dirty="0" smtClean="0"/>
            <a:t> </a:t>
          </a:r>
          <a:r>
            <a:rPr lang="uk-UA" sz="5400" dirty="0" smtClean="0">
              <a:solidFill>
                <a:srgbClr val="FF0066"/>
              </a:solidFill>
            </a:rPr>
            <a:t>Х</a:t>
          </a:r>
          <a:r>
            <a:rPr lang="en-US" sz="5400" dirty="0" smtClean="0">
              <a:solidFill>
                <a:srgbClr val="FF0066"/>
              </a:solidFill>
            </a:rPr>
            <a:t>IY                     YI</a:t>
          </a:r>
          <a:endParaRPr lang="ru-RU" sz="5400" dirty="0">
            <a:solidFill>
              <a:srgbClr val="FF0066"/>
            </a:solidFill>
          </a:endParaRPr>
        </a:p>
      </dgm:t>
    </dgm:pt>
    <dgm:pt modelId="{31BB50D3-7D99-4372-B799-D5402D48B802}" type="parTrans" cxnId="{A303524B-7219-41B4-8F2E-A11CC6A74B68}">
      <dgm:prSet/>
      <dgm:spPr/>
      <dgm:t>
        <a:bodyPr/>
        <a:lstStyle/>
        <a:p>
          <a:endParaRPr lang="ru-RU"/>
        </a:p>
      </dgm:t>
    </dgm:pt>
    <dgm:pt modelId="{053126CE-F1EA-4E78-8555-1066555FA05C}" type="sibTrans" cxnId="{A303524B-7219-41B4-8F2E-A11CC6A74B68}">
      <dgm:prSet/>
      <dgm:spPr/>
      <dgm:t>
        <a:bodyPr/>
        <a:lstStyle/>
        <a:p>
          <a:endParaRPr lang="ru-RU"/>
        </a:p>
      </dgm:t>
    </dgm:pt>
    <dgm:pt modelId="{F97ACBB5-1DB9-44C8-AF29-FE672528CA6C}">
      <dgm:prSet phldrT="[Текст]" phldr="1"/>
      <dgm:spPr/>
      <dgm:t>
        <a:bodyPr/>
        <a:lstStyle/>
        <a:p>
          <a:endParaRPr lang="ru-RU"/>
        </a:p>
      </dgm:t>
    </dgm:pt>
    <dgm:pt modelId="{D48F693A-61DD-4EBC-824D-0D1F2EBCB4DF}" type="parTrans" cxnId="{60A44A29-DF56-482C-B272-EAB8AFF6BCE1}">
      <dgm:prSet/>
      <dgm:spPr/>
      <dgm:t>
        <a:bodyPr/>
        <a:lstStyle/>
        <a:p>
          <a:endParaRPr lang="ru-RU"/>
        </a:p>
      </dgm:t>
    </dgm:pt>
    <dgm:pt modelId="{F20D36B4-8B3B-4947-AF4D-21D69FF4BB50}" type="sibTrans" cxnId="{60A44A29-DF56-482C-B272-EAB8AFF6BCE1}">
      <dgm:prSet/>
      <dgm:spPr/>
      <dgm:t>
        <a:bodyPr/>
        <a:lstStyle/>
        <a:p>
          <a:endParaRPr lang="ru-RU"/>
        </a:p>
      </dgm:t>
    </dgm:pt>
    <dgm:pt modelId="{7DEF8256-3165-4E36-9AED-4C228B6CE827}" type="pres">
      <dgm:prSet presAssocID="{B24D02C4-130B-424B-8571-59F9212B47B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1B728EE-8CAD-4DF2-981F-F223D83DA5E1}" type="pres">
      <dgm:prSet presAssocID="{3B1B38DA-5DE3-4AAA-9B30-29B851E7D313}" presName="parentText" presStyleLbl="node1" presStyleIdx="0" presStyleCnt="2" custScaleY="11188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D2E9A6-6C24-4968-AE0D-24F2AA17CE06}" type="pres">
      <dgm:prSet presAssocID="{3B1B38DA-5DE3-4AAA-9B30-29B851E7D313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69EC47-6A54-4B71-88B3-A57F7F13557D}" type="pres">
      <dgm:prSet presAssocID="{1A85B532-894F-446B-BC3B-CBC7FBB37A50}" presName="parentText" presStyleLbl="node1" presStyleIdx="1" presStyleCnt="2" custScaleY="1243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F06ED7-1C27-488B-B272-E592DD800A3C}" type="pres">
      <dgm:prSet presAssocID="{1A85B532-894F-446B-BC3B-CBC7FBB37A50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291E71A-E90A-476B-AC15-3315C685195B}" type="presOf" srcId="{F97ACBB5-1DB9-44C8-AF29-FE672528CA6C}" destId="{E6F06ED7-1C27-488B-B272-E592DD800A3C}" srcOrd="0" destOrd="0" presId="urn:microsoft.com/office/officeart/2005/8/layout/vList2"/>
    <dgm:cxn modelId="{0ED06EE9-48C4-4A2B-B746-E33B5BE1BB1E}" type="presOf" srcId="{C3A44240-3904-418E-B271-BA181F6A874E}" destId="{69D2E9A6-6C24-4968-AE0D-24F2AA17CE06}" srcOrd="0" destOrd="0" presId="urn:microsoft.com/office/officeart/2005/8/layout/vList2"/>
    <dgm:cxn modelId="{60A44A29-DF56-482C-B272-EAB8AFF6BCE1}" srcId="{1A85B532-894F-446B-BC3B-CBC7FBB37A50}" destId="{F97ACBB5-1DB9-44C8-AF29-FE672528CA6C}" srcOrd="0" destOrd="0" parTransId="{D48F693A-61DD-4EBC-824D-0D1F2EBCB4DF}" sibTransId="{F20D36B4-8B3B-4947-AF4D-21D69FF4BB50}"/>
    <dgm:cxn modelId="{A303524B-7219-41B4-8F2E-A11CC6A74B68}" srcId="{B24D02C4-130B-424B-8571-59F9212B47B3}" destId="{1A85B532-894F-446B-BC3B-CBC7FBB37A50}" srcOrd="1" destOrd="0" parTransId="{31BB50D3-7D99-4372-B799-D5402D48B802}" sibTransId="{053126CE-F1EA-4E78-8555-1066555FA05C}"/>
    <dgm:cxn modelId="{D789709F-B8F3-4269-A46C-A898A8D2A17F}" srcId="{B24D02C4-130B-424B-8571-59F9212B47B3}" destId="{3B1B38DA-5DE3-4AAA-9B30-29B851E7D313}" srcOrd="0" destOrd="0" parTransId="{CF9D9D42-ABE1-489C-AEB2-6F41378A7C1B}" sibTransId="{368A9BF8-C93D-44A1-84A4-BF260C4FD152}"/>
    <dgm:cxn modelId="{A7B7CBF0-2ABE-4B40-91AF-B0537C8AA00F}" srcId="{3B1B38DA-5DE3-4AAA-9B30-29B851E7D313}" destId="{C3A44240-3904-418E-B271-BA181F6A874E}" srcOrd="0" destOrd="0" parTransId="{4639021A-08F6-4C0A-B29F-F5F5EB1A27F1}" sibTransId="{E155400E-1128-458E-8B7B-60DD086A0080}"/>
    <dgm:cxn modelId="{7359A0E5-20D5-4B10-BBC0-0F89B07C4E48}" type="presOf" srcId="{3B1B38DA-5DE3-4AAA-9B30-29B851E7D313}" destId="{A1B728EE-8CAD-4DF2-981F-F223D83DA5E1}" srcOrd="0" destOrd="0" presId="urn:microsoft.com/office/officeart/2005/8/layout/vList2"/>
    <dgm:cxn modelId="{A2CCD31A-AA15-44E0-B513-1802E4044ECA}" type="presOf" srcId="{1A85B532-894F-446B-BC3B-CBC7FBB37A50}" destId="{0569EC47-6A54-4B71-88B3-A57F7F13557D}" srcOrd="0" destOrd="0" presId="urn:microsoft.com/office/officeart/2005/8/layout/vList2"/>
    <dgm:cxn modelId="{0F504881-7EED-46C4-8262-F2C330A39085}" type="presOf" srcId="{B24D02C4-130B-424B-8571-59F9212B47B3}" destId="{7DEF8256-3165-4E36-9AED-4C228B6CE827}" srcOrd="0" destOrd="0" presId="urn:microsoft.com/office/officeart/2005/8/layout/vList2"/>
    <dgm:cxn modelId="{FB669974-6141-4441-82C4-51CD134CFA33}" type="presParOf" srcId="{7DEF8256-3165-4E36-9AED-4C228B6CE827}" destId="{A1B728EE-8CAD-4DF2-981F-F223D83DA5E1}" srcOrd="0" destOrd="0" presId="urn:microsoft.com/office/officeart/2005/8/layout/vList2"/>
    <dgm:cxn modelId="{936060DE-89D7-47CE-9AE6-43B3B8EEAFDF}" type="presParOf" srcId="{7DEF8256-3165-4E36-9AED-4C228B6CE827}" destId="{69D2E9A6-6C24-4968-AE0D-24F2AA17CE06}" srcOrd="1" destOrd="0" presId="urn:microsoft.com/office/officeart/2005/8/layout/vList2"/>
    <dgm:cxn modelId="{8CBF5F61-BB51-4B93-9361-88103BA370B9}" type="presParOf" srcId="{7DEF8256-3165-4E36-9AED-4C228B6CE827}" destId="{0569EC47-6A54-4B71-88B3-A57F7F13557D}" srcOrd="2" destOrd="0" presId="urn:microsoft.com/office/officeart/2005/8/layout/vList2"/>
    <dgm:cxn modelId="{CE2D7C20-F99C-431D-B287-7E8915144827}" type="presParOf" srcId="{7DEF8256-3165-4E36-9AED-4C228B6CE827}" destId="{E6F06ED7-1C27-488B-B272-E592DD800A3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B728EE-8CAD-4DF2-981F-F223D83DA5E1}">
      <dsp:nvSpPr>
        <dsp:cNvPr id="0" name=""/>
        <dsp:cNvSpPr/>
      </dsp:nvSpPr>
      <dsp:spPr>
        <a:xfrm>
          <a:off x="0" y="3988"/>
          <a:ext cx="6096000" cy="13902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600" kern="1200" dirty="0" smtClean="0"/>
            <a:t>   </a:t>
          </a:r>
          <a:r>
            <a:rPr lang="uk-UA" sz="5400" kern="1200" dirty="0" smtClean="0">
              <a:solidFill>
                <a:srgbClr val="FF0066"/>
              </a:solidFill>
            </a:rPr>
            <a:t>Х</a:t>
          </a:r>
          <a:r>
            <a:rPr lang="en-US" sz="5400" kern="1200" dirty="0" smtClean="0">
              <a:solidFill>
                <a:srgbClr val="FF0066"/>
              </a:solidFill>
            </a:rPr>
            <a:t>YII    </a:t>
          </a:r>
          <a:r>
            <a:rPr lang="uk-UA" sz="5400" kern="1200" dirty="0" smtClean="0">
              <a:solidFill>
                <a:srgbClr val="FF0066"/>
              </a:solidFill>
            </a:rPr>
            <a:t>                Х</a:t>
          </a:r>
          <a:r>
            <a:rPr lang="en-US" sz="5400" kern="1200" dirty="0" smtClean="0">
              <a:solidFill>
                <a:srgbClr val="FF0066"/>
              </a:solidFill>
            </a:rPr>
            <a:t>I</a:t>
          </a:r>
          <a:r>
            <a:rPr lang="uk-UA" sz="5400" kern="1200" dirty="0" smtClean="0">
              <a:solidFill>
                <a:srgbClr val="FF0066"/>
              </a:solidFill>
            </a:rPr>
            <a:t>Х</a:t>
          </a:r>
          <a:endParaRPr lang="ru-RU" sz="5400" kern="1200" dirty="0">
            <a:solidFill>
              <a:srgbClr val="FF0066"/>
            </a:solidFill>
          </a:endParaRPr>
        </a:p>
      </dsp:txBody>
      <dsp:txXfrm>
        <a:off x="0" y="3988"/>
        <a:ext cx="6096000" cy="1390240"/>
      </dsp:txXfrm>
    </dsp:sp>
    <dsp:sp modelId="{69D2E9A6-6C24-4968-AE0D-24F2AA17CE06}">
      <dsp:nvSpPr>
        <dsp:cNvPr id="0" name=""/>
        <dsp:cNvSpPr/>
      </dsp:nvSpPr>
      <dsp:spPr>
        <a:xfrm>
          <a:off x="0" y="1394228"/>
          <a:ext cx="60960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800" kern="1200" dirty="0"/>
        </a:p>
      </dsp:txBody>
      <dsp:txXfrm>
        <a:off x="0" y="1394228"/>
        <a:ext cx="6096000" cy="596160"/>
      </dsp:txXfrm>
    </dsp:sp>
    <dsp:sp modelId="{0569EC47-6A54-4B71-88B3-A57F7F13557D}">
      <dsp:nvSpPr>
        <dsp:cNvPr id="0" name=""/>
        <dsp:cNvSpPr/>
      </dsp:nvSpPr>
      <dsp:spPr>
        <a:xfrm>
          <a:off x="0" y="1990388"/>
          <a:ext cx="6096000" cy="15454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    </a:t>
          </a:r>
          <a:r>
            <a:rPr lang="uk-UA" sz="3600" kern="1200" dirty="0" smtClean="0"/>
            <a:t> </a:t>
          </a:r>
          <a:r>
            <a:rPr lang="uk-UA" sz="5400" kern="1200" dirty="0" smtClean="0">
              <a:solidFill>
                <a:srgbClr val="FF0066"/>
              </a:solidFill>
            </a:rPr>
            <a:t>Х</a:t>
          </a:r>
          <a:r>
            <a:rPr lang="en-US" sz="5400" kern="1200" dirty="0" smtClean="0">
              <a:solidFill>
                <a:srgbClr val="FF0066"/>
              </a:solidFill>
            </a:rPr>
            <a:t>IY                     YI</a:t>
          </a:r>
          <a:endParaRPr lang="ru-RU" sz="5400" kern="1200" dirty="0">
            <a:solidFill>
              <a:srgbClr val="FF0066"/>
            </a:solidFill>
          </a:endParaRPr>
        </a:p>
      </dsp:txBody>
      <dsp:txXfrm>
        <a:off x="0" y="1990388"/>
        <a:ext cx="6096000" cy="1545471"/>
      </dsp:txXfrm>
    </dsp:sp>
    <dsp:sp modelId="{E6F06ED7-1C27-488B-B272-E592DD800A3C}">
      <dsp:nvSpPr>
        <dsp:cNvPr id="0" name=""/>
        <dsp:cNvSpPr/>
      </dsp:nvSpPr>
      <dsp:spPr>
        <a:xfrm>
          <a:off x="0" y="3535859"/>
          <a:ext cx="6096000" cy="5961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3548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2800" kern="1200"/>
        </a:p>
      </dsp:txBody>
      <dsp:txXfrm>
        <a:off x="0" y="3535859"/>
        <a:ext cx="6096000" cy="596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278A6-5AB2-4221-AD0E-D34AC8D16B92}" type="datetimeFigureOut">
              <a:rPr lang="ru-RU" smtClean="0"/>
              <a:pPr/>
              <a:t>13.10.2017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4EED05-AF11-41F7-9B8E-129C796456E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Содержимое 3" descr="85b90c3e99e9.jpg"/>
          <p:cNvPicPr>
            <a:picLocks noChangeAspect="1"/>
          </p:cNvPicPr>
          <p:nvPr/>
        </p:nvPicPr>
        <p:blipFill>
          <a:blip r:embed="rId2" cstate="print">
            <a:lum bright="10000" contrast="10000"/>
          </a:blip>
          <a:stretch>
            <a:fillRect/>
          </a:stretch>
        </p:blipFill>
        <p:spPr>
          <a:xfrm>
            <a:off x="0" y="1"/>
            <a:ext cx="9124841" cy="6858000"/>
          </a:xfrm>
          <a:prstGeom prst="rect">
            <a:avLst/>
          </a:prstGeom>
        </p:spPr>
      </p:pic>
      <p:sp>
        <p:nvSpPr>
          <p:cNvPr id="15363" name="WordArt 3"/>
          <p:cNvSpPr>
            <a:spLocks noChangeArrowheads="1" noChangeShapeType="1" noTextEdit="1"/>
          </p:cNvSpPr>
          <p:nvPr/>
        </p:nvSpPr>
        <p:spPr bwMode="auto">
          <a:xfrm>
            <a:off x="3131840" y="620688"/>
            <a:ext cx="5544616" cy="208823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i="1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Математика</a:t>
            </a:r>
            <a:r>
              <a:rPr lang="ru-RU" sz="36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/>
              </a:rPr>
              <a:t>-</a:t>
            </a:r>
          </a:p>
          <a:p>
            <a:pPr algn="ctr" rtl="0"/>
            <a:r>
              <a:rPr lang="ru-RU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Bookman Old Style" pitchFamily="18" charset="0"/>
              </a:rPr>
              <a:t> </a:t>
            </a:r>
            <a:r>
              <a:rPr lang="ru-RU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гімнастика</a:t>
            </a:r>
            <a:r>
              <a:rPr lang="ru-RU" sz="3600" b="1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Arial Black"/>
              </a:rPr>
              <a:t> </a:t>
            </a:r>
            <a:endParaRPr lang="ru-RU" sz="3600" b="1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Arial Black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3275856" y="2996952"/>
            <a:ext cx="5184576" cy="64807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для  </a:t>
            </a:r>
            <a:r>
              <a:rPr lang="ru-RU" sz="3600" b="1" kern="10" spc="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Bookman Old Style" pitchFamily="18" charset="0"/>
              </a:rPr>
              <a:t>розуму</a:t>
            </a:r>
            <a:endParaRPr lang="ru-RU" sz="3600" b="1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827584" y="692696"/>
            <a:ext cx="802617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Вставте</a:t>
            </a:r>
            <a:r>
              <a:rPr kumimoji="0" lang="ru-RU" sz="40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пропущене</a:t>
            </a:r>
            <a:r>
              <a:rPr kumimoji="0" lang="ru-RU" sz="40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число.</a:t>
            </a:r>
            <a:endParaRPr kumimoji="0" lang="ru-RU" sz="20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1763688" y="1844824"/>
          <a:ext cx="6096000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Овал 8"/>
          <p:cNvSpPr/>
          <p:nvPr/>
        </p:nvSpPr>
        <p:spPr>
          <a:xfrm>
            <a:off x="3923928" y="1844824"/>
            <a:ext cx="1440160" cy="1368152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FF0066"/>
                </a:solidFill>
                <a:latin typeface="Bookman Old Style" pitchFamily="18" charset="0"/>
              </a:rPr>
              <a:t>36</a:t>
            </a:r>
            <a:endParaRPr lang="ru-RU" sz="4400" b="1" dirty="0">
              <a:solidFill>
                <a:srgbClr val="FF0066"/>
              </a:solidFill>
              <a:latin typeface="Bookman Old Style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95936" y="3861048"/>
            <a:ext cx="1512168" cy="1440160"/>
          </a:xfrm>
          <a:prstGeom prst="ellipse">
            <a:avLst/>
          </a:prstGeom>
          <a:solidFill>
            <a:schemeClr val="bg1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6000" b="1" dirty="0" smtClean="0">
                <a:solidFill>
                  <a:srgbClr val="FF0066"/>
                </a:solidFill>
                <a:latin typeface="Bookman Old Style" pitchFamily="18" charset="0"/>
              </a:rPr>
              <a:t>?</a:t>
            </a:r>
            <a:endParaRPr lang="ru-RU" sz="6000" b="1" dirty="0">
              <a:solidFill>
                <a:srgbClr val="FF0066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807420" y="188640"/>
            <a:ext cx="792236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Знайдіть</a:t>
            </a:r>
            <a:r>
              <a:rPr kumimoji="0" lang="ru-RU" sz="40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число, </a:t>
            </a:r>
            <a:endParaRPr kumimoji="0" lang="ru-RU" sz="9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якого</a:t>
            </a:r>
            <a:r>
              <a:rPr kumimoji="0" lang="ru-RU" sz="40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бракує</a:t>
            </a:r>
            <a:r>
              <a:rPr kumimoji="0" lang="ru-RU" sz="40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картинці</a:t>
            </a:r>
            <a:r>
              <a:rPr lang="uk-UA" sz="40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0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1331640" y="1988840"/>
            <a:ext cx="7488832" cy="4536504"/>
          </a:xfrm>
          <a:prstGeom prst="wedgeRectCallout">
            <a:avLst>
              <a:gd name="adj1" fmla="val -21596"/>
              <a:gd name="adj2" fmla="val 49289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19672" y="2204864"/>
          <a:ext cx="6912768" cy="41757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04256"/>
                <a:gridCol w="2304256"/>
                <a:gridCol w="2304256"/>
              </a:tblGrid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uk-UA" sz="8000" b="1" dirty="0" smtClean="0"/>
                        <a:t>2</a:t>
                      </a:r>
                      <a:endParaRPr lang="ru-RU" sz="8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8000" b="1" dirty="0" smtClean="0"/>
                        <a:t>8</a:t>
                      </a:r>
                      <a:endParaRPr lang="ru-RU" sz="8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8000" b="1" dirty="0" smtClean="0"/>
                        <a:t>9</a:t>
                      </a:r>
                      <a:endParaRPr lang="ru-RU" sz="8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uk-UA" sz="8000" b="1" dirty="0" smtClean="0"/>
                        <a:t>3</a:t>
                      </a:r>
                      <a:endParaRPr lang="ru-RU" sz="8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8000" b="1" dirty="0" smtClean="0"/>
                        <a:t>2</a:t>
                      </a:r>
                      <a:endParaRPr lang="ru-RU" sz="8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8000" b="1" dirty="0" smtClean="0"/>
                        <a:t>4</a:t>
                      </a:r>
                      <a:endParaRPr lang="ru-RU" sz="8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algn="ctr"/>
                      <a:r>
                        <a:rPr lang="uk-UA" sz="8000" b="1" dirty="0" smtClean="0"/>
                        <a:t>3</a:t>
                      </a:r>
                      <a:endParaRPr lang="ru-RU" sz="8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8000" b="1" dirty="0" smtClean="0"/>
                        <a:t>6</a:t>
                      </a:r>
                      <a:endParaRPr lang="ru-RU" sz="8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9600" b="1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ru-RU" sz="9600" b="1" dirty="0">
                        <a:solidFill>
                          <a:srgbClr val="FF0066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1403648" y="164541"/>
            <a:ext cx="7138493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Знайдіть</a:t>
            </a:r>
            <a:r>
              <a:rPr kumimoji="0" lang="ru-RU" sz="36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число, </a:t>
            </a:r>
            <a:endParaRPr kumimoji="0" lang="ru-RU" sz="8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якого</a:t>
            </a:r>
            <a:r>
              <a:rPr kumimoji="0" lang="ru-RU" sz="36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бракує</a:t>
            </a:r>
            <a:r>
              <a:rPr kumimoji="0" lang="ru-RU" sz="36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36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картинці</a:t>
            </a:r>
            <a:r>
              <a:rPr kumimoji="0" lang="ru-RU" sz="36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ая выноска 6"/>
          <p:cNvSpPr/>
          <p:nvPr/>
        </p:nvSpPr>
        <p:spPr>
          <a:xfrm>
            <a:off x="1259632" y="1412776"/>
            <a:ext cx="7560840" cy="5184576"/>
          </a:xfrm>
          <a:prstGeom prst="wedgeRectCallout">
            <a:avLst>
              <a:gd name="adj1" fmla="val -19851"/>
              <a:gd name="adj2" fmla="val 49059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03647" y="1556792"/>
          <a:ext cx="7200801" cy="489889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00267"/>
                <a:gridCol w="2400267"/>
                <a:gridCol w="2400267"/>
              </a:tblGrid>
              <a:tr h="1224724"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6</a:t>
                      </a:r>
                      <a:endParaRPr lang="ru-RU" sz="7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5</a:t>
                      </a:r>
                      <a:endParaRPr lang="ru-RU" sz="7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12</a:t>
                      </a:r>
                      <a:endParaRPr lang="ru-RU" sz="7200" b="1" dirty="0"/>
                    </a:p>
                  </a:txBody>
                  <a:tcPr anchor="ctr"/>
                </a:tc>
              </a:tr>
              <a:tr h="1224724"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12</a:t>
                      </a:r>
                      <a:endParaRPr lang="ru-RU" sz="7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15</a:t>
                      </a:r>
                      <a:endParaRPr lang="ru-RU" sz="7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36</a:t>
                      </a:r>
                      <a:endParaRPr lang="ru-RU" sz="7200" b="1" dirty="0"/>
                    </a:p>
                  </a:txBody>
                  <a:tcPr anchor="ctr"/>
                </a:tc>
              </a:tr>
              <a:tr h="1224724"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36</a:t>
                      </a:r>
                      <a:endParaRPr lang="ru-RU" sz="7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60</a:t>
                      </a:r>
                      <a:endParaRPr lang="ru-RU" sz="7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144</a:t>
                      </a:r>
                      <a:endParaRPr lang="ru-RU" sz="7200" b="1" dirty="0"/>
                    </a:p>
                  </a:txBody>
                  <a:tcPr anchor="ctr"/>
                </a:tc>
              </a:tr>
              <a:tr h="1224724"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144</a:t>
                      </a:r>
                      <a:endParaRPr lang="ru-RU" sz="7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/>
                        <a:t>300</a:t>
                      </a:r>
                      <a:endParaRPr lang="ru-RU" sz="7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7200" b="1" dirty="0" smtClean="0">
                          <a:solidFill>
                            <a:srgbClr val="FF0066"/>
                          </a:solidFill>
                        </a:rPr>
                        <a:t>?</a:t>
                      </a:r>
                      <a:endParaRPr lang="ru-RU" sz="7200" b="1" dirty="0">
                        <a:solidFill>
                          <a:srgbClr val="FF0066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pic>
        <p:nvPicPr>
          <p:cNvPr id="3" name="Рисунок 2" descr="http://cs623231.vk.me/v623231253/597d/MJnhGA5LXnk.jpg"/>
          <p:cNvPicPr/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1979712" y="980728"/>
            <a:ext cx="5467350" cy="5467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971600" y="260648"/>
            <a:ext cx="76017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ahoma" pitchFamily="34" charset="0"/>
              </a:rPr>
              <a:t>Скільки</a:t>
            </a:r>
            <a:r>
              <a:rPr kumimoji="0" lang="en-US" sz="32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32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ahoma" pitchFamily="34" charset="0"/>
              </a:rPr>
              <a:t> </a:t>
            </a:r>
            <a:r>
              <a:rPr kumimoji="0" lang="ru-RU" sz="32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ahoma" pitchFamily="34" charset="0"/>
              </a:rPr>
              <a:t>квадратів</a:t>
            </a:r>
            <a:r>
              <a:rPr kumimoji="0" lang="ru-RU" sz="32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ahoma" pitchFamily="34" charset="0"/>
              </a:rPr>
              <a:t> на </a:t>
            </a:r>
            <a:r>
              <a:rPr kumimoji="0" lang="ru-RU" sz="32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ahoma" pitchFamily="34" charset="0"/>
              </a:rPr>
              <a:t>картинці</a:t>
            </a:r>
            <a:r>
              <a:rPr kumimoji="0" lang="ru-RU" sz="32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Tahoma" pitchFamily="34" charset="0"/>
              </a:rPr>
              <a:t>?</a:t>
            </a:r>
            <a:endParaRPr kumimoji="0" lang="ru-RU" sz="28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3568" y="188640"/>
            <a:ext cx="821090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Calibri" pitchFamily="34" charset="0"/>
                <a:cs typeface="Tahoma" pitchFamily="34" charset="0"/>
              </a:rPr>
              <a:t>Прямокутник 4×9 кліток розріжте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ea typeface="Calibri" pitchFamily="34" charset="0"/>
              <a:cs typeface="Tahoma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Calibri" pitchFamily="34" charset="0"/>
                <a:cs typeface="Tahoma" pitchFamily="34" charset="0"/>
              </a:rPr>
              <a:t> по сторонах кліток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ea typeface="Calibri" pitchFamily="34" charset="0"/>
              <a:cs typeface="Tahoma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Calibri" pitchFamily="34" charset="0"/>
                <a:cs typeface="Tahoma" pitchFamily="34" charset="0"/>
              </a:rPr>
              <a:t> на дві рівні частини так,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ea typeface="Calibri" pitchFamily="34" charset="0"/>
              <a:cs typeface="Tahoma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Calibri" pitchFamily="34" charset="0"/>
                <a:cs typeface="Tahoma" pitchFamily="34" charset="0"/>
              </a:rPr>
              <a:t> щоб з них можна було скласти квадрат.</a:t>
            </a:r>
            <a:endParaRPr kumimoji="0" lang="uk-UA" sz="24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1115616" y="2132856"/>
            <a:ext cx="7704856" cy="4032448"/>
          </a:xfrm>
          <a:prstGeom prst="wedgeRectCallout">
            <a:avLst>
              <a:gd name="adj1" fmla="val -20833"/>
              <a:gd name="adj2" fmla="val 50352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691680" y="2886824"/>
          <a:ext cx="6912765" cy="313446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68085"/>
                <a:gridCol w="768085"/>
                <a:gridCol w="768085"/>
                <a:gridCol w="768085"/>
                <a:gridCol w="768085"/>
                <a:gridCol w="768085"/>
                <a:gridCol w="768085"/>
                <a:gridCol w="768085"/>
                <a:gridCol w="768085"/>
              </a:tblGrid>
              <a:tr h="78630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09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6309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5537"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6" y="1988840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600" b="1" dirty="0" smtClean="0"/>
              <a:t>9</a:t>
            </a:r>
            <a:endParaRPr lang="ru-RU" sz="6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15616" y="3861048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600" b="1" dirty="0" smtClean="0"/>
              <a:t>4</a:t>
            </a:r>
            <a:endParaRPr lang="ru-RU" sz="6600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059832" y="404664"/>
            <a:ext cx="288032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Біля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річки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23528" y="1094547"/>
            <a:ext cx="9001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Два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чоловіки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підійшли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до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річки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Біля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пустинного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берега стояв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човен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який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міг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поміститись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тільки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один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чоловік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Все ж таки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обидва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туристи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без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будь-якої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допомоги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переправились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цьому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човні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через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річку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продовжили</a:t>
            </a:r>
            <a:r>
              <a:rPr lang="ru-RU" sz="3200" b="1" dirty="0" smtClean="0">
                <a:solidFill>
                  <a:srgbClr val="0000FF"/>
                </a:solidFill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свій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шлях.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 вони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66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66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зробили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pic>
        <p:nvPicPr>
          <p:cNvPr id="1026" name="Picture 2" descr="https://i.mycdn.me/image?id=852572263486&amp;t=3&amp;plc=WEB&amp;tkn=*GNXZVMMLdVrKl2ces5C3PBnqo48"/>
          <p:cNvPicPr>
            <a:picLocks noChangeAspect="1" noChangeArrowheads="1"/>
          </p:cNvPicPr>
          <p:nvPr/>
        </p:nvPicPr>
        <p:blipFill>
          <a:blip r:embed="rId3" cstate="print">
            <a:lum bright="20000" contrast="30000"/>
          </a:blip>
          <a:srcRect l="3635" t="30392" r="3684" b="35418"/>
          <a:stretch>
            <a:fillRect/>
          </a:stretch>
        </p:blipFill>
        <p:spPr bwMode="auto">
          <a:xfrm>
            <a:off x="899592" y="1916832"/>
            <a:ext cx="8024892" cy="4248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56152" y="476672"/>
            <a:ext cx="836432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48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Що тут зашифровано?</a:t>
            </a:r>
            <a:endParaRPr lang="ru-RU" sz="4800" b="1" i="1" dirty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pic>
        <p:nvPicPr>
          <p:cNvPr id="5" name="Рисунок 4" descr="http://www.psp1.edu.pl/e107_images/newspost_images/2014_urodziny_kwiaty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636912"/>
            <a:ext cx="4680520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251520" y="620688"/>
            <a:ext cx="8640960" cy="221599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13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ookman Old Style" pitchFamily="18" charset="0"/>
              </a:rPr>
              <a:t>Молодці!</a:t>
            </a:r>
            <a:endParaRPr lang="ru-RU" sz="13800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1412776"/>
            <a:ext cx="8460432" cy="2554545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В презентації використано </a:t>
            </a:r>
            <a:r>
              <a:rPr lang="uk-UA" sz="3200" b="1" i="1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інтернетресурси</a:t>
            </a:r>
            <a:r>
              <a:rPr lang="uk-UA" sz="32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:</a:t>
            </a:r>
          </a:p>
          <a:p>
            <a:pPr algn="ctr"/>
            <a:endParaRPr lang="uk-UA" sz="3200" b="1" i="1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32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завдання та логічні вправи;</a:t>
            </a:r>
          </a:p>
          <a:p>
            <a:pPr>
              <a:buFont typeface="Wingdings" pitchFamily="2" charset="2"/>
              <a:buChar char="v"/>
            </a:pPr>
            <a:r>
              <a:rPr lang="uk-UA" sz="32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малюнки до завдань.</a:t>
            </a: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7096" y="3645024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3600" b="1" i="1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Дані</a:t>
            </a:r>
            <a:r>
              <a:rPr lang="ru-RU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i="1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завдання</a:t>
            </a:r>
            <a:r>
              <a:rPr lang="ru-RU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3600" b="1" i="1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допоможуть</a:t>
            </a:r>
            <a:r>
              <a:rPr lang="ru-RU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ctr"/>
            <a:r>
              <a:rPr lang="ru-RU" sz="3600" b="1" i="1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зробити</a:t>
            </a:r>
            <a:r>
              <a:rPr lang="ru-RU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урок  математики </a:t>
            </a:r>
          </a:p>
          <a:p>
            <a:pPr algn="ctr"/>
            <a:r>
              <a:rPr lang="uk-UA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чи позакласний захід </a:t>
            </a:r>
            <a:r>
              <a:rPr lang="ru-RU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algn="ctr"/>
            <a:r>
              <a:rPr lang="ru-RU" sz="3600" b="1" i="1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цікавим</a:t>
            </a:r>
            <a:r>
              <a:rPr lang="ru-RU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та </a:t>
            </a:r>
            <a:r>
              <a:rPr lang="ru-RU" sz="3600" b="1" i="1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змістовним</a:t>
            </a:r>
            <a:r>
              <a:rPr lang="uk-UA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.</a:t>
            </a:r>
            <a:endParaRPr lang="ru-RU" sz="3600" b="1" dirty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8" name="Рисунок 16" descr="post-47238-1268837867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411760" y="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83568" y="332656"/>
            <a:ext cx="8460432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Завдання</a:t>
            </a: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: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визначити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номер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місця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для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паркування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яке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зайняла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машина.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Це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завдання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пропонується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першокласникам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в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китайській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початковій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школі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Відповісти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потрібно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за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Bookman Old Style" pitchFamily="18" charset="0"/>
                <a:ea typeface="Times New Roman" pitchFamily="18" charset="0"/>
                <a:cs typeface="Arial" pitchFamily="34" charset="0"/>
              </a:rPr>
              <a:t>20 секунд.</a:t>
            </a:r>
            <a:endParaRPr kumimoji="0" lang="ru-RU" sz="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Тестова задача, яку задають в початковій школі Гонконгу"/>
          <p:cNvPicPr/>
          <p:nvPr/>
        </p:nvPicPr>
        <p:blipFill>
          <a:blip r:embed="rId3" cstate="print">
            <a:lum bright="-10000" contrast="20000"/>
          </a:blip>
          <a:srcRect/>
          <a:stretch>
            <a:fillRect/>
          </a:stretch>
        </p:blipFill>
        <p:spPr bwMode="auto">
          <a:xfrm>
            <a:off x="323528" y="3789040"/>
            <a:ext cx="8568952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5" name="Прямоугольная выноска 4"/>
          <p:cNvSpPr/>
          <p:nvPr/>
        </p:nvSpPr>
        <p:spPr>
          <a:xfrm>
            <a:off x="1619672" y="1916832"/>
            <a:ext cx="6912768" cy="4248472"/>
          </a:xfrm>
          <a:prstGeom prst="wedgeRectCallout">
            <a:avLst>
              <a:gd name="adj1" fmla="val -20833"/>
              <a:gd name="adj2" fmla="val 49587"/>
            </a:avLst>
          </a:prstGeom>
          <a:solidFill>
            <a:schemeClr val="bg1"/>
          </a:solidFill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 smtClean="0"/>
              <a:t>10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2060848"/>
            <a:ext cx="936104" cy="864096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203848" y="5013176"/>
            <a:ext cx="914400" cy="914400"/>
          </a:xfrm>
          <a:prstGeom prst="ellips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6660232" y="2060848"/>
            <a:ext cx="914400" cy="914400"/>
          </a:xfrm>
          <a:prstGeom prst="ellips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6516216" y="3429000"/>
            <a:ext cx="1060704" cy="914400"/>
          </a:xfrm>
          <a:prstGeom prst="triangl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6732240" y="5085184"/>
            <a:ext cx="864096" cy="864096"/>
          </a:xfrm>
          <a:prstGeom prst="rect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131840" y="3429000"/>
            <a:ext cx="1060704" cy="914400"/>
          </a:xfrm>
          <a:prstGeom prst="triangl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Равнобедренный треугольник 6"/>
          <p:cNvSpPr/>
          <p:nvPr/>
        </p:nvSpPr>
        <p:spPr>
          <a:xfrm>
            <a:off x="1691680" y="3429000"/>
            <a:ext cx="1060704" cy="914400"/>
          </a:xfrm>
          <a:prstGeom prst="triangl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691680" y="4941168"/>
            <a:ext cx="1060704" cy="914400"/>
          </a:xfrm>
          <a:prstGeom prst="triangl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03848" y="2060848"/>
            <a:ext cx="914400" cy="914400"/>
          </a:xfrm>
          <a:prstGeom prst="ellipse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644008" y="4797152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600" b="1" dirty="0" smtClean="0"/>
              <a:t>5</a:t>
            </a:r>
            <a:endParaRPr lang="ru-RU" sz="6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572000" y="1844824"/>
            <a:ext cx="104387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600" b="1" dirty="0" smtClean="0"/>
              <a:t>10</a:t>
            </a:r>
            <a:endParaRPr lang="ru-RU" sz="6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716016" y="3284984"/>
            <a:ext cx="61427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600" b="1" dirty="0" smtClean="0"/>
              <a:t>6</a:t>
            </a:r>
            <a:endParaRPr lang="ru-RU" sz="6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627784" y="4725144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/>
              <a:t>+</a:t>
            </a:r>
            <a:endParaRPr lang="ru-RU" sz="72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2627784" y="3212976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/>
              <a:t>+</a:t>
            </a:r>
            <a:endParaRPr lang="ru-RU" sz="7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627784" y="1916832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/>
              <a:t>+</a:t>
            </a:r>
            <a:endParaRPr lang="ru-RU" sz="72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4139952" y="4653136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4139952" y="3140968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067944" y="1700808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7452320" y="1700808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380312" y="3140968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7524328" y="4797152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8100392" y="4869160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8028384" y="3284984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8028384" y="1844824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465638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Спробуйте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знайти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фігур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en-US" sz="36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використовуючи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підказки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8864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Спробуйте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знайти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значення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фігур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 </a:t>
            </a:r>
            <a:endParaRPr kumimoji="0" lang="en-US" sz="36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використовуючи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підказки</a:t>
            </a:r>
            <a:r>
              <a:rPr kumimoji="0" lang="ru-RU" sz="36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28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ая выноска 5"/>
          <p:cNvSpPr/>
          <p:nvPr/>
        </p:nvSpPr>
        <p:spPr>
          <a:xfrm>
            <a:off x="1115616" y="1556792"/>
            <a:ext cx="7704856" cy="4968552"/>
          </a:xfrm>
          <a:prstGeom prst="wedgeRectCallout">
            <a:avLst>
              <a:gd name="adj1" fmla="val -21400"/>
              <a:gd name="adj2" fmla="val 49789"/>
            </a:avLst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5-конечная звезда 6"/>
          <p:cNvSpPr/>
          <p:nvPr/>
        </p:nvSpPr>
        <p:spPr>
          <a:xfrm>
            <a:off x="1259632" y="1700808"/>
            <a:ext cx="1296144" cy="122413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5-конечная звезда 8"/>
          <p:cNvSpPr/>
          <p:nvPr/>
        </p:nvSpPr>
        <p:spPr>
          <a:xfrm>
            <a:off x="1259632" y="3429000"/>
            <a:ext cx="1296144" cy="122413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5-конечная звезда 9"/>
          <p:cNvSpPr/>
          <p:nvPr/>
        </p:nvSpPr>
        <p:spPr>
          <a:xfrm>
            <a:off x="6588224" y="5157192"/>
            <a:ext cx="1296144" cy="1224136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2483768" y="1772816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/>
              <a:t>+</a:t>
            </a:r>
            <a:endParaRPr lang="ru-RU" sz="7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411760" y="5229200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/>
              <a:t>+</a:t>
            </a:r>
            <a:endParaRPr lang="ru-RU" sz="7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2627784" y="3356992"/>
            <a:ext cx="4667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/>
              <a:t>-</a:t>
            </a:r>
            <a:endParaRPr lang="ru-RU" sz="7200" b="1" dirty="0"/>
          </a:p>
        </p:txBody>
      </p:sp>
      <p:sp>
        <p:nvSpPr>
          <p:cNvPr id="14" name="Овал 13"/>
          <p:cNvSpPr/>
          <p:nvPr/>
        </p:nvSpPr>
        <p:spPr>
          <a:xfrm>
            <a:off x="3131840" y="1844824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3131840" y="5373216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3131840" y="3573016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6660232" y="1916832"/>
            <a:ext cx="914400" cy="914400"/>
          </a:xfrm>
          <a:prstGeom prst="ellips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067944" y="1700808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668344" y="5157192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7668344" y="3429000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139952" y="5085184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995936" y="3284984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524328" y="1628800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000" b="1" dirty="0" smtClean="0"/>
              <a:t>=</a:t>
            </a:r>
            <a:endParaRPr lang="ru-RU" sz="8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8028384" y="1700808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72400" y="3501008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172400" y="5301208"/>
            <a:ext cx="61266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7200" b="1" dirty="0" smtClean="0">
                <a:solidFill>
                  <a:srgbClr val="FF0000"/>
                </a:solidFill>
              </a:rPr>
              <a:t>?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1259632" y="5301208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6660232" y="3573016"/>
            <a:ext cx="1060704" cy="914400"/>
          </a:xfrm>
          <a:prstGeom prst="triangle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TextBox 29"/>
          <p:cNvSpPr txBox="1"/>
          <p:nvPr/>
        </p:nvSpPr>
        <p:spPr>
          <a:xfrm>
            <a:off x="4644008" y="1628800"/>
            <a:ext cx="1329210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b="1" dirty="0" smtClean="0"/>
              <a:t>12</a:t>
            </a:r>
            <a:endParaRPr lang="ru-RU" sz="8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4644008" y="3284984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b="1" dirty="0" smtClean="0"/>
              <a:t>0</a:t>
            </a:r>
            <a:endParaRPr lang="ru-RU" sz="8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4716016" y="5085184"/>
            <a:ext cx="75693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8800" b="1" dirty="0" smtClean="0"/>
              <a:t>7</a:t>
            </a:r>
            <a:endParaRPr lang="ru-RU" sz="8800" b="1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pic>
        <p:nvPicPr>
          <p:cNvPr id="3" name="Рисунок 2" descr="Скільки разів можна від 100 відняти 10?"/>
          <p:cNvPicPr/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827584" y="2636912"/>
            <a:ext cx="7920880" cy="3672408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476672"/>
            <a:ext cx="7992888" cy="2077138"/>
          </a:xfrm>
          <a:prstGeom prst="round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76176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Скільки</a:t>
            </a:r>
            <a:r>
              <a:rPr kumimoji="0" lang="ru-RU" sz="48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разів</a:t>
            </a:r>
            <a:r>
              <a:rPr kumimoji="0" lang="ru-RU" sz="48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8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можна</a:t>
            </a:r>
            <a:r>
              <a:rPr kumimoji="0" lang="ru-RU" sz="48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8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</a:t>
            </a:r>
            <a:r>
              <a:rPr kumimoji="0" lang="ru-RU" sz="48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100</a:t>
            </a:r>
            <a:r>
              <a:rPr lang="ru-RU" sz="3600" b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Arial" pitchFamily="34" charset="0"/>
              </a:rPr>
              <a:t>  </a:t>
            </a:r>
            <a:r>
              <a:rPr kumimoji="0" lang="ru-RU" sz="4800" b="1" i="0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відняти</a:t>
            </a:r>
            <a:r>
              <a:rPr kumimoji="0" lang="ru-RU" sz="4800" b="1" i="0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10?</a:t>
            </a:r>
            <a:endParaRPr kumimoji="0" lang="ru-RU" sz="36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pic>
        <p:nvPicPr>
          <p:cNvPr id="3" name="Рисунок 2" descr="Як виглядатиме піраміда згори?"/>
          <p:cNvPicPr/>
          <p:nvPr/>
        </p:nvPicPr>
        <p:blipFill>
          <a:blip r:embed="rId3" cstate="print">
            <a:lum contrast="30000"/>
          </a:blip>
          <a:srcRect/>
          <a:stretch>
            <a:fillRect/>
          </a:stretch>
        </p:blipFill>
        <p:spPr bwMode="auto">
          <a:xfrm>
            <a:off x="1259632" y="2348880"/>
            <a:ext cx="7560840" cy="4249882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83568" y="229871"/>
            <a:ext cx="8045577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Перевірте</a:t>
            </a:r>
            <a:r>
              <a:rPr kumimoji="0" lang="ru-RU" sz="40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свій</a:t>
            </a:r>
            <a:r>
              <a:rPr kumimoji="0" lang="ru-RU" sz="40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40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інтелект</a:t>
            </a:r>
            <a:r>
              <a:rPr kumimoji="0" lang="ru-RU" sz="40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en-US" sz="4000" b="1" i="1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1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 </a:t>
            </a:r>
            <a:r>
              <a:rPr kumimoji="0" lang="ru-RU" sz="3600" b="1" i="0" u="none" strike="noStrike" normalizeH="0" baseline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виглядатиме</a:t>
            </a:r>
            <a:r>
              <a:rPr kumimoji="0" lang="ru-RU" sz="36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піраміда</a:t>
            </a:r>
            <a:r>
              <a:rPr kumimoji="0" lang="ru-RU" sz="36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,</a:t>
            </a:r>
            <a:endParaRPr kumimoji="0" lang="en-US" sz="36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якщо</a:t>
            </a:r>
            <a:r>
              <a:rPr kumimoji="0" lang="ru-RU" sz="36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3600" b="1" i="0" u="none" strike="noStrike" normalizeH="0" baseline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неї</a:t>
            </a:r>
            <a:r>
              <a:rPr kumimoji="0" lang="ru-RU" sz="36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дивитись</a:t>
            </a:r>
            <a:r>
              <a:rPr kumimoji="0" lang="ru-RU" sz="36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3600" b="1" i="0" u="none" strike="noStrike" normalizeH="0" baseline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згори</a:t>
            </a:r>
            <a:r>
              <a:rPr kumimoji="0" lang="ru-RU" sz="3600" b="1" i="0" u="none" strike="noStrike" normalizeH="0" baseline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3200" b="1" i="0" u="none" strike="noStrike" normalizeH="0" baseline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sp>
        <p:nvSpPr>
          <p:cNvPr id="1026" name="AutoShape 2" descr="https://i.mycdn.me/image?id=856121152689&amp;t=3&amp;plc=WEB&amp;tkn=*7g-N7As8gM4hlCJGw7EbFUjr6SI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https://i.mycdn.me/image?id=856121152689&amp;t=3&amp;plc=WEB&amp;tkn=*7g-N7As8gM4hlCJGw7EbFUjr6SI"/>
          <p:cNvPicPr>
            <a:picLocks noChangeAspect="1" noChangeArrowheads="1"/>
          </p:cNvPicPr>
          <p:nvPr/>
        </p:nvPicPr>
        <p:blipFill>
          <a:blip r:embed="rId3" cstate="print">
            <a:lum bright="10000" contrast="10000"/>
          </a:blip>
          <a:srcRect/>
          <a:stretch>
            <a:fillRect/>
          </a:stretch>
        </p:blipFill>
        <p:spPr bwMode="auto">
          <a:xfrm>
            <a:off x="683568" y="980728"/>
            <a:ext cx="8151848" cy="5499992"/>
          </a:xfrm>
          <a:prstGeom prst="round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467544" y="260648"/>
            <a:ext cx="8101408" cy="64633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600" b="1" i="1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</a:rPr>
              <a:t>Скільки сірників на малюнку?</a:t>
            </a:r>
            <a:endParaRPr lang="ru-RU" sz="3600" b="1" i="1" dirty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гарні фони для презентвції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94286"/>
          </a:xfrm>
          <a:prstGeom prst="rect">
            <a:avLst/>
          </a:prstGeom>
          <a:noFill/>
        </p:spPr>
      </p:pic>
      <p:pic>
        <p:nvPicPr>
          <p:cNvPr id="3" name="Рисунок 2" descr="А вам під силу розв’язати?"/>
          <p:cNvPicPr/>
          <p:nvPr/>
        </p:nvPicPr>
        <p:blipFill>
          <a:blip r:embed="rId3" cstate="print">
            <a:lum bright="20000" contrast="20000"/>
          </a:blip>
          <a:srcRect/>
          <a:stretch>
            <a:fillRect/>
          </a:stretch>
        </p:blipFill>
        <p:spPr bwMode="auto">
          <a:xfrm>
            <a:off x="1187624" y="1124744"/>
            <a:ext cx="7301201" cy="51976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115616" y="260648"/>
            <a:ext cx="685079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А вам </a:t>
            </a:r>
            <a:r>
              <a:rPr kumimoji="0" lang="ru-RU" sz="32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під</a:t>
            </a:r>
            <a:r>
              <a:rPr kumimoji="0" lang="ru-RU" sz="32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 силу </a:t>
            </a:r>
            <a:r>
              <a:rPr kumimoji="0" lang="ru-RU" sz="32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розв</a:t>
            </a:r>
            <a:r>
              <a:rPr kumimoji="0" lang="ru-RU" sz="32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alibri"/>
                <a:ea typeface="Times New Roman" pitchFamily="18" charset="0"/>
                <a:cs typeface="Arial" pitchFamily="34" charset="0"/>
              </a:rPr>
              <a:t>’</a:t>
            </a:r>
            <a:r>
              <a:rPr kumimoji="0" lang="ru-RU" sz="3200" b="1" i="1" u="none" strike="noStrike" normalizeH="0" baseline="0" dirty="0" err="1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язати</a:t>
            </a:r>
            <a:r>
              <a:rPr kumimoji="0" lang="ru-RU" sz="3200" b="1" i="1" u="none" strike="noStrike" normalizeH="0" baseline="0" dirty="0" smtClean="0">
                <a:ln w="11430">
                  <a:solidFill>
                    <a:srgbClr val="6600CC"/>
                  </a:solidFill>
                </a:ln>
                <a:solidFill>
                  <a:srgbClr val="6600CC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ookman Old Style" pitchFamily="18" charset="0"/>
                <a:ea typeface="Times New Roman" pitchFamily="18" charset="0"/>
                <a:cs typeface="Arial" pitchFamily="34" charset="0"/>
              </a:rPr>
              <a:t>?</a:t>
            </a:r>
            <a:endParaRPr kumimoji="0" lang="ru-RU" sz="2000" b="1" i="0" u="none" strike="noStrike" normalizeH="0" baseline="0" dirty="0" smtClean="0">
              <a:ln w="11430">
                <a:solidFill>
                  <a:srgbClr val="6600CC"/>
                </a:solidFill>
              </a:ln>
              <a:solidFill>
                <a:srgbClr val="6600CC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277</Words>
  <Application>Microsoft Office PowerPoint</Application>
  <PresentationFormat>Экран (4:3)</PresentationFormat>
  <Paragraphs>109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ViP</dc:creator>
  <cp:lastModifiedBy>ViP</cp:lastModifiedBy>
  <cp:revision>53</cp:revision>
  <dcterms:created xsi:type="dcterms:W3CDTF">2017-01-23T17:20:30Z</dcterms:created>
  <dcterms:modified xsi:type="dcterms:W3CDTF">2017-10-13T19:58:28Z</dcterms:modified>
</cp:coreProperties>
</file>