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75" r:id="rId7"/>
    <p:sldId id="262" r:id="rId8"/>
    <p:sldId id="263" r:id="rId9"/>
    <p:sldId id="264" r:id="rId10"/>
    <p:sldId id="265" r:id="rId11"/>
    <p:sldId id="266" r:id="rId12"/>
    <p:sldId id="274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88BE64-8319-427C-A1DB-AF60B3ADAA4B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7DB48C-261D-4298-BDE2-F80210C5D5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790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DB48C-261D-4298-BDE2-F80210C5D5C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318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9188" y="2204864"/>
            <a:ext cx="5886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Тема: </a:t>
            </a:r>
            <a:r>
              <a:rPr lang="uk-UA" sz="2800" b="1" i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Ручні осколкові гранати та </a:t>
            </a:r>
            <a:r>
              <a:rPr lang="uk-UA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     поводження </a:t>
            </a:r>
            <a:r>
              <a:rPr lang="uk-UA" sz="2800" b="1" i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Times New Roman"/>
              </a:rPr>
              <a:t>з ними 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620688"/>
            <a:ext cx="445186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4400" b="1" i="1" dirty="0" smtClean="0">
                <a:solidFill>
                  <a:srgbClr val="00B050"/>
                </a:solidFill>
              </a:rPr>
              <a:t>Захист Вітчизни</a:t>
            </a:r>
          </a:p>
          <a:p>
            <a:pPr algn="ctr"/>
            <a:r>
              <a:rPr lang="uk-UA" sz="4400" b="1" i="1" dirty="0" smtClean="0">
                <a:solidFill>
                  <a:srgbClr val="00B050"/>
                </a:solidFill>
              </a:rPr>
              <a:t>11 клас</a:t>
            </a:r>
            <a:endParaRPr lang="ru-RU" sz="4400" b="1" i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00192" y="4230393"/>
            <a:ext cx="23694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i="1" dirty="0" smtClean="0">
                <a:solidFill>
                  <a:srgbClr val="006600"/>
                </a:solidFill>
              </a:rPr>
              <a:t>Вчитель: </a:t>
            </a:r>
            <a:r>
              <a:rPr lang="uk-UA" b="1" i="1" dirty="0" err="1" smtClean="0">
                <a:solidFill>
                  <a:srgbClr val="006600"/>
                </a:solidFill>
              </a:rPr>
              <a:t>Рєзнік</a:t>
            </a:r>
            <a:r>
              <a:rPr lang="uk-UA" b="1" i="1" dirty="0" smtClean="0">
                <a:solidFill>
                  <a:srgbClr val="006600"/>
                </a:solidFill>
              </a:rPr>
              <a:t> </a:t>
            </a:r>
          </a:p>
          <a:p>
            <a:r>
              <a:rPr lang="uk-UA" b="1" i="1" dirty="0" smtClean="0">
                <a:solidFill>
                  <a:srgbClr val="006600"/>
                </a:solidFill>
              </a:rPr>
              <a:t>Ірина Володимирівна</a:t>
            </a:r>
            <a:endParaRPr lang="ru-RU" b="1" i="1" dirty="0">
              <a:solidFill>
                <a:srgbClr val="0066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35696" y="6165304"/>
            <a:ext cx="5468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chemeClr val="accent3">
                    <a:lumMod val="50000"/>
                  </a:schemeClr>
                </a:solidFill>
              </a:rPr>
              <a:t>КЗ «</a:t>
            </a:r>
            <a:r>
              <a:rPr lang="uk-UA" b="1" dirty="0" err="1" smtClean="0">
                <a:solidFill>
                  <a:schemeClr val="accent3">
                    <a:lumMod val="50000"/>
                  </a:schemeClr>
                </a:solidFill>
              </a:rPr>
              <a:t>Вільхівська</a:t>
            </a:r>
            <a:r>
              <a:rPr lang="uk-UA" b="1" dirty="0" smtClean="0">
                <a:solidFill>
                  <a:schemeClr val="accent3">
                    <a:lumMod val="50000"/>
                  </a:schemeClr>
                </a:solidFill>
              </a:rPr>
              <a:t> загальноосвітня школа І-ІІІ ступенів»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58971"/>
            <a:ext cx="5554663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30264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585"/>
          <a:stretch/>
        </p:blipFill>
        <p:spPr bwMode="auto">
          <a:xfrm>
            <a:off x="251520" y="476672"/>
            <a:ext cx="5451426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43" b="13865"/>
          <a:stretch/>
        </p:blipFill>
        <p:spPr bwMode="auto">
          <a:xfrm>
            <a:off x="6375251" y="1196555"/>
            <a:ext cx="1847850" cy="2736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08104" y="3933056"/>
            <a:ext cx="3582144" cy="2835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2065" indent="228600" algn="just">
              <a:lnSpc>
                <a:spcPct val="115000"/>
              </a:lnSpc>
              <a:spcAft>
                <a:spcPts val="1000"/>
              </a:spcAft>
            </a:pPr>
            <a:r>
              <a:rPr lang="uk-UA" b="1" u="sng" spc="-15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Граната РГ-42 складається з наступних частин і механізмів:</a:t>
            </a:r>
            <a:endParaRPr lang="ru-RU" sz="14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12065" indent="457200" algn="just">
              <a:lnSpc>
                <a:spcPct val="115000"/>
              </a:lnSpc>
              <a:spcAft>
                <a:spcPts val="1000"/>
              </a:spcAft>
            </a:pPr>
            <a:r>
              <a:rPr lang="uk-UA" spc="-15" dirty="0">
                <a:latin typeface="Times New Roman"/>
                <a:ea typeface="Times New Roman"/>
                <a:cs typeface="Times New Roman"/>
              </a:rPr>
              <a:t>корпуса із трубкою для запалу, </a:t>
            </a:r>
            <a:endParaRPr lang="ru-RU" sz="1400" dirty="0">
              <a:ea typeface="Times New Roman"/>
              <a:cs typeface="Times New Roman"/>
            </a:endParaRPr>
          </a:p>
          <a:p>
            <a:pPr marR="12065" indent="457200" algn="just">
              <a:lnSpc>
                <a:spcPct val="115000"/>
              </a:lnSpc>
              <a:spcAft>
                <a:spcPts val="1000"/>
              </a:spcAft>
            </a:pPr>
            <a:r>
              <a:rPr lang="uk-UA" spc="-15" dirty="0">
                <a:latin typeface="Times New Roman"/>
                <a:ea typeface="Times New Roman"/>
                <a:cs typeface="Times New Roman"/>
              </a:rPr>
              <a:t>металева стрічка, </a:t>
            </a:r>
            <a:endParaRPr lang="ru-RU" sz="1400" dirty="0">
              <a:ea typeface="Times New Roman"/>
              <a:cs typeface="Times New Roman"/>
            </a:endParaRPr>
          </a:p>
          <a:p>
            <a:pPr marR="12065" indent="457200" algn="just">
              <a:lnSpc>
                <a:spcPct val="115000"/>
              </a:lnSpc>
              <a:spcAft>
                <a:spcPts val="1000"/>
              </a:spcAft>
            </a:pPr>
            <a:r>
              <a:rPr lang="uk-UA" spc="-15" dirty="0">
                <a:latin typeface="Times New Roman"/>
                <a:ea typeface="Times New Roman"/>
                <a:cs typeface="Times New Roman"/>
              </a:rPr>
              <a:t>розривний заряд </a:t>
            </a:r>
            <a:endParaRPr lang="ru-RU" sz="1400" dirty="0">
              <a:ea typeface="Times New Roman"/>
              <a:cs typeface="Times New Roman"/>
            </a:endParaRPr>
          </a:p>
          <a:p>
            <a:pPr marR="12065" indent="457200" algn="just">
              <a:lnSpc>
                <a:spcPct val="115000"/>
              </a:lnSpc>
              <a:spcAft>
                <a:spcPts val="1000"/>
              </a:spcAft>
            </a:pPr>
            <a:r>
              <a:rPr lang="uk-UA" spc="-15" dirty="0">
                <a:latin typeface="Times New Roman"/>
                <a:ea typeface="Times New Roman"/>
                <a:cs typeface="Times New Roman"/>
              </a:rPr>
              <a:t>запал УЗРГ (УЗРГМ). </a:t>
            </a:r>
            <a:endParaRPr lang="ru-RU" sz="14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96446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25"/>
          <a:stretch/>
        </p:blipFill>
        <p:spPr bwMode="auto">
          <a:xfrm>
            <a:off x="107504" y="404664"/>
            <a:ext cx="5760640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802039" y="1758801"/>
            <a:ext cx="5018087" cy="230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3688" y="4581128"/>
            <a:ext cx="4248472" cy="19902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2065" indent="228600">
              <a:spcAft>
                <a:spcPts val="1000"/>
              </a:spcAft>
            </a:pPr>
            <a:r>
              <a:rPr lang="uk-UA" b="1" u="sng" spc="-15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Граната РКГ-ЗЕ складається</a:t>
            </a:r>
            <a:r>
              <a:rPr lang="uk-UA" b="1" u="sng" spc="-15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: </a:t>
            </a:r>
            <a:r>
              <a:rPr lang="uk-UA" b="1" u="sng" spc="-15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1400" b="1" dirty="0">
              <a:ea typeface="Times New Roman"/>
              <a:cs typeface="Times New Roman"/>
            </a:endParaRPr>
          </a:p>
          <a:p>
            <a:pPr marR="12065" indent="571500" algn="just">
              <a:spcAft>
                <a:spcPts val="1000"/>
              </a:spcAft>
            </a:pPr>
            <a:r>
              <a:rPr lang="uk-UA" spc="-15" dirty="0">
                <a:latin typeface="Times New Roman"/>
                <a:ea typeface="Times New Roman"/>
                <a:cs typeface="Times New Roman"/>
              </a:rPr>
              <a:t>корпус;</a:t>
            </a:r>
            <a:endParaRPr lang="ru-RU" sz="1400" dirty="0">
              <a:ea typeface="Times New Roman"/>
              <a:cs typeface="Times New Roman"/>
            </a:endParaRPr>
          </a:p>
          <a:p>
            <a:pPr marR="12065" indent="571500" algn="just">
              <a:spcAft>
                <a:spcPts val="1000"/>
              </a:spcAft>
            </a:pPr>
            <a:r>
              <a:rPr lang="uk-UA" spc="-15" dirty="0">
                <a:latin typeface="Times New Roman"/>
                <a:ea typeface="Times New Roman"/>
                <a:cs typeface="Times New Roman"/>
              </a:rPr>
              <a:t>розривний заряд; </a:t>
            </a:r>
            <a:endParaRPr lang="ru-RU" sz="1400" dirty="0">
              <a:ea typeface="Times New Roman"/>
              <a:cs typeface="Times New Roman"/>
            </a:endParaRPr>
          </a:p>
          <a:p>
            <a:pPr marR="12065" indent="571500" algn="just">
              <a:spcAft>
                <a:spcPts val="1000"/>
              </a:spcAft>
            </a:pPr>
            <a:r>
              <a:rPr lang="uk-UA" spc="-15" dirty="0">
                <a:latin typeface="Times New Roman"/>
                <a:ea typeface="Times New Roman"/>
                <a:cs typeface="Times New Roman"/>
              </a:rPr>
              <a:t>запал;</a:t>
            </a:r>
            <a:endParaRPr lang="ru-RU" sz="1400" dirty="0">
              <a:ea typeface="Times New Roman"/>
              <a:cs typeface="Times New Roman"/>
            </a:endParaRPr>
          </a:p>
          <a:p>
            <a:pPr marR="12065" indent="571500" algn="just">
              <a:spcAft>
                <a:spcPts val="1000"/>
              </a:spcAft>
            </a:pPr>
            <a:r>
              <a:rPr lang="uk-UA" spc="-15" dirty="0">
                <a:latin typeface="Times New Roman"/>
                <a:ea typeface="Times New Roman"/>
                <a:cs typeface="Times New Roman"/>
              </a:rPr>
              <a:t>рукоятка. </a:t>
            </a:r>
            <a:endParaRPr lang="ru-RU" sz="14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316587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708920"/>
            <a:ext cx="7043647" cy="2441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260648"/>
            <a:ext cx="62279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/>
              <a:t>Визначте різновид осколкових гранат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2767609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064896" cy="59988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2065" indent="228600" algn="just">
              <a:lnSpc>
                <a:spcPct val="115000"/>
              </a:lnSpc>
              <a:spcAft>
                <a:spcPts val="0"/>
              </a:spcAft>
            </a:pPr>
            <a:r>
              <a:rPr lang="uk-UA" sz="2800" b="1" u="sng" spc="-15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4. Заходи безпеки під час поводження з ручними гранатами.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marR="12065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uk-UA" sz="2800" spc="-15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Гранати переносять у гранатних сумках.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marR="12065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uk-UA" sz="2800" spc="-15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Запали тримають окремо від гранат, при цьому кожний запал загортають у папір або тканину.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marR="12065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uk-UA" sz="2800" spc="-15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Запалами з зеленим нальотом користуватися не можна.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marR="12065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uk-UA" sz="2800" spc="-15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Переносячи гранати, слід оберігати їх від поштовхів, ударів, вогню, бруду, сирості.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marR="12065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uk-UA" sz="2800" spc="-15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Підмочені та забруднені гранати і запали треба протерти і висушити під наглядом командира.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marR="12065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-"/>
            </a:pPr>
            <a:r>
              <a:rPr lang="uk-UA" sz="2800" spc="-15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 можна сушити гранати біля вогню.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3942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58512"/>
            <a:ext cx="43397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i="1" u="sng" spc="-15" dirty="0">
                <a:latin typeface="Times New Roman"/>
                <a:ea typeface="Times New Roman"/>
              </a:rPr>
              <a:t>При метанні гранати стоячи</a:t>
            </a:r>
            <a:r>
              <a:rPr lang="uk-UA" sz="2400" b="1" spc="-15" dirty="0">
                <a:latin typeface="Times New Roman"/>
                <a:ea typeface="Times New Roman"/>
              </a:rPr>
              <a:t> </a:t>
            </a:r>
            <a:endParaRPr lang="ru-RU" sz="2400" b="1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15"/>
          <a:stretch/>
        </p:blipFill>
        <p:spPr bwMode="auto">
          <a:xfrm>
            <a:off x="1187624" y="1658240"/>
            <a:ext cx="5832648" cy="4218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59107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548680"/>
            <a:ext cx="43790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i="1" u="sng" spc="-15" dirty="0">
                <a:latin typeface="Times New Roman"/>
                <a:ea typeface="Times New Roman"/>
              </a:rPr>
              <a:t>При метанні гранати з коліна</a:t>
            </a:r>
            <a:r>
              <a:rPr lang="uk-UA" sz="2400" b="1" spc="-15" dirty="0">
                <a:latin typeface="Times New Roman"/>
                <a:ea typeface="Times New Roman"/>
              </a:rPr>
              <a:t> </a:t>
            </a:r>
            <a:endParaRPr lang="ru-RU" sz="2400" b="1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425" y="1643063"/>
            <a:ext cx="6407150" cy="357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70376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43865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i="1" u="sng" spc="-15" dirty="0">
                <a:latin typeface="Times New Roman"/>
                <a:ea typeface="Times New Roman"/>
              </a:rPr>
              <a:t>При метанні гранати лежачи</a:t>
            </a:r>
            <a:r>
              <a:rPr lang="uk-UA" sz="2400" b="1" spc="-15" dirty="0">
                <a:latin typeface="Times New Roman"/>
                <a:ea typeface="Times New Roman"/>
              </a:rPr>
              <a:t> </a:t>
            </a:r>
            <a:endParaRPr lang="ru-RU" sz="2400" b="1" dirty="0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859"/>
          <a:stretch/>
        </p:blipFill>
        <p:spPr bwMode="auto">
          <a:xfrm>
            <a:off x="421604" y="1822749"/>
            <a:ext cx="7750796" cy="2596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3014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72367"/>
            <a:ext cx="44644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i="1" u="sng" spc="-15" dirty="0">
                <a:latin typeface="Times New Roman"/>
                <a:ea typeface="Times New Roman"/>
              </a:rPr>
              <a:t>При метанні гранати в русі</a:t>
            </a:r>
            <a:r>
              <a:rPr lang="uk-UA" sz="2400" b="1" spc="-15" dirty="0">
                <a:latin typeface="Times New Roman"/>
                <a:ea typeface="Times New Roman"/>
              </a:rPr>
              <a:t> </a:t>
            </a:r>
            <a:endParaRPr lang="ru-RU" sz="2400" b="1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781"/>
          <a:stretch/>
        </p:blipFill>
        <p:spPr bwMode="auto">
          <a:xfrm>
            <a:off x="835228" y="1552966"/>
            <a:ext cx="7481188" cy="289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83379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72366"/>
            <a:ext cx="4968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i="1" u="sng" spc="-15" dirty="0">
                <a:latin typeface="Times New Roman"/>
                <a:ea typeface="Times New Roman"/>
              </a:rPr>
              <a:t>При метанні гранати </a:t>
            </a:r>
            <a:r>
              <a:rPr lang="uk-UA" sz="2400" b="1" i="1" u="sng" spc="-15" dirty="0" smtClean="0">
                <a:latin typeface="Times New Roman"/>
                <a:ea typeface="Times New Roman"/>
              </a:rPr>
              <a:t>із траншеї</a:t>
            </a:r>
            <a:endParaRPr lang="ru-RU" sz="2400" b="1" dirty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94"/>
          <a:stretch/>
        </p:blipFill>
        <p:spPr bwMode="auto">
          <a:xfrm>
            <a:off x="1187624" y="1847850"/>
            <a:ext cx="5389389" cy="3642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03968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268760"/>
            <a:ext cx="70479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Домашнє завдання:  §25, 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підготувати відповіді на питання на стор.142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116" y="2420888"/>
            <a:ext cx="2476500" cy="341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3698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6" t="40637" r="6519" b="5452"/>
          <a:stretch/>
        </p:blipFill>
        <p:spPr bwMode="auto">
          <a:xfrm>
            <a:off x="415636" y="2784764"/>
            <a:ext cx="8132619" cy="369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" y="404664"/>
            <a:ext cx="8748464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2065" indent="228600" algn="ctr">
              <a:lnSpc>
                <a:spcPct val="115000"/>
              </a:lnSpc>
              <a:spcAft>
                <a:spcPts val="0"/>
              </a:spcAft>
            </a:pPr>
            <a:r>
              <a:rPr lang="uk-UA" sz="3200" b="1" spc="-15" dirty="0">
                <a:latin typeface="Times New Roman"/>
                <a:ea typeface="Times New Roman"/>
                <a:cs typeface="Times New Roman"/>
              </a:rPr>
              <a:t>Ручні осколкові гранати</a:t>
            </a:r>
            <a:r>
              <a:rPr lang="uk-UA" sz="3200" spc="-15" dirty="0">
                <a:latin typeface="Times New Roman"/>
                <a:ea typeface="Times New Roman"/>
                <a:cs typeface="Times New Roman"/>
              </a:rPr>
              <a:t> </a:t>
            </a:r>
            <a:endParaRPr lang="uk-UA" sz="3200" spc="-15" dirty="0" smtClean="0">
              <a:latin typeface="Times New Roman"/>
              <a:ea typeface="Times New Roman"/>
              <a:cs typeface="Times New Roman"/>
            </a:endParaRPr>
          </a:p>
          <a:p>
            <a:pPr marR="12065" indent="228600" algn="ctr">
              <a:lnSpc>
                <a:spcPct val="115000"/>
              </a:lnSpc>
              <a:spcAft>
                <a:spcPts val="0"/>
              </a:spcAft>
            </a:pPr>
            <a:r>
              <a:rPr lang="uk-UA" sz="2400" spc="-15" dirty="0" smtClean="0">
                <a:latin typeface="Times New Roman"/>
                <a:ea typeface="Times New Roman"/>
                <a:cs typeface="Times New Roman"/>
              </a:rPr>
              <a:t>призначені </a:t>
            </a:r>
            <a:r>
              <a:rPr lang="uk-UA" sz="2400" spc="-15" dirty="0">
                <a:latin typeface="Times New Roman"/>
                <a:ea typeface="Times New Roman"/>
                <a:cs typeface="Times New Roman"/>
              </a:rPr>
              <a:t>для ураження осколками живої сили противника у ближньому бою </a:t>
            </a:r>
            <a:endParaRPr lang="uk-UA" sz="2400" spc="-15" dirty="0" smtClean="0">
              <a:latin typeface="Times New Roman"/>
              <a:ea typeface="Times New Roman"/>
              <a:cs typeface="Times New Roman"/>
            </a:endParaRPr>
          </a:p>
          <a:p>
            <a:pPr marR="12065" indent="228600" algn="ctr">
              <a:lnSpc>
                <a:spcPct val="115000"/>
              </a:lnSpc>
              <a:spcAft>
                <a:spcPts val="0"/>
              </a:spcAft>
            </a:pPr>
            <a:r>
              <a:rPr lang="uk-UA" sz="2400" spc="-15" dirty="0" smtClean="0">
                <a:latin typeface="Times New Roman"/>
                <a:ea typeface="Times New Roman"/>
                <a:cs typeface="Times New Roman"/>
              </a:rPr>
              <a:t>(</a:t>
            </a:r>
            <a:r>
              <a:rPr lang="uk-UA" sz="2400" spc="-15" dirty="0">
                <a:latin typeface="Times New Roman"/>
                <a:ea typeface="Times New Roman"/>
                <a:cs typeface="Times New Roman"/>
              </a:rPr>
              <a:t>під час атаки, в окопах, сховищах, </a:t>
            </a:r>
            <a:r>
              <a:rPr lang="uk-UA" sz="2400" spc="-15" dirty="0" smtClean="0">
                <a:latin typeface="Times New Roman"/>
                <a:ea typeface="Times New Roman"/>
                <a:cs typeface="Times New Roman"/>
              </a:rPr>
              <a:t>населених </a:t>
            </a:r>
            <a:r>
              <a:rPr lang="uk-UA" sz="2400" spc="-15" dirty="0">
                <a:latin typeface="Times New Roman"/>
                <a:ea typeface="Times New Roman"/>
                <a:cs typeface="Times New Roman"/>
              </a:rPr>
              <a:t>пунктах, </a:t>
            </a:r>
            <a:endParaRPr lang="uk-UA" sz="2400" spc="-15" dirty="0" smtClean="0">
              <a:latin typeface="Times New Roman"/>
              <a:ea typeface="Times New Roman"/>
              <a:cs typeface="Times New Roman"/>
            </a:endParaRPr>
          </a:p>
          <a:p>
            <a:pPr marR="12065" indent="228600" algn="ctr">
              <a:lnSpc>
                <a:spcPct val="115000"/>
              </a:lnSpc>
              <a:spcAft>
                <a:spcPts val="0"/>
              </a:spcAft>
            </a:pPr>
            <a:r>
              <a:rPr lang="uk-UA" sz="2400" spc="-15" dirty="0" smtClean="0">
                <a:latin typeface="Times New Roman"/>
                <a:ea typeface="Times New Roman"/>
                <a:cs typeface="Times New Roman"/>
              </a:rPr>
              <a:t>у </a:t>
            </a:r>
            <a:r>
              <a:rPr lang="uk-UA" sz="2400" spc="-15" dirty="0">
                <a:latin typeface="Times New Roman"/>
                <a:ea typeface="Times New Roman"/>
                <a:cs typeface="Times New Roman"/>
              </a:rPr>
              <a:t>лісі, </a:t>
            </a:r>
            <a:r>
              <a:rPr lang="uk-UA" sz="2400" spc="-15" dirty="0" smtClean="0">
                <a:latin typeface="Times New Roman"/>
                <a:ea typeface="Times New Roman"/>
                <a:cs typeface="Times New Roman"/>
              </a:rPr>
              <a:t>у </a:t>
            </a:r>
            <a:r>
              <a:rPr lang="uk-UA" sz="2400" spc="-15" dirty="0">
                <a:latin typeface="Times New Roman"/>
                <a:ea typeface="Times New Roman"/>
                <a:cs typeface="Times New Roman"/>
              </a:rPr>
              <a:t>горах).</a:t>
            </a:r>
            <a:endParaRPr lang="ru-RU" sz="2400" dirty="0"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66516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131"/>
          <a:stretch/>
        </p:blipFill>
        <p:spPr bwMode="auto">
          <a:xfrm>
            <a:off x="179512" y="260648"/>
            <a:ext cx="6074008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609379"/>
            <a:ext cx="3657600" cy="309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560" b="9302"/>
          <a:stretch/>
        </p:blipFill>
        <p:spPr bwMode="auto">
          <a:xfrm>
            <a:off x="6444208" y="404664"/>
            <a:ext cx="1942795" cy="2987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3709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544"/>
          <a:stretch/>
        </p:blipFill>
        <p:spPr bwMode="auto">
          <a:xfrm>
            <a:off x="251520" y="404664"/>
            <a:ext cx="5683858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9" t="9142" r="13528"/>
          <a:stretch/>
        </p:blipFill>
        <p:spPr bwMode="auto">
          <a:xfrm>
            <a:off x="5148064" y="3269673"/>
            <a:ext cx="3768437" cy="3556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90" r="47599" b="11111"/>
          <a:stretch/>
        </p:blipFill>
        <p:spPr bwMode="auto">
          <a:xfrm>
            <a:off x="6228184" y="409925"/>
            <a:ext cx="2304256" cy="263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5270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34013"/>
            <a:ext cx="1600024" cy="2510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692696"/>
            <a:ext cx="846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/>
              <a:t>УЗРГМ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458" y="3789040"/>
            <a:ext cx="1224135" cy="2736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099383"/>
            <a:ext cx="1819581" cy="2569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80059" y="3026236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 smtClean="0"/>
              <a:t>  1 </a:t>
            </a:r>
            <a:r>
              <a:rPr lang="uk-UA" dirty="0"/>
              <a:t>- трубка ударного механізму</a:t>
            </a:r>
            <a:endParaRPr lang="ru-RU" dirty="0"/>
          </a:p>
          <a:p>
            <a:r>
              <a:rPr lang="uk-UA" dirty="0" smtClean="0"/>
              <a:t>  2 </a:t>
            </a:r>
            <a:r>
              <a:rPr lang="uk-UA" dirty="0"/>
              <a:t>- направляюча шайба</a:t>
            </a:r>
            <a:endParaRPr lang="ru-RU" dirty="0"/>
          </a:p>
          <a:p>
            <a:r>
              <a:rPr lang="uk-UA" dirty="0" smtClean="0"/>
              <a:t>  3 </a:t>
            </a:r>
            <a:r>
              <a:rPr lang="uk-UA" dirty="0"/>
              <a:t>- бойова пружина</a:t>
            </a:r>
            <a:endParaRPr lang="ru-RU" dirty="0"/>
          </a:p>
          <a:p>
            <a:r>
              <a:rPr lang="uk-UA" dirty="0" smtClean="0"/>
              <a:t>  4 </a:t>
            </a:r>
            <a:r>
              <a:rPr lang="uk-UA" dirty="0"/>
              <a:t>- ударник</a:t>
            </a:r>
            <a:endParaRPr lang="ru-RU" dirty="0"/>
          </a:p>
          <a:p>
            <a:r>
              <a:rPr lang="uk-UA" dirty="0" smtClean="0"/>
              <a:t>  5 </a:t>
            </a:r>
            <a:r>
              <a:rPr lang="uk-UA" dirty="0"/>
              <a:t>- шайба ударника</a:t>
            </a:r>
            <a:endParaRPr lang="ru-RU" dirty="0"/>
          </a:p>
          <a:p>
            <a:r>
              <a:rPr lang="uk-UA" dirty="0" smtClean="0"/>
              <a:t>  6 </a:t>
            </a:r>
            <a:r>
              <a:rPr lang="uk-UA" dirty="0"/>
              <a:t>- спусковий важіль</a:t>
            </a:r>
            <a:endParaRPr lang="ru-RU" dirty="0"/>
          </a:p>
          <a:p>
            <a:r>
              <a:rPr lang="uk-UA" dirty="0" smtClean="0"/>
              <a:t>  7 </a:t>
            </a:r>
            <a:r>
              <a:rPr lang="uk-UA" dirty="0"/>
              <a:t>- запобіжна чека з кільцем</a:t>
            </a:r>
            <a:endParaRPr lang="ru-RU" dirty="0"/>
          </a:p>
          <a:p>
            <a:r>
              <a:rPr lang="uk-UA" dirty="0" smtClean="0"/>
              <a:t>  8 </a:t>
            </a:r>
            <a:r>
              <a:rPr lang="uk-UA" dirty="0"/>
              <a:t>- сполучна втулка                              </a:t>
            </a:r>
            <a:endParaRPr lang="ru-RU" dirty="0"/>
          </a:p>
          <a:p>
            <a:r>
              <a:rPr lang="uk-UA" dirty="0" smtClean="0"/>
              <a:t>  9- капсуль-запальник</a:t>
            </a:r>
            <a:endParaRPr lang="ru-RU" dirty="0"/>
          </a:p>
          <a:p>
            <a:r>
              <a:rPr lang="uk-UA" dirty="0" smtClean="0"/>
              <a:t> </a:t>
            </a:r>
            <a:r>
              <a:rPr lang="uk-UA" dirty="0"/>
              <a:t>10- втулка сповільнювача</a:t>
            </a:r>
            <a:endParaRPr lang="ru-RU" dirty="0"/>
          </a:p>
          <a:p>
            <a:r>
              <a:rPr lang="uk-UA" dirty="0" smtClean="0"/>
              <a:t> 11-сповільнювач </a:t>
            </a:r>
          </a:p>
          <a:p>
            <a:r>
              <a:rPr lang="uk-UA" dirty="0"/>
              <a:t> </a:t>
            </a:r>
            <a:r>
              <a:rPr lang="uk-UA" dirty="0" smtClean="0"/>
              <a:t>12- </a:t>
            </a:r>
            <a:r>
              <a:rPr lang="uk-UA" dirty="0"/>
              <a:t>капсуль-детонатор</a:t>
            </a:r>
            <a:r>
              <a:rPr lang="uk-UA" dirty="0" smtClean="0"/>
              <a:t>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5316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06" y="1596797"/>
            <a:ext cx="6696744" cy="5027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5627" y="188640"/>
            <a:ext cx="2345060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4214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456"/>
          <a:stretch/>
        </p:blipFill>
        <p:spPr bwMode="auto">
          <a:xfrm>
            <a:off x="431329" y="332656"/>
            <a:ext cx="4988908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978" y="3019935"/>
            <a:ext cx="1768475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135"/>
          <a:stretch/>
        </p:blipFill>
        <p:spPr bwMode="auto">
          <a:xfrm>
            <a:off x="6516216" y="4725144"/>
            <a:ext cx="2251216" cy="188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22" r="24648" b="12150"/>
          <a:stretch/>
        </p:blipFill>
        <p:spPr bwMode="auto">
          <a:xfrm>
            <a:off x="6300192" y="517504"/>
            <a:ext cx="1876191" cy="2328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6958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227"/>
          <a:stretch/>
        </p:blipFill>
        <p:spPr bwMode="auto">
          <a:xfrm>
            <a:off x="429963" y="260648"/>
            <a:ext cx="5472608" cy="4286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692696"/>
            <a:ext cx="1511300" cy="285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581128"/>
            <a:ext cx="2084387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9303" y="4581128"/>
            <a:ext cx="4572000" cy="1751249"/>
          </a:xfrm>
          <a:prstGeom prst="rect">
            <a:avLst/>
          </a:prstGeom>
        </p:spPr>
        <p:txBody>
          <a:bodyPr>
            <a:spAutoFit/>
          </a:bodyPr>
          <a:lstStyle/>
          <a:p>
            <a:pPr marR="12065" algn="ctr">
              <a:lnSpc>
                <a:spcPct val="115000"/>
              </a:lnSpc>
              <a:spcAft>
                <a:spcPts val="1000"/>
              </a:spcAft>
              <a:tabLst>
                <a:tab pos="1714500" algn="l"/>
              </a:tabLst>
            </a:pPr>
            <a:r>
              <a:rPr lang="uk-UA" b="1" u="sng" spc="-15" dirty="0" smtClean="0">
                <a:solidFill>
                  <a:srgbClr val="C00000"/>
                </a:solidFill>
                <a:ea typeface="Times New Roman"/>
                <a:cs typeface="Times New Roman"/>
              </a:rPr>
              <a:t>Будова </a:t>
            </a:r>
            <a:r>
              <a:rPr lang="uk-UA" b="1" u="sng" spc="-15" dirty="0">
                <a:solidFill>
                  <a:srgbClr val="C00000"/>
                </a:solidFill>
                <a:ea typeface="Times New Roman"/>
                <a:cs typeface="Times New Roman"/>
              </a:rPr>
              <a:t>гранати </a:t>
            </a:r>
            <a:r>
              <a:rPr lang="uk-UA" b="1" u="sng" spc="-15" dirty="0" smtClean="0">
                <a:solidFill>
                  <a:srgbClr val="C00000"/>
                </a:solidFill>
                <a:ea typeface="Times New Roman"/>
                <a:cs typeface="Times New Roman"/>
              </a:rPr>
              <a:t>РГО</a:t>
            </a:r>
            <a:endParaRPr lang="ru-RU" sz="1400" b="1" dirty="0">
              <a:ea typeface="Times New Roman"/>
              <a:cs typeface="Times New Roman"/>
            </a:endParaRPr>
          </a:p>
          <a:p>
            <a:pPr marR="12065" algn="just">
              <a:lnSpc>
                <a:spcPct val="115000"/>
              </a:lnSpc>
              <a:spcAft>
                <a:spcPts val="1000"/>
              </a:spcAft>
              <a:tabLst>
                <a:tab pos="1943100" algn="l"/>
              </a:tabLst>
            </a:pPr>
            <a:r>
              <a:rPr lang="uk-UA" spc="-15" dirty="0">
                <a:ea typeface="Times New Roman"/>
                <a:cs typeface="Times New Roman"/>
              </a:rPr>
              <a:t>1 - стакан з манжетою</a:t>
            </a:r>
            <a:endParaRPr lang="ru-RU" sz="1400" dirty="0">
              <a:ea typeface="Times New Roman"/>
              <a:cs typeface="Times New Roman"/>
            </a:endParaRPr>
          </a:p>
          <a:p>
            <a:pPr marR="12065" algn="just">
              <a:lnSpc>
                <a:spcPct val="115000"/>
              </a:lnSpc>
              <a:spcAft>
                <a:spcPts val="1000"/>
              </a:spcAft>
              <a:tabLst>
                <a:tab pos="1943100" algn="l"/>
              </a:tabLst>
            </a:pPr>
            <a:r>
              <a:rPr lang="uk-UA" spc="-15" dirty="0">
                <a:ea typeface="Times New Roman"/>
                <a:cs typeface="Times New Roman"/>
              </a:rPr>
              <a:t>2 - верхні зовнішня і внутрішня півсфери</a:t>
            </a:r>
            <a:endParaRPr lang="ru-RU" sz="1400" dirty="0">
              <a:ea typeface="Times New Roman"/>
              <a:cs typeface="Times New Roman"/>
            </a:endParaRPr>
          </a:p>
          <a:p>
            <a:pPr marR="12065" algn="just">
              <a:lnSpc>
                <a:spcPct val="115000"/>
              </a:lnSpc>
              <a:spcAft>
                <a:spcPts val="1000"/>
              </a:spcAft>
              <a:tabLst>
                <a:tab pos="1943100" algn="l"/>
              </a:tabLst>
            </a:pPr>
            <a:r>
              <a:rPr lang="uk-UA" spc="-15" dirty="0">
                <a:ea typeface="Times New Roman"/>
                <a:cs typeface="Times New Roman"/>
              </a:rPr>
              <a:t>3 - нижні зовнішня і внутрішня півсфери</a:t>
            </a:r>
            <a:endParaRPr lang="ru-RU" sz="14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22920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6986" y="174398"/>
            <a:ext cx="1594968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010" y="2522770"/>
            <a:ext cx="4524921" cy="3950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288735"/>
            <a:ext cx="4572000" cy="6197851"/>
          </a:xfrm>
          <a:prstGeom prst="rect">
            <a:avLst/>
          </a:prstGeom>
        </p:spPr>
        <p:txBody>
          <a:bodyPr>
            <a:spAutoFit/>
          </a:bodyPr>
          <a:lstStyle/>
          <a:p>
            <a:pPr marR="12065" indent="228600" algn="just">
              <a:lnSpc>
                <a:spcPct val="115000"/>
              </a:lnSpc>
              <a:spcAft>
                <a:spcPts val="0"/>
              </a:spcAft>
            </a:pPr>
            <a:r>
              <a:rPr lang="uk-UA" sz="2000" b="1" i="1" spc="-15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Ударно-дистанційний запал УДЗ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12065" indent="228600" algn="just">
              <a:lnSpc>
                <a:spcPct val="115000"/>
              </a:lnSpc>
              <a:spcAft>
                <a:spcPts val="0"/>
              </a:spcAft>
            </a:pPr>
            <a:r>
              <a:rPr lang="uk-UA" sz="1300" b="1" spc="-15" dirty="0">
                <a:latin typeface="Times New Roman" pitchFamily="18" charset="0"/>
                <a:ea typeface="Times New Roman"/>
                <a:cs typeface="Times New Roman" pitchFamily="18" charset="0"/>
              </a:rPr>
              <a:t>  1 - корпус</a:t>
            </a:r>
            <a:endParaRPr lang="ru-RU" sz="13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12065" indent="228600" algn="just">
              <a:lnSpc>
                <a:spcPct val="115000"/>
              </a:lnSpc>
              <a:spcAft>
                <a:spcPts val="0"/>
              </a:spcAft>
            </a:pPr>
            <a:r>
              <a:rPr lang="uk-UA" sz="1300" b="1" i="1" spc="-15" dirty="0" err="1">
                <a:latin typeface="Times New Roman" pitchFamily="18" charset="0"/>
                <a:ea typeface="Times New Roman"/>
                <a:cs typeface="Times New Roman" pitchFamily="18" charset="0"/>
              </a:rPr>
              <a:t>Накольно</a:t>
            </a:r>
            <a:r>
              <a:rPr lang="uk-UA" sz="1300" b="1" i="1" spc="-15" dirty="0">
                <a:latin typeface="Times New Roman" pitchFamily="18" charset="0"/>
                <a:ea typeface="Times New Roman"/>
                <a:cs typeface="Times New Roman" pitchFamily="18" charset="0"/>
              </a:rPr>
              <a:t> - запобіжний механізм</a:t>
            </a:r>
            <a:endParaRPr lang="ru-RU" sz="13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12065" indent="228600" algn="just">
              <a:lnSpc>
                <a:spcPct val="115000"/>
              </a:lnSpc>
              <a:spcAft>
                <a:spcPts val="0"/>
              </a:spcAft>
            </a:pPr>
            <a:r>
              <a:rPr lang="uk-UA" sz="1300" b="1" spc="-15" dirty="0">
                <a:latin typeface="Times New Roman" pitchFamily="18" charset="0"/>
                <a:ea typeface="Times New Roman"/>
                <a:cs typeface="Times New Roman" pitchFamily="18" charset="0"/>
              </a:rPr>
              <a:t>  2 - спусковий важіль</a:t>
            </a:r>
            <a:endParaRPr lang="ru-RU" sz="13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12065" indent="228600" algn="just">
              <a:lnSpc>
                <a:spcPct val="115000"/>
              </a:lnSpc>
              <a:spcAft>
                <a:spcPts val="0"/>
              </a:spcAft>
            </a:pPr>
            <a:r>
              <a:rPr lang="uk-UA" sz="1300" b="1" spc="-15" dirty="0">
                <a:latin typeface="Times New Roman" pitchFamily="18" charset="0"/>
                <a:ea typeface="Times New Roman"/>
                <a:cs typeface="Times New Roman" pitchFamily="18" charset="0"/>
              </a:rPr>
              <a:t>  3 - ударник з жалом</a:t>
            </a:r>
            <a:endParaRPr lang="ru-RU" sz="13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12065" indent="228600" algn="just">
              <a:lnSpc>
                <a:spcPct val="115000"/>
              </a:lnSpc>
              <a:spcAft>
                <a:spcPts val="0"/>
              </a:spcAft>
            </a:pPr>
            <a:r>
              <a:rPr lang="uk-UA" sz="1300" b="1" spc="-15" dirty="0">
                <a:latin typeface="Times New Roman" pitchFamily="18" charset="0"/>
                <a:ea typeface="Times New Roman"/>
                <a:cs typeface="Times New Roman" pitchFamily="18" charset="0"/>
              </a:rPr>
              <a:t>  4 - бойова пружина</a:t>
            </a:r>
            <a:endParaRPr lang="ru-RU" sz="13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12065" indent="228600" algn="just">
              <a:lnSpc>
                <a:spcPct val="115000"/>
              </a:lnSpc>
              <a:spcAft>
                <a:spcPts val="0"/>
              </a:spcAft>
            </a:pPr>
            <a:r>
              <a:rPr lang="uk-UA" sz="1300" b="1" spc="-15" dirty="0">
                <a:latin typeface="Times New Roman" pitchFamily="18" charset="0"/>
                <a:ea typeface="Times New Roman"/>
                <a:cs typeface="Times New Roman" pitchFamily="18" charset="0"/>
              </a:rPr>
              <a:t>  5 - кільце з чекою</a:t>
            </a:r>
            <a:endParaRPr lang="ru-RU" sz="13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12065" indent="228600" algn="just">
              <a:lnSpc>
                <a:spcPct val="115000"/>
              </a:lnSpc>
              <a:spcAft>
                <a:spcPts val="0"/>
              </a:spcAft>
            </a:pPr>
            <a:r>
              <a:rPr lang="uk-UA" sz="1300" b="1" spc="-15" dirty="0">
                <a:latin typeface="Times New Roman" pitchFamily="18" charset="0"/>
                <a:ea typeface="Times New Roman"/>
                <a:cs typeface="Times New Roman" pitchFamily="18" charset="0"/>
              </a:rPr>
              <a:t>  6 - планка</a:t>
            </a:r>
            <a:endParaRPr lang="ru-RU" sz="13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12065" indent="228600" algn="just">
              <a:lnSpc>
                <a:spcPct val="115000"/>
              </a:lnSpc>
              <a:spcAft>
                <a:spcPts val="0"/>
              </a:spcAft>
            </a:pPr>
            <a:r>
              <a:rPr lang="uk-UA" sz="1300" b="1" spc="-15" dirty="0">
                <a:latin typeface="Times New Roman" pitchFamily="18" charset="0"/>
                <a:ea typeface="Times New Roman"/>
                <a:cs typeface="Times New Roman" pitchFamily="18" charset="0"/>
              </a:rPr>
              <a:t>  7 - заглушка</a:t>
            </a:r>
            <a:endParaRPr lang="ru-RU" sz="13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12065" indent="228600" algn="just">
              <a:lnSpc>
                <a:spcPct val="115000"/>
              </a:lnSpc>
              <a:spcAft>
                <a:spcPts val="0"/>
              </a:spcAft>
            </a:pPr>
            <a:r>
              <a:rPr lang="uk-UA" sz="1300" b="1" spc="-15" dirty="0">
                <a:latin typeface="Times New Roman" pitchFamily="18" charset="0"/>
                <a:ea typeface="Times New Roman"/>
                <a:cs typeface="Times New Roman" pitchFamily="18" charset="0"/>
              </a:rPr>
              <a:t>  8 - капсуль - запальник</a:t>
            </a:r>
            <a:endParaRPr lang="ru-RU" sz="13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12065" indent="228600" algn="just">
              <a:lnSpc>
                <a:spcPct val="115000"/>
              </a:lnSpc>
              <a:spcAft>
                <a:spcPts val="0"/>
              </a:spcAft>
            </a:pPr>
            <a:r>
              <a:rPr lang="uk-UA" sz="1300" b="1" i="1" spc="-15" dirty="0">
                <a:latin typeface="Times New Roman" pitchFamily="18" charset="0"/>
                <a:ea typeface="Times New Roman"/>
                <a:cs typeface="Times New Roman" pitchFamily="18" charset="0"/>
              </a:rPr>
              <a:t>Механізм далекого взведення</a:t>
            </a:r>
            <a:endParaRPr lang="ru-RU" sz="13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12065" indent="228600" algn="just">
              <a:lnSpc>
                <a:spcPct val="115000"/>
              </a:lnSpc>
              <a:spcAft>
                <a:spcPts val="0"/>
              </a:spcAft>
            </a:pPr>
            <a:r>
              <a:rPr lang="uk-UA" sz="1300" b="1" spc="-15" dirty="0">
                <a:latin typeface="Times New Roman" pitchFamily="18" charset="0"/>
                <a:ea typeface="Times New Roman"/>
                <a:cs typeface="Times New Roman" pitchFamily="18" charset="0"/>
              </a:rPr>
              <a:t>  9 - порохові запобіжники</a:t>
            </a:r>
            <a:endParaRPr lang="ru-RU" sz="13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12065" indent="228600" algn="just">
              <a:lnSpc>
                <a:spcPct val="115000"/>
              </a:lnSpc>
              <a:spcAft>
                <a:spcPts val="0"/>
              </a:spcAft>
            </a:pPr>
            <a:r>
              <a:rPr lang="uk-UA" sz="1300" b="1" spc="-15" dirty="0">
                <a:latin typeface="Times New Roman" pitchFamily="18" charset="0"/>
                <a:ea typeface="Times New Roman"/>
                <a:cs typeface="Times New Roman" pitchFamily="18" charset="0"/>
              </a:rPr>
              <a:t>  10 - капсуль - запальник</a:t>
            </a:r>
            <a:endParaRPr lang="ru-RU" sz="13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12065" indent="228600" algn="just">
              <a:lnSpc>
                <a:spcPct val="115000"/>
              </a:lnSpc>
              <a:spcAft>
                <a:spcPts val="0"/>
              </a:spcAft>
            </a:pPr>
            <a:r>
              <a:rPr lang="uk-UA" sz="1300" b="1" spc="-15" dirty="0">
                <a:latin typeface="Times New Roman" pitchFamily="18" charset="0"/>
                <a:ea typeface="Times New Roman"/>
                <a:cs typeface="Times New Roman" pitchFamily="18" charset="0"/>
              </a:rPr>
              <a:t>  11 - движок</a:t>
            </a:r>
            <a:endParaRPr lang="ru-RU" sz="13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12065" indent="228600" algn="just">
              <a:lnSpc>
                <a:spcPct val="115000"/>
              </a:lnSpc>
              <a:spcAft>
                <a:spcPts val="0"/>
              </a:spcAft>
            </a:pPr>
            <a:r>
              <a:rPr lang="uk-UA" sz="1300" b="1" spc="-15" dirty="0">
                <a:latin typeface="Times New Roman" pitchFamily="18" charset="0"/>
                <a:ea typeface="Times New Roman"/>
                <a:cs typeface="Times New Roman" pitchFamily="18" charset="0"/>
              </a:rPr>
              <a:t>  12 - пружина</a:t>
            </a:r>
            <a:endParaRPr lang="ru-RU" sz="13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12065" indent="228600" algn="just">
              <a:lnSpc>
                <a:spcPct val="115000"/>
              </a:lnSpc>
              <a:spcAft>
                <a:spcPts val="0"/>
              </a:spcAft>
            </a:pPr>
            <a:r>
              <a:rPr lang="uk-UA" sz="1300" b="1" spc="-15" dirty="0">
                <a:latin typeface="Times New Roman" pitchFamily="18" charset="0"/>
                <a:ea typeface="Times New Roman"/>
                <a:cs typeface="Times New Roman" pitchFamily="18" charset="0"/>
              </a:rPr>
              <a:t>датчик цілі</a:t>
            </a:r>
            <a:endParaRPr lang="ru-RU" sz="13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12065" indent="228600" algn="just">
              <a:lnSpc>
                <a:spcPct val="115000"/>
              </a:lnSpc>
              <a:spcAft>
                <a:spcPts val="0"/>
              </a:spcAft>
            </a:pPr>
            <a:r>
              <a:rPr lang="uk-UA" sz="1300" b="1" spc="-15" dirty="0">
                <a:latin typeface="Times New Roman" pitchFamily="18" charset="0"/>
                <a:ea typeface="Times New Roman"/>
                <a:cs typeface="Times New Roman" pitchFamily="18" charset="0"/>
              </a:rPr>
              <a:t>  13 - жало</a:t>
            </a:r>
            <a:endParaRPr lang="ru-RU" sz="13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12065" indent="228600" algn="just">
              <a:lnSpc>
                <a:spcPct val="115000"/>
              </a:lnSpc>
              <a:spcAft>
                <a:spcPts val="0"/>
              </a:spcAft>
            </a:pPr>
            <a:r>
              <a:rPr lang="uk-UA" sz="1300" b="1" spc="-15" dirty="0">
                <a:latin typeface="Times New Roman" pitchFamily="18" charset="0"/>
                <a:ea typeface="Times New Roman"/>
                <a:cs typeface="Times New Roman" pitchFamily="18" charset="0"/>
              </a:rPr>
              <a:t>  14 - пружина</a:t>
            </a:r>
            <a:endParaRPr lang="ru-RU" sz="13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12065" indent="228600" algn="just">
              <a:lnSpc>
                <a:spcPct val="115000"/>
              </a:lnSpc>
              <a:spcAft>
                <a:spcPts val="0"/>
              </a:spcAft>
            </a:pPr>
            <a:r>
              <a:rPr lang="uk-UA" sz="1300" b="1" spc="-15" dirty="0">
                <a:latin typeface="Times New Roman" pitchFamily="18" charset="0"/>
                <a:ea typeface="Times New Roman"/>
                <a:cs typeface="Times New Roman" pitchFamily="18" charset="0"/>
              </a:rPr>
              <a:t>  15 - гільза</a:t>
            </a:r>
            <a:endParaRPr lang="ru-RU" sz="13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12065" indent="228600" algn="just">
              <a:lnSpc>
                <a:spcPct val="115000"/>
              </a:lnSpc>
              <a:spcAft>
                <a:spcPts val="0"/>
              </a:spcAft>
            </a:pPr>
            <a:r>
              <a:rPr lang="uk-UA" sz="1300" b="1" spc="-15" dirty="0">
                <a:latin typeface="Times New Roman" pitchFamily="18" charset="0"/>
                <a:ea typeface="Times New Roman"/>
                <a:cs typeface="Times New Roman" pitchFamily="18" charset="0"/>
              </a:rPr>
              <a:t>  16 - втулка</a:t>
            </a:r>
            <a:endParaRPr lang="ru-RU" sz="13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12065" indent="228600" algn="just">
              <a:lnSpc>
                <a:spcPct val="115000"/>
              </a:lnSpc>
              <a:spcAft>
                <a:spcPts val="0"/>
              </a:spcAft>
            </a:pPr>
            <a:r>
              <a:rPr lang="uk-UA" sz="1300" b="1" spc="-15" dirty="0">
                <a:latin typeface="Times New Roman" pitchFamily="18" charset="0"/>
                <a:ea typeface="Times New Roman"/>
                <a:cs typeface="Times New Roman" pitchFamily="18" charset="0"/>
              </a:rPr>
              <a:t>  17 - вантаж</a:t>
            </a:r>
            <a:endParaRPr lang="ru-RU" sz="13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12065" indent="228600" algn="just">
              <a:lnSpc>
                <a:spcPct val="115000"/>
              </a:lnSpc>
              <a:spcAft>
                <a:spcPts val="0"/>
              </a:spcAft>
            </a:pPr>
            <a:r>
              <a:rPr lang="uk-UA" sz="1300" b="1" i="1" spc="-15" dirty="0">
                <a:latin typeface="Times New Roman" pitchFamily="18" charset="0"/>
                <a:ea typeface="Times New Roman"/>
                <a:cs typeface="Times New Roman" pitchFamily="18" charset="0"/>
              </a:rPr>
              <a:t>Механізм </a:t>
            </a:r>
            <a:r>
              <a:rPr lang="uk-UA" sz="1300" b="1" i="1" spc="-15" dirty="0" err="1">
                <a:latin typeface="Times New Roman" pitchFamily="18" charset="0"/>
                <a:ea typeface="Times New Roman"/>
                <a:cs typeface="Times New Roman" pitchFamily="18" charset="0"/>
              </a:rPr>
              <a:t>самоликвидатора</a:t>
            </a:r>
            <a:endParaRPr lang="ru-RU" sz="13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12065" indent="228600" algn="just">
              <a:lnSpc>
                <a:spcPct val="115000"/>
              </a:lnSpc>
              <a:spcAft>
                <a:spcPts val="0"/>
              </a:spcAft>
            </a:pPr>
            <a:r>
              <a:rPr lang="uk-UA" sz="1300" b="1" spc="-15" dirty="0">
                <a:latin typeface="Times New Roman" pitchFamily="18" charset="0"/>
                <a:ea typeface="Times New Roman"/>
                <a:cs typeface="Times New Roman" pitchFamily="18" charset="0"/>
              </a:rPr>
              <a:t>  18 - сповільнювач</a:t>
            </a:r>
            <a:endParaRPr lang="ru-RU" sz="13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12065" indent="228600" algn="just">
              <a:lnSpc>
                <a:spcPct val="115000"/>
              </a:lnSpc>
              <a:spcAft>
                <a:spcPts val="0"/>
              </a:spcAft>
            </a:pPr>
            <a:r>
              <a:rPr lang="uk-UA" sz="1300" b="1" spc="-15" dirty="0">
                <a:latin typeface="Times New Roman" pitchFamily="18" charset="0"/>
                <a:ea typeface="Times New Roman"/>
                <a:cs typeface="Times New Roman" pitchFamily="18" charset="0"/>
              </a:rPr>
              <a:t>  19 - капсуль - детонатор</a:t>
            </a:r>
            <a:endParaRPr lang="ru-RU" sz="13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12065" indent="228600" algn="just">
              <a:lnSpc>
                <a:spcPct val="115000"/>
              </a:lnSpc>
              <a:spcAft>
                <a:spcPts val="0"/>
              </a:spcAft>
            </a:pPr>
            <a:r>
              <a:rPr lang="uk-UA" sz="1300" b="1" i="1" spc="-15" dirty="0">
                <a:latin typeface="Times New Roman" pitchFamily="18" charset="0"/>
                <a:ea typeface="Times New Roman"/>
                <a:cs typeface="Times New Roman" pitchFamily="18" charset="0"/>
              </a:rPr>
              <a:t>Детонаційний вузол</a:t>
            </a:r>
            <a:endParaRPr lang="ru-RU" sz="13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12065" indent="228600" algn="just">
              <a:lnSpc>
                <a:spcPct val="115000"/>
              </a:lnSpc>
              <a:spcAft>
                <a:spcPts val="0"/>
              </a:spcAft>
            </a:pPr>
            <a:r>
              <a:rPr lang="uk-UA" sz="1300" b="1" spc="-15" dirty="0">
                <a:latin typeface="Times New Roman" pitchFamily="18" charset="0"/>
                <a:ea typeface="Times New Roman"/>
                <a:cs typeface="Times New Roman" pitchFamily="18" charset="0"/>
              </a:rPr>
              <a:t>  20 - капсуль - детонатор</a:t>
            </a:r>
            <a:endParaRPr lang="ru-RU" sz="13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6754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126</TotalTime>
  <Words>403</Words>
  <Application>Microsoft Office PowerPoint</Application>
  <PresentationFormat>Экран (4:3)</PresentationFormat>
  <Paragraphs>79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Пользователь Windows</cp:lastModifiedBy>
  <cp:revision>15</cp:revision>
  <dcterms:created xsi:type="dcterms:W3CDTF">2017-10-16T06:59:24Z</dcterms:created>
  <dcterms:modified xsi:type="dcterms:W3CDTF">2017-10-16T09:11:21Z</dcterms:modified>
</cp:coreProperties>
</file>