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0" r:id="rId5"/>
    <p:sldId id="270" r:id="rId6"/>
    <p:sldId id="269" r:id="rId7"/>
    <p:sldId id="267" r:id="rId8"/>
    <p:sldId id="272" r:id="rId9"/>
    <p:sldId id="261" r:id="rId10"/>
    <p:sldId id="262" r:id="rId11"/>
    <p:sldId id="271" r:id="rId12"/>
    <p:sldId id="268" r:id="rId13"/>
    <p:sldId id="263" r:id="rId14"/>
    <p:sldId id="273" r:id="rId15"/>
    <p:sldId id="274" r:id="rId16"/>
    <p:sldId id="277" r:id="rId17"/>
    <p:sldId id="278" r:id="rId18"/>
    <p:sldId id="279" r:id="rId19"/>
    <p:sldId id="275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526" autoAdjust="0"/>
  </p:normalViewPr>
  <p:slideViewPr>
    <p:cSldViewPr>
      <p:cViewPr varScale="1">
        <p:scale>
          <a:sx n="79" d="100"/>
          <a:sy n="79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CF6BE389-7046-4540-9680-4FEBDF332FFF}" type="presOf" srcId="{4B77AF12-6D22-47A3-BA95-41F363FF9885}" destId="{B8D15350-7433-46AB-A858-9E709161D2AD}" srcOrd="0" destOrd="0" presId="urn:microsoft.com/office/officeart/2005/8/layout/default#3"/>
    <dgm:cxn modelId="{0293203E-53C7-4970-A0C5-181EE04874B0}" type="presOf" srcId="{100A8BEF-14DC-4185-8FC7-BCA780F66350}" destId="{80CBC5D0-8557-485B-920A-73C63656FC5E}" srcOrd="0" destOrd="0" presId="urn:microsoft.com/office/officeart/2005/8/layout/default#3"/>
    <dgm:cxn modelId="{910DC891-C996-4E79-A4E5-4B272F28A361}" type="presOf" srcId="{2741B0F7-C0BE-4954-A838-F848414E61BF}" destId="{888F07DF-141D-4FF9-94F3-5D295698C3C6}" srcOrd="0" destOrd="0" presId="urn:microsoft.com/office/officeart/2005/8/layout/default#3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BA2723D8-6628-433C-A152-E3486F82FD54}" type="presOf" srcId="{AE929BB3-8F50-4A86-AB93-8A992FB5BC6F}" destId="{77530FAB-C370-464E-B662-9A08E6AD47DB}" srcOrd="0" destOrd="0" presId="urn:microsoft.com/office/officeart/2005/8/layout/default#3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80F0DC38-9F3A-4D97-8C4B-5D9AFAF078F4}" type="presOf" srcId="{0BD5A183-3D80-48CA-B966-2D06A55A92B9}" destId="{72E82E17-DBC4-4FE4-815F-99BA3CA71CF8}" srcOrd="0" destOrd="0" presId="urn:microsoft.com/office/officeart/2005/8/layout/default#3"/>
    <dgm:cxn modelId="{376337CA-D436-4F29-9696-224B1CDEF5CC}" type="presParOf" srcId="{77530FAB-C370-464E-B662-9A08E6AD47DB}" destId="{B8D15350-7433-46AB-A858-9E709161D2AD}" srcOrd="0" destOrd="0" presId="urn:microsoft.com/office/officeart/2005/8/layout/default#3"/>
    <dgm:cxn modelId="{3B43E627-357A-4EAA-8344-F6F01DB13124}" type="presParOf" srcId="{77530FAB-C370-464E-B662-9A08E6AD47DB}" destId="{79019ACD-DF20-48FB-8D67-F7D8467A7911}" srcOrd="1" destOrd="0" presId="urn:microsoft.com/office/officeart/2005/8/layout/default#3"/>
    <dgm:cxn modelId="{28C02DB5-A425-4A99-933F-A730C5392C9F}" type="presParOf" srcId="{77530FAB-C370-464E-B662-9A08E6AD47DB}" destId="{72E82E17-DBC4-4FE4-815F-99BA3CA71CF8}" srcOrd="2" destOrd="0" presId="urn:microsoft.com/office/officeart/2005/8/layout/default#3"/>
    <dgm:cxn modelId="{63519682-A510-4A51-A773-BFF0EBF656DA}" type="presParOf" srcId="{77530FAB-C370-464E-B662-9A08E6AD47DB}" destId="{0DF274CF-615C-40F4-8C00-FC167170B9DF}" srcOrd="3" destOrd="0" presId="urn:microsoft.com/office/officeart/2005/8/layout/default#3"/>
    <dgm:cxn modelId="{FFEBFB89-42F7-4B9F-959A-611DF96341C2}" type="presParOf" srcId="{77530FAB-C370-464E-B662-9A08E6AD47DB}" destId="{80CBC5D0-8557-485B-920A-73C63656FC5E}" srcOrd="4" destOrd="0" presId="urn:microsoft.com/office/officeart/2005/8/layout/default#3"/>
    <dgm:cxn modelId="{6FD9A217-F5FD-408F-AAD7-6117832BB173}" type="presParOf" srcId="{77530FAB-C370-464E-B662-9A08E6AD47DB}" destId="{E752F29E-13FB-4A24-BE33-36D70DDD556D}" srcOrd="5" destOrd="0" presId="urn:microsoft.com/office/officeart/2005/8/layout/default#3"/>
    <dgm:cxn modelId="{BB6FD3E9-C6FF-4214-BE82-D5D181E8F404}" type="presParOf" srcId="{77530FAB-C370-464E-B662-9A08E6AD47DB}" destId="{888F07DF-141D-4FF9-94F3-5D295698C3C6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5350-7433-46AB-A858-9E709161D2AD}">
      <dsp:nvSpPr>
        <dsp:cNvPr id="0" name=""/>
        <dsp:cNvSpPr/>
      </dsp:nvSpPr>
      <dsp:spPr>
        <a:xfrm rot="10800000" flipV="1">
          <a:off x="0" y="288204"/>
          <a:ext cx="1513016" cy="85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народу</a:t>
          </a:r>
          <a:endParaRPr lang="ru-RU" sz="2400" kern="1200" dirty="0"/>
        </a:p>
      </dsp:txBody>
      <dsp:txXfrm rot="-10800000">
        <a:off x="0" y="288204"/>
        <a:ext cx="1513016" cy="854835"/>
      </dsp:txXfrm>
    </dsp:sp>
    <dsp:sp modelId="{72E82E17-DBC4-4FE4-815F-99BA3CA71CF8}">
      <dsp:nvSpPr>
        <dsp:cNvPr id="0" name=""/>
        <dsp:cNvSpPr/>
      </dsp:nvSpPr>
      <dsp:spPr>
        <a:xfrm>
          <a:off x="1857393" y="229656"/>
          <a:ext cx="1488432" cy="913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мови</a:t>
          </a:r>
          <a:endParaRPr lang="ru-RU" sz="2400" kern="1200" dirty="0"/>
        </a:p>
      </dsp:txBody>
      <dsp:txXfrm>
        <a:off x="1857393" y="229656"/>
        <a:ext cx="1488432" cy="913352"/>
      </dsp:txXfrm>
    </dsp:sp>
    <dsp:sp modelId="{80CBC5D0-8557-485B-920A-73C63656FC5E}">
      <dsp:nvSpPr>
        <dsp:cNvPr id="0" name=""/>
        <dsp:cNvSpPr/>
      </dsp:nvSpPr>
      <dsp:spPr>
        <a:xfrm>
          <a:off x="3714790" y="283736"/>
          <a:ext cx="1601307" cy="9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історії</a:t>
          </a:r>
          <a:endParaRPr lang="ru-RU" sz="2400" kern="1200" dirty="0"/>
        </a:p>
      </dsp:txBody>
      <dsp:txXfrm>
        <a:off x="3714790" y="283736"/>
        <a:ext cx="1601307" cy="909687"/>
      </dsp:txXfrm>
    </dsp:sp>
    <dsp:sp modelId="{888F07DF-141D-4FF9-94F3-5D295698C3C6}">
      <dsp:nvSpPr>
        <dsp:cNvPr id="0" name=""/>
        <dsp:cNvSpPr/>
      </dsp:nvSpPr>
      <dsp:spPr>
        <a:xfrm>
          <a:off x="5572188" y="261762"/>
          <a:ext cx="1589141" cy="89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культури</a:t>
          </a:r>
          <a:endParaRPr lang="ru-RU" sz="2400" kern="1200" dirty="0"/>
        </a:p>
      </dsp:txBody>
      <dsp:txXfrm>
        <a:off x="5572188" y="261762"/>
        <a:ext cx="1589141" cy="89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3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3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88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05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6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1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20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1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1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7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41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3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45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08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1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4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72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9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0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571744"/>
            <a:ext cx="4786346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КОНЦЕПЦІЯ НАЦІОНАЛЬНО-ПАТРІОТИЧНОГО ВИХОВАННЯ В СИСТЕМІ ВИХОВНОЇ РОБОТИ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ЗОШ №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21 </a:t>
            </a:r>
            <a:r>
              <a:rPr lang="uk-UA" b="1" dirty="0" err="1" smtClean="0">
                <a:solidFill>
                  <a:srgbClr val="002060"/>
                </a:solidFill>
                <a:latin typeface="Monotype Corsiva" pitchFamily="66" charset="0"/>
              </a:rPr>
              <a:t>м.Краматорська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заст.дир</a:t>
            </a:r>
            <a:r>
              <a:rPr lang="uk-UA" sz="3100" b="1" dirty="0" smtClean="0">
                <a:solidFill>
                  <a:srgbClr val="002060"/>
                </a:solidFill>
                <a:latin typeface="Monotype Corsiva" pitchFamily="66" charset="0"/>
              </a:rPr>
              <a:t>. з виховної роботи </a:t>
            </a:r>
            <a:r>
              <a:rPr lang="uk-UA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Згривець</a:t>
            </a:r>
            <a:r>
              <a:rPr lang="uk-UA" sz="3100" b="1" dirty="0" smtClean="0">
                <a:solidFill>
                  <a:srgbClr val="002060"/>
                </a:solidFill>
                <a:latin typeface="Monotype Corsiva" pitchFamily="66" charset="0"/>
              </a:rPr>
              <a:t> О.М.</a:t>
            </a: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462179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7000924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500" dirty="0" smtClean="0">
                <a:latin typeface="Monotype Corsiva" pitchFamily="66" charset="0"/>
                <a:cs typeface="Times New Roman" pitchFamily="18" charset="0"/>
              </a:rPr>
              <a:t>     </a:t>
            </a:r>
            <a:endParaRPr lang="ru-RU" sz="65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Содержимое 12"/>
          <p:cNvSpPr txBox="1">
            <a:spLocks/>
          </p:cNvSpPr>
          <p:nvPr/>
        </p:nvSpPr>
        <p:spPr>
          <a:xfrm>
            <a:off x="899592" y="452378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Черпаю сили з рідної землі,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Святої мудрості учусь в свого народу.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5900" b="1" dirty="0" smtClean="0">
                <a:latin typeface="Monotype Corsiva" pitchFamily="66" charset="0"/>
              </a:rPr>
              <a:t>І так живу, що світ болить в мені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У полум'ї незгасної любові.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5900" b="1" dirty="0" smtClean="0">
                <a:latin typeface="Monotype Corsiva" pitchFamily="66" charset="0"/>
              </a:rPr>
              <a:t>                                       О. Омельченко</a:t>
            </a:r>
            <a:endParaRPr kumimoji="0" lang="ru-RU" sz="5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52594"/>
            <a:ext cx="4035139" cy="250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2456"/>
            <a:ext cx="3574889" cy="2242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5000" b="1" dirty="0" smtClean="0">
                <a:solidFill>
                  <a:srgbClr val="FFFF00"/>
                </a:solidFill>
                <a:latin typeface="Monotype Corsiva" pitchFamily="66" charset="0"/>
              </a:rPr>
              <a:t>   Українська історія – це боротьба  за волю і незалежність нашої держави. Битва під Крутами – один із великих прикладів героїзму і відданості своїй Батьківщині.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1000100" y="5572140"/>
            <a:ext cx="7215238" cy="847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Просвітницька година до Дня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пам’яті героїв Крут “Понад все вони любили свій коханий край”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8193" name="Picture 1" descr="D:\ВИКА\ЗАМ\патріотичне картинки\kru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675" y="2464870"/>
            <a:ext cx="3889572" cy="251791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9" y="2377962"/>
            <a:ext cx="3473105" cy="2604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1142976" y="5929330"/>
            <a:ext cx="6675455" cy="642942"/>
          </a:xfrm>
        </p:spPr>
        <p:txBody>
          <a:bodyPr>
            <a:no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Виховна година «Голодомор – печальна сторінка в історії України»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785786" y="1214422"/>
            <a:ext cx="6675455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 національній </a:t>
            </a:r>
            <a:r>
              <a:rPr lang="uk-UA" sz="2800" b="1" dirty="0" smtClean="0">
                <a:latin typeface="Monotype Corsiva" pitchFamily="66" charset="0"/>
              </a:rPr>
              <a:t>пам'</a:t>
            </a:r>
            <a:r>
              <a:rPr lang="uk-UA" sz="2800" b="1" dirty="0" smtClean="0">
                <a:latin typeface="Monotype Corsiva" pitchFamily="66" charset="0"/>
                <a:ea typeface="+mj-ea"/>
                <a:cs typeface="+mj-cs"/>
              </a:rPr>
              <a:t>яті українського народу навіки закарбовано сторінку болю, і</a:t>
            </a:r>
            <a:r>
              <a:rPr lang="uk-UA" sz="2800" b="1" dirty="0" smtClean="0">
                <a:latin typeface="Monotype Corsiva" pitchFamily="66" charset="0"/>
              </a:rPr>
              <a:t>м'я   якому Голодомор. Масштаб пам'яті  про нього є для нас, українських громадян, мірилом національної гідності і людської чесності.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4" y="2862638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6598"/>
          <a:stretch/>
        </p:blipFill>
        <p:spPr>
          <a:xfrm>
            <a:off x="5076056" y="2815996"/>
            <a:ext cx="2989117" cy="29704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30548" y="464329"/>
            <a:ext cx="685804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Вічна слава солдату-герою і солдатові без нагород, хто загинув хоробро в бою, захищаючи рідний народ.</a:t>
            </a:r>
            <a:endParaRPr lang="ru-RU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Содержимое 12"/>
          <p:cNvSpPr txBox="1">
            <a:spLocks/>
          </p:cNvSpPr>
          <p:nvPr/>
        </p:nvSpPr>
        <p:spPr>
          <a:xfrm>
            <a:off x="1903714" y="5445068"/>
            <a:ext cx="6240186" cy="989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Виховна година до Дня</a:t>
            </a:r>
            <a:r>
              <a:rPr kumimoji="0" lang="uk-UA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Перемоги “Ніхто не забутий, ніщо не забуто”</a:t>
            </a: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00294"/>
            <a:ext cx="3347864" cy="2510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00294"/>
            <a:ext cx="3210704" cy="2408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45289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539552" y="285728"/>
            <a:ext cx="6696744" cy="171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rgbClr val="FFFF00"/>
                </a:solidFill>
                <a:latin typeface="Monotype Corsiva" pitchFamily="66" charset="0"/>
              </a:rPr>
              <a:t> Формування національної пам'яті  має спиратися на переможні сторінки історії: боротьбі за вічні цінності особистої свободи і людської гідності, за державну незалежність України.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3365"/>
            <a:ext cx="4355976" cy="3266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0" y="2983782"/>
            <a:ext cx="246461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8575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6643734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5100" b="1" dirty="0" smtClean="0">
                <a:solidFill>
                  <a:srgbClr val="FFFF00"/>
                </a:solidFill>
                <a:latin typeface="Monotype Corsiva" pitchFamily="66" charset="0"/>
              </a:rPr>
              <a:t>    </a:t>
            </a: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одержимое 12"/>
          <p:cNvSpPr txBox="1">
            <a:spLocks/>
          </p:cNvSpPr>
          <p:nvPr/>
        </p:nvSpPr>
        <p:spPr>
          <a:xfrm>
            <a:off x="5214942" y="5357826"/>
            <a:ext cx="371477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”</a:t>
            </a:r>
            <a:endParaRPr lang="ru-RU" sz="2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406"/>
            <a:ext cx="60292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Monotype Corsiva" pitchFamily="66" charset="0"/>
              </a:rPr>
              <a:t>Сучасна </a:t>
            </a:r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українська молодь успадкувала </a:t>
            </a:r>
            <a:endParaRPr lang="uk-UA" sz="28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Monotype Corsiva" pitchFamily="66" charset="0"/>
              </a:rPr>
              <a:t>від </a:t>
            </a:r>
            <a:r>
              <a:rPr lang="uk-UA" sz="2800" b="1" dirty="0">
                <a:solidFill>
                  <a:srgbClr val="FFFF00"/>
                </a:solidFill>
                <a:latin typeface="Monotype Corsiva" pitchFamily="66" charset="0"/>
              </a:rPr>
              <a:t>своїх пращурів широту і велич душі козацької, щирої, доброї, готової допомогти нужденним у скрутну хвилину.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2" y="2564220"/>
            <a:ext cx="3929058" cy="2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47" y="3590886"/>
            <a:ext cx="3476085" cy="2607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16" y="637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Організація участі </a:t>
            </a:r>
            <a: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школярів</a:t>
            </a:r>
            <a:b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у міських та </a:t>
            </a:r>
            <a: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шкільних </a:t>
            </a:r>
            <a:r>
              <a:rPr lang="uk-UA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заходах: 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9506" y="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7172" y="210623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1526" y="4249349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6016" y="1769920"/>
            <a:ext cx="8229600" cy="44797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2900" dirty="0"/>
              <a:t>Дня Збройних Сил України, </a:t>
            </a:r>
            <a:endParaRPr lang="ru-RU" sz="2900" dirty="0"/>
          </a:p>
          <a:p>
            <a:pPr lvl="0"/>
            <a:r>
              <a:rPr lang="uk-UA" sz="2900" dirty="0"/>
              <a:t>Дня пам’яті героїв Крут, </a:t>
            </a:r>
            <a:endParaRPr lang="ru-RU" sz="2900" dirty="0"/>
          </a:p>
          <a:p>
            <a:pPr lvl="0"/>
            <a:r>
              <a:rPr lang="uk-UA" sz="2900" dirty="0"/>
              <a:t>День </a:t>
            </a:r>
            <a:r>
              <a:rPr lang="uk-UA" sz="2900" dirty="0" smtClean="0"/>
              <a:t>Соборності </a:t>
            </a:r>
            <a:r>
              <a:rPr lang="uk-UA" sz="2900" dirty="0"/>
              <a:t>України</a:t>
            </a:r>
            <a:endParaRPr lang="ru-RU" sz="2900" dirty="0"/>
          </a:p>
          <a:p>
            <a:pPr lvl="0"/>
            <a:r>
              <a:rPr lang="uk-UA" sz="2900" dirty="0"/>
              <a:t>День вшанування пам’яті учасників бойових дій </a:t>
            </a:r>
            <a:endParaRPr lang="uk-UA" sz="2900" dirty="0" smtClean="0"/>
          </a:p>
          <a:p>
            <a:pPr lvl="0"/>
            <a:r>
              <a:rPr lang="uk-UA" sz="2900" dirty="0" smtClean="0"/>
              <a:t>на </a:t>
            </a:r>
            <a:r>
              <a:rPr lang="uk-UA" sz="2900" dirty="0"/>
              <a:t>території інших держав</a:t>
            </a:r>
            <a:endParaRPr lang="ru-RU" sz="2900" dirty="0"/>
          </a:p>
          <a:p>
            <a:pPr lvl="0"/>
            <a:r>
              <a:rPr lang="uk-UA" sz="2900" dirty="0"/>
              <a:t>Міжнародного дня рідної мови, </a:t>
            </a:r>
            <a:endParaRPr lang="ru-RU" sz="2900" dirty="0"/>
          </a:p>
          <a:p>
            <a:pPr lvl="0"/>
            <a:r>
              <a:rPr lang="uk-UA" sz="2900" dirty="0"/>
              <a:t>Дні пам’яті Т.Г. Шевченка, </a:t>
            </a:r>
            <a:endParaRPr lang="ru-RU" sz="2900" dirty="0"/>
          </a:p>
          <a:p>
            <a:pPr lvl="0"/>
            <a:r>
              <a:rPr lang="uk-UA" sz="2900" dirty="0"/>
              <a:t>День Чорнобильської трагедії,</a:t>
            </a:r>
            <a:endParaRPr lang="ru-RU" sz="2900" dirty="0"/>
          </a:p>
          <a:p>
            <a:pPr lvl="0"/>
            <a:r>
              <a:rPr lang="uk-UA" sz="2900" dirty="0"/>
              <a:t>Дня пам’яток історії та культури,</a:t>
            </a:r>
            <a:endParaRPr lang="ru-RU" sz="2900" dirty="0"/>
          </a:p>
          <a:p>
            <a:pPr lvl="0"/>
            <a:r>
              <a:rPr lang="uk-UA" sz="2900" dirty="0"/>
              <a:t>Дня Перемоги, Дня Європи,</a:t>
            </a:r>
            <a:endParaRPr lang="ru-RU" sz="2900" dirty="0"/>
          </a:p>
          <a:p>
            <a:pPr lvl="0"/>
            <a:r>
              <a:rPr lang="uk-UA" sz="2900" dirty="0"/>
              <a:t>Дня Матері, </a:t>
            </a:r>
            <a:endParaRPr lang="ru-RU" sz="2900" dirty="0"/>
          </a:p>
          <a:p>
            <a:pPr lvl="0"/>
            <a:r>
              <a:rPr lang="uk-UA" sz="2900" dirty="0" smtClean="0"/>
              <a:t>Міжнародного </a:t>
            </a:r>
            <a:r>
              <a:rPr lang="uk-UA" sz="2900" dirty="0"/>
              <a:t>дня сім’ї, </a:t>
            </a:r>
            <a:endParaRPr lang="ru-RU" sz="2900" dirty="0"/>
          </a:p>
          <a:p>
            <a:pPr lvl="0"/>
            <a:r>
              <a:rPr lang="uk-UA" sz="2900" dirty="0"/>
              <a:t>Дня слов’янської писемності та </a:t>
            </a:r>
            <a:r>
              <a:rPr lang="uk-UA" sz="2900" dirty="0" smtClean="0"/>
              <a:t>культури</a:t>
            </a:r>
          </a:p>
          <a:p>
            <a:pPr lvl="0"/>
            <a:r>
              <a:rPr lang="uk-UA" sz="2900" dirty="0" smtClean="0"/>
              <a:t>Дня </a:t>
            </a:r>
            <a:r>
              <a:rPr lang="uk-UA" sz="2900" dirty="0"/>
              <a:t>Конституції України,  </a:t>
            </a:r>
            <a:endParaRPr lang="ru-RU" sz="2900" dirty="0"/>
          </a:p>
          <a:p>
            <a:pPr lvl="0"/>
            <a:r>
              <a:rPr lang="uk-UA" sz="2900" dirty="0"/>
              <a:t>Дня Державного Прапора України,</a:t>
            </a:r>
            <a:endParaRPr lang="ru-RU" sz="2900" dirty="0"/>
          </a:p>
          <a:p>
            <a:pPr lvl="0"/>
            <a:r>
              <a:rPr lang="uk-UA" sz="2900" dirty="0"/>
              <a:t>День </a:t>
            </a:r>
            <a:r>
              <a:rPr lang="uk-UA" sz="2900" dirty="0" smtClean="0"/>
              <a:t>Незалежності </a:t>
            </a:r>
            <a:r>
              <a:rPr lang="uk-UA" sz="2900" dirty="0"/>
              <a:t>України</a:t>
            </a:r>
            <a:endParaRPr lang="ru-RU" sz="2900" dirty="0"/>
          </a:p>
          <a:p>
            <a:pPr lvl="0"/>
            <a:endParaRPr lang="ru-RU" sz="2800" dirty="0"/>
          </a:p>
          <a:p>
            <a:endParaRPr lang="ru-RU" dirty="0"/>
          </a:p>
        </p:txBody>
      </p:sp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938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4" y="598509"/>
            <a:ext cx="6064724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Monotype Corsiva" panose="03010101010201010101" pitchFamily="66" charset="0"/>
              </a:rPr>
              <a:t>Формування </a:t>
            </a:r>
            <a:r>
              <a:rPr lang="uk-UA" sz="3200" b="1" dirty="0" err="1">
                <a:latin typeface="Monotype Corsiva" panose="03010101010201010101" pitchFamily="66" charset="0"/>
              </a:rPr>
              <a:t>мовної</a:t>
            </a:r>
            <a:r>
              <a:rPr lang="uk-UA" sz="3200" b="1" dirty="0">
                <a:latin typeface="Monotype Corsiva" panose="03010101010201010101" pitchFamily="66" charset="0"/>
              </a:rPr>
              <a:t> культури, оволодіння та вживання української мови, як духовного роду нації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7061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/>
              <a:t>Забезпеч</a:t>
            </a:r>
            <a:r>
              <a:rPr lang="uk-UA" sz="2400" dirty="0" err="1"/>
              <a:t>ення</a:t>
            </a:r>
            <a:r>
              <a:rPr lang="ru-RU" sz="2400" dirty="0"/>
              <a:t> </a:t>
            </a:r>
            <a:r>
              <a:rPr lang="ru-RU" sz="2400" dirty="0" err="1"/>
              <a:t>додержання</a:t>
            </a:r>
            <a:r>
              <a:rPr lang="ru-RU" sz="2400" dirty="0"/>
              <a:t> норм </a:t>
            </a:r>
            <a:r>
              <a:rPr lang="ru-RU" sz="2400" dirty="0" err="1"/>
              <a:t>статті</a:t>
            </a:r>
            <a:r>
              <a:rPr lang="ru-RU" sz="2400" dirty="0"/>
              <a:t> 10 </a:t>
            </a:r>
            <a:r>
              <a:rPr lang="ru-RU" sz="2400" dirty="0" err="1"/>
              <a:t>Конституції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та </a:t>
            </a:r>
            <a:r>
              <a:rPr lang="ru-RU" sz="2400" dirty="0" err="1"/>
              <a:t>законодавства</a:t>
            </a:r>
            <a:r>
              <a:rPr lang="ru-RU" sz="2400" dirty="0"/>
              <a:t> про </a:t>
            </a:r>
            <a:r>
              <a:rPr lang="ru-RU" sz="2400" dirty="0" err="1"/>
              <a:t>мови</a:t>
            </a:r>
            <a:r>
              <a:rPr lang="ru-RU" sz="2400" dirty="0"/>
              <a:t>. </a:t>
            </a:r>
            <a:r>
              <a:rPr lang="ru-RU" sz="2400" dirty="0" err="1"/>
              <a:t>Утверджувати</a:t>
            </a:r>
            <a:r>
              <a:rPr lang="ru-RU" sz="2400" dirty="0"/>
              <a:t> </a:t>
            </a:r>
            <a:r>
              <a:rPr lang="ru-RU" sz="2400" dirty="0" err="1"/>
              <a:t>пріоритет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як </a:t>
            </a:r>
            <a:r>
              <a:rPr lang="ru-RU" sz="2400" dirty="0" err="1"/>
              <a:t>державної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/>
              <a:t>Забезпечити проведення виховних заходів відповідно до Концепції державної </a:t>
            </a:r>
            <a:r>
              <a:rPr lang="uk-UA" sz="2400" dirty="0" err="1"/>
              <a:t>мовної</a:t>
            </a:r>
            <a:r>
              <a:rPr lang="uk-UA" sz="2400" dirty="0"/>
              <a:t> політики, спрямованих на виховання української </a:t>
            </a:r>
            <a:r>
              <a:rPr lang="uk-UA" sz="2400" dirty="0" err="1"/>
              <a:t>мовної</a:t>
            </a:r>
            <a:r>
              <a:rPr lang="uk-UA" sz="2400" dirty="0"/>
              <a:t> свідомості та національної </a:t>
            </a:r>
            <a:r>
              <a:rPr lang="uk-UA" sz="2400" dirty="0" smtClean="0"/>
              <a:t>гідності. </a:t>
            </a:r>
          </a:p>
          <a:p>
            <a:r>
              <a:rPr lang="uk-UA" sz="2400" dirty="0" smtClean="0"/>
              <a:t>Забезпечити </a:t>
            </a:r>
            <a:r>
              <a:rPr lang="uk-UA" sz="2400" dirty="0"/>
              <a:t>участь школярів у Міжнародному конкурсі знавців української мови ім. Петра Яцика, Шевченківському конкурсі, Всеукраїнському конкурсі </a:t>
            </a:r>
            <a:r>
              <a:rPr lang="uk-UA" sz="2400" dirty="0" smtClean="0"/>
              <a:t>учнівської творчості  </a:t>
            </a:r>
            <a:r>
              <a:rPr lang="uk-UA" sz="2400" dirty="0"/>
              <a:t>«Об’єднаймося ж, брати мої». </a:t>
            </a:r>
            <a:endParaRPr lang="ru-RU" sz="2400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7172" y="4350385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7172" y="2215969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7172" y="16130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409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0" y="449398"/>
            <a:ext cx="7571184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latin typeface="Monotype Corsiva" panose="03010101010201010101" pitchFamily="66" charset="0"/>
              </a:rPr>
              <a:t>Відродження та розвиток українського козацтва як важливої громадської сили військово-патріотичного виховання молоді </a:t>
            </a:r>
            <a:endParaRPr lang="ru-RU" sz="3200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09252"/>
            <a:ext cx="8148414" cy="3535972"/>
          </a:xfrm>
        </p:spPr>
        <p:txBody>
          <a:bodyPr>
            <a:noAutofit/>
          </a:bodyPr>
          <a:lstStyle/>
          <a:p>
            <a:r>
              <a:rPr lang="uk-UA" sz="2800" dirty="0"/>
              <a:t>Проведення  тематичних уроків з історії України, виховних годин, бесід, лекцій за темами: «Козацькі сурми», «Славетні українці»,  «Козацькому роду нема переводу», «Сторінки історії українського козацтва», «День Святої Покрови Пречистої Богородиці – свято козацьке</a:t>
            </a:r>
            <a:r>
              <a:rPr lang="uk-UA" sz="2800" dirty="0" smtClean="0"/>
              <a:t>».</a:t>
            </a:r>
          </a:p>
          <a:p>
            <a:r>
              <a:rPr lang="uk-UA" sz="2800" dirty="0" smtClean="0"/>
              <a:t>Організувати </a:t>
            </a:r>
            <a:r>
              <a:rPr lang="uk-UA" sz="2800" dirty="0"/>
              <a:t>проведення у школі засідання «круглих столів» за темами: «Етапи створення Української козацької держави», «Роль українського козацтва в розбудові Української держави</a:t>
            </a:r>
            <a:r>
              <a:rPr lang="uk-UA" sz="2800" dirty="0" smtClean="0"/>
              <a:t>», «</a:t>
            </a:r>
            <a:r>
              <a:rPr lang="uk-UA" sz="2800" dirty="0"/>
              <a:t>Про Січ і життя запорожців».</a:t>
            </a:r>
            <a:endParaRPr lang="ru-RU" sz="2800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490" y="147221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106" y="2418543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106" y="48180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120551" y="-224639"/>
            <a:ext cx="2175134" cy="251497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209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71538" y="78579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Кривавими сльозами плаче неня  Україна,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тихі зорі, ясні води й мова солов’їна,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дух козацький вільний у небо рветься,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Мільйон сердець гарячих щирих б’ється.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928662" y="642918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6524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вільні духом і серцем незалежні</a:t>
            </a:r>
            <a:endParaRPr kumimoji="0" lang="uk-UA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Чужинський чобіт топче край співучий,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Зломить він прагне дух могучий.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Та «Зась! - йому сказали українці,-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Тут край свободи, а ви  в ньому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  <a:r>
              <a:rPr lang="uk-UA" b="1" dirty="0" smtClean="0">
                <a:solidFill>
                  <a:srgbClr val="002060"/>
                </a:solidFill>
              </a:rPr>
              <a:t> чужинці».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7" name="Рисунок 16" descr="D:\ВИКА\ЗАМ\патріотичне картинки\458ed947984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825" y="2319029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ВИКА\ЗАМ\патріотичне картинки\fotografii-voennyx-dejstvij-ato-na-vostoke-ukrainy10.jpg"/>
          <p:cNvPicPr/>
          <p:nvPr/>
        </p:nvPicPr>
        <p:blipFill>
          <a:blip r:embed="rId6"/>
          <a:srcRect l="24693" t="11707" r="20951" b="20916"/>
          <a:stretch>
            <a:fillRect/>
          </a:stretch>
        </p:blipFill>
        <p:spPr bwMode="auto">
          <a:xfrm>
            <a:off x="5638772" y="3302210"/>
            <a:ext cx="322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78647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Це так, як дихати – любити Батьківщину.</a:t>
            </a:r>
            <a:b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В. Сосюра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428868"/>
            <a:ext cx="66675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42860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Чужа вам думка вільна й незалежна,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Та вабить зір ваш земля наша безмежна.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Спиніться, нелюди, бо лихо з вами буде,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Наруги над Вкраїною народ наш не забуде.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Ми вільні духом і серцем незалежні,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Цьому нас вчать степи наші безмежні.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Ніколи наш народ не стане на коліна,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Бо ми могутня нація, єдина!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00298" y="614364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Вікторія Костюченко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D:\ВИКА\ЗАМ\патріотичне картинки\4e1b90cb-3a07-46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7360" y="4143380"/>
            <a:ext cx="3369461" cy="2357454"/>
          </a:xfrm>
          <a:prstGeom prst="rect">
            <a:avLst/>
          </a:prstGeom>
          <a:noFill/>
        </p:spPr>
      </p:pic>
      <p:pic>
        <p:nvPicPr>
          <p:cNvPr id="19" name="Рисунок 18" descr="D:\ВИКА\ЗАМ\патріотичне картинки\0048129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285992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357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Пам’ятаймо , хто ми, чиїх батьків і будьмо великими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5" name="Picture 1" descr="D:\ВИКА\ЗАМ\патріотичне картинки\13641_html_m5179ec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428868"/>
            <a:ext cx="5214974" cy="431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736"/>
            <a:ext cx="7929618" cy="5214974"/>
          </a:xfrm>
        </p:spPr>
        <p:txBody>
          <a:bodyPr>
            <a:noAutofit/>
          </a:bodyPr>
          <a:lstStyle/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endParaRPr lang="en-US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українського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народу;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 вікових традицій та героїчних сторінок історії українського народу та його Збройних сил;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моральної відповідальності за все, що робиться на рідній землі, палке прагнення боротися за розквіт, велич і могутність Батьківщини, готовності її захищати;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утвердження принципів загальнолюдської моралі: правди, справедливості, милосердя, патріотизму та інших доброчинностей. </a:t>
            </a:r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Морально – психологічне забезпечення національно – патріотичного виховання – це формування позитивних установок: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>
          <a:xfrm>
            <a:off x="642910" y="1643050"/>
            <a:ext cx="242889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Високе самопочуття громадянина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України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12"/>
          <p:cNvSpPr txBox="1">
            <a:spLocks/>
          </p:cNvSpPr>
          <p:nvPr/>
        </p:nvSpPr>
        <p:spPr>
          <a:xfrm>
            <a:off x="3357554" y="2857496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Стійкий соціальний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оптимізм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12"/>
          <p:cNvSpPr txBox="1">
            <a:spLocks/>
          </p:cNvSpPr>
          <p:nvPr/>
        </p:nvSpPr>
        <p:spPr>
          <a:xfrm>
            <a:off x="5500694" y="1785926"/>
            <a:ext cx="242889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Впевненість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 єдності з Вітчизною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ВИКА\ЗАМ\патріотичне картинки\screenshot_122.jpg"/>
          <p:cNvPicPr>
            <a:picLocks noChangeAspect="1" noChangeArrowheads="1"/>
          </p:cNvPicPr>
          <p:nvPr/>
        </p:nvPicPr>
        <p:blipFill>
          <a:blip r:embed="rId5" cstate="print"/>
          <a:srcRect l="20810"/>
          <a:stretch>
            <a:fillRect/>
          </a:stretch>
        </p:blipFill>
        <p:spPr bwMode="auto">
          <a:xfrm>
            <a:off x="3714744" y="4357694"/>
            <a:ext cx="2174730" cy="2149992"/>
          </a:xfrm>
          <a:prstGeom prst="rect">
            <a:avLst/>
          </a:prstGeom>
          <a:noFill/>
        </p:spPr>
      </p:pic>
      <p:pic>
        <p:nvPicPr>
          <p:cNvPr id="1027" name="Picture 3" descr="D:\ВИКА\ЗАМ\патріотичне картинки\899234686.jpg"/>
          <p:cNvPicPr>
            <a:picLocks noChangeAspect="1" noChangeArrowheads="1"/>
          </p:cNvPicPr>
          <p:nvPr/>
        </p:nvPicPr>
        <p:blipFill>
          <a:blip r:embed="rId6"/>
          <a:srcRect b="6897"/>
          <a:stretch>
            <a:fillRect/>
          </a:stretch>
        </p:blipFill>
        <p:spPr bwMode="auto">
          <a:xfrm>
            <a:off x="5929322" y="3357562"/>
            <a:ext cx="3013908" cy="2071702"/>
          </a:xfrm>
          <a:prstGeom prst="rect">
            <a:avLst/>
          </a:prstGeom>
          <a:noFill/>
        </p:spPr>
      </p:pic>
      <p:pic>
        <p:nvPicPr>
          <p:cNvPr id="23" name="Рисунок 22" descr="D:\ВИКА\ЗАМ\патріотичне картинки\f_1534306134137944028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35756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ВИКА\ЗАМ\патріотичне картинки\0c2b853d9cc9ae762ea55bef7cbdfb05.jpeg"/>
          <p:cNvPicPr>
            <a:picLocks noChangeAspect="1" noChangeArrowheads="1"/>
          </p:cNvPicPr>
          <p:nvPr/>
        </p:nvPicPr>
        <p:blipFill>
          <a:blip r:embed="rId10"/>
          <a:srcRect l="4297" t="11176" r="11328" b="5882"/>
          <a:stretch>
            <a:fillRect/>
          </a:stretch>
        </p:blipFill>
        <p:spPr bwMode="auto">
          <a:xfrm>
            <a:off x="714348" y="2928934"/>
            <a:ext cx="4268040" cy="2786082"/>
          </a:xfrm>
          <a:prstGeom prst="rect">
            <a:avLst/>
          </a:prstGeom>
          <a:noFill/>
        </p:spPr>
      </p:pic>
      <p:pic>
        <p:nvPicPr>
          <p:cNvPr id="2051" name="Picture 3" descr="D:\ВИКА\ЗАМ\патріотичне картинки\1404575074_patriotychni-kartunky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2928934"/>
            <a:ext cx="344558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142852"/>
            <a:ext cx="692948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Форми патріотичного виховання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121442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Шкільна бібліотека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Просвітницькі години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Бесіди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Лекції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Розповіді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Екскурсії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Уроки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 descr="D:\ВИКА\ЗАМ\патріотичне картинки\22075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4120" y="2643182"/>
            <a:ext cx="5178408" cy="345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Виховання національно свідомої особистості, патріота своєї держави не можливе без любові  до рідного слова.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76056" y="2533626"/>
            <a:ext cx="3805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Виховний захід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«Мова моя калинова» 1-4 класи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8948" y="566260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Літературна 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гостинна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«Свято мови» 5-9 класи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7774"/>
            <a:ext cx="4038656" cy="3028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4" y="3571852"/>
            <a:ext cx="3996486" cy="299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8596" y="142852"/>
            <a:ext cx="7429552" cy="1285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Вивчайте, любіть свою мову, як світлу Вітчизну любіть!</a:t>
            </a:r>
            <a:endParaRPr lang="uk-UA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004048" y="5643566"/>
            <a:ext cx="443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Участь у </a:t>
            </a:r>
            <a:r>
              <a:rPr lang="uk-UA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окружному конкурсі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“Із Шевченком у серці”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2"/>
          <a:stretch/>
        </p:blipFill>
        <p:spPr>
          <a:xfrm>
            <a:off x="1142960" y="1443974"/>
            <a:ext cx="2561568" cy="2541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6"/>
          <a:stretch/>
        </p:blipFill>
        <p:spPr>
          <a:xfrm>
            <a:off x="4807209" y="1857305"/>
            <a:ext cx="2627784" cy="3286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/>
          <a:stretch/>
        </p:blipFill>
        <p:spPr>
          <a:xfrm>
            <a:off x="2245641" y="4133815"/>
            <a:ext cx="2290044" cy="2581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92895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uk-UA" sz="6000" dirty="0" smtClean="0"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uk-UA" sz="6500" b="1" dirty="0" smtClean="0">
                <a:latin typeface="Monotype Corsiva" pitchFamily="66" charset="0"/>
                <a:cs typeface="Times New Roman" pitchFamily="18" charset="0"/>
              </a:rPr>
              <a:t>Відчути себе невід</a:t>
            </a:r>
            <a:r>
              <a:rPr lang="uk-UA" sz="6500" b="1" dirty="0" smtClean="0">
                <a:latin typeface="Monotype Corsiva" pitchFamily="66" charset="0"/>
              </a:rPr>
              <a:t>’ємними часточками великої історії своєї держави діти можуть тільки тоді, коли вони глибоко й детально вивчають історію рідного краю.</a:t>
            </a:r>
          </a:p>
          <a:p>
            <a:pPr algn="just">
              <a:buNone/>
            </a:pPr>
            <a:r>
              <a:rPr lang="uk-UA" sz="6500" b="1" dirty="0">
                <a:latin typeface="Monotype Corsiva" pitchFamily="66" charset="0"/>
              </a:rPr>
              <a:t> </a:t>
            </a:r>
            <a:r>
              <a:rPr lang="uk-UA" sz="6500" b="1" dirty="0" smtClean="0">
                <a:latin typeface="Monotype Corsiva" pitchFamily="66" charset="0"/>
              </a:rPr>
              <a:t>     Саме це спонукає їх рівнятися  на знаменитих земляків, які є взірцем для молодого покоління, що незабаром будуватиме нову Україну.</a:t>
            </a:r>
            <a:endParaRPr lang="ru-RU" sz="65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85786" y="6072206"/>
            <a:ext cx="8358214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</a:t>
            </a:r>
            <a:r>
              <a:rPr kumimoji="0" lang="uk-UA" sz="6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Виховний захід “Мій край – моя історія жива”</a:t>
            </a: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71810"/>
            <a:ext cx="3493312" cy="2619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2044</TotalTime>
  <Words>885</Words>
  <Application>Microsoft Office PowerPoint</Application>
  <PresentationFormat>Экран (4:3)</PresentationFormat>
  <Paragraphs>119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7</vt:lpstr>
      <vt:lpstr>КОНЦЕПЦІЯ НАЦІОНАЛЬНО-ПАТРІОТИЧНОГО ВИХОВАННЯ В СИСТЕМІ ВИХОВНОЇ РОБОТИ ЗОШ № 21 м.Краматорська  заст.дир. з виховної роботи Згривець О.М.</vt:lpstr>
      <vt:lpstr>Це так, як дихати – любити Батьківщину.                         В. Сосюра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Виховна година «Голодомор – печальна сторінка в історії України»</vt:lpstr>
      <vt:lpstr>Презентация PowerPoint</vt:lpstr>
      <vt:lpstr>Презентация PowerPoint</vt:lpstr>
      <vt:lpstr>Презентация PowerPoint</vt:lpstr>
      <vt:lpstr>Організація участі школярів  у міських та шкільних заходах:  </vt:lpstr>
      <vt:lpstr>Формування мовної культури, оволодіння та вживання української мови, як духовного роду нації</vt:lpstr>
      <vt:lpstr>Відродження та розвиток українського козацтва як важливої громадської сили військово-патріотичного виховання молоді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Aser</cp:lastModifiedBy>
  <cp:revision>170</cp:revision>
  <dcterms:created xsi:type="dcterms:W3CDTF">2014-08-02T11:56:42Z</dcterms:created>
  <dcterms:modified xsi:type="dcterms:W3CDTF">2017-10-29T16:09:25Z</dcterms:modified>
</cp:coreProperties>
</file>