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5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1214422"/>
            <a:ext cx="646579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Біологічний</a:t>
            </a:r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бій</a:t>
            </a:r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72547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lang="uk-UA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ологічний</a:t>
            </a:r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lang="ru-RU" b="1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бій</a:t>
            </a:r>
            <a:r>
              <a:rPr lang="ru-RU" sz="2800" dirty="0" smtClean="0">
                <a:latin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214974"/>
          </a:xfrm>
        </p:spPr>
        <p:txBody>
          <a:bodyPr>
            <a:normAutofit fontScale="62500" lnSpcReduction="20000"/>
          </a:bodyPr>
          <a:lstStyle/>
          <a:p>
            <a:endParaRPr lang="ru-RU" i="1" u="sng" dirty="0" smtClean="0"/>
          </a:p>
          <a:p>
            <a:r>
              <a:rPr lang="ru-RU" sz="6400" i="1" u="sng" dirty="0" smtClean="0"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6400" i="1" u="sng" dirty="0" err="1" smtClean="0">
                <a:latin typeface="Times New Roman" pitchFamily="18" charset="0"/>
                <a:cs typeface="Times New Roman" pitchFamily="18" charset="0"/>
              </a:rPr>
              <a:t>гри</a:t>
            </a:r>
            <a:r>
              <a:rPr lang="ru-RU" sz="6400" i="1" u="sng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ru-RU" i="1" u="sng" dirty="0" err="1" smtClean="0"/>
              <a:t>Ігрова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дія</a:t>
            </a:r>
            <a:r>
              <a:rPr lang="ru-RU" i="1" u="sng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Розпочинає</a:t>
            </a:r>
            <a:r>
              <a:rPr lang="ru-RU" dirty="0" smtClean="0"/>
              <a:t> </a:t>
            </a:r>
            <a:r>
              <a:rPr lang="ru-RU" dirty="0" err="1" smtClean="0"/>
              <a:t>гру</a:t>
            </a:r>
            <a:r>
              <a:rPr lang="ru-RU" dirty="0" smtClean="0"/>
              <a:t> команда, </a:t>
            </a:r>
            <a:r>
              <a:rPr lang="ru-RU" dirty="0" err="1" smtClean="0"/>
              <a:t>що</a:t>
            </a:r>
            <a:r>
              <a:rPr lang="ru-RU" dirty="0" smtClean="0"/>
              <a:t> дала </a:t>
            </a:r>
            <a:r>
              <a:rPr lang="ru-RU" dirty="0" err="1" smtClean="0"/>
              <a:t>правильну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контрольне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. «</a:t>
            </a:r>
            <a:r>
              <a:rPr lang="ru-RU" dirty="0" err="1" smtClean="0"/>
              <a:t>Стріляють</a:t>
            </a:r>
            <a:r>
              <a:rPr lang="ru-RU" dirty="0" smtClean="0"/>
              <a:t>» </a:t>
            </a:r>
            <a:r>
              <a:rPr lang="ru-RU" dirty="0" err="1" smtClean="0"/>
              <a:t>команди</a:t>
            </a:r>
            <a:r>
              <a:rPr lang="ru-RU" dirty="0" smtClean="0"/>
              <a:t> по </a:t>
            </a:r>
            <a:r>
              <a:rPr lang="ru-RU" dirty="0" err="1" smtClean="0"/>
              <a:t>черзі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капітан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«</a:t>
            </a:r>
            <a:r>
              <a:rPr lang="ru-RU" dirty="0" err="1" smtClean="0"/>
              <a:t>пострілом</a:t>
            </a:r>
            <a:r>
              <a:rPr lang="ru-RU" dirty="0" smtClean="0"/>
              <a:t>» </a:t>
            </a:r>
            <a:r>
              <a:rPr lang="ru-RU" dirty="0" err="1" smtClean="0"/>
              <a:t>попадає</a:t>
            </a:r>
            <a:r>
              <a:rPr lang="ru-RU" dirty="0" smtClean="0"/>
              <a:t> в цифру, команда </a:t>
            </a:r>
            <a:r>
              <a:rPr lang="ru-RU" dirty="0" err="1" smtClean="0"/>
              <a:t>відповідає</a:t>
            </a:r>
            <a:r>
              <a:rPr lang="ru-RU" dirty="0" smtClean="0"/>
              <a:t> на </a:t>
            </a:r>
            <a:r>
              <a:rPr lang="ru-RU" dirty="0" err="1" smtClean="0"/>
              <a:t>запитання</a:t>
            </a:r>
            <a:r>
              <a:rPr lang="ru-RU" dirty="0" smtClean="0"/>
              <a:t> (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обдумування</a:t>
            </a:r>
            <a:r>
              <a:rPr lang="ru-RU" dirty="0" smtClean="0"/>
              <a:t> </a:t>
            </a:r>
            <a:r>
              <a:rPr lang="ru-RU" dirty="0" err="1" smtClean="0"/>
              <a:t>дається</a:t>
            </a:r>
            <a:r>
              <a:rPr lang="ru-RU" dirty="0" smtClean="0"/>
              <a:t> 5—10 с).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вона неправильна, право на </a:t>
            </a:r>
            <a:r>
              <a:rPr lang="ru-RU" dirty="0" err="1" smtClean="0"/>
              <a:t>відповідь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команді</a:t>
            </a:r>
            <a:r>
              <a:rPr lang="ru-RU" dirty="0" smtClean="0"/>
              <a:t>, тому над </a:t>
            </a:r>
            <a:r>
              <a:rPr lang="ru-RU" dirty="0" err="1" smtClean="0"/>
              <a:t>питаннями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весь </a:t>
            </a:r>
            <a:r>
              <a:rPr lang="ru-RU" dirty="0" err="1" smtClean="0"/>
              <a:t>клас</a:t>
            </a:r>
            <a:r>
              <a:rPr lang="ru-RU" dirty="0" smtClean="0"/>
              <a:t>.</a:t>
            </a:r>
            <a:endParaRPr lang="ru-RU" b="1" dirty="0" smtClean="0"/>
          </a:p>
          <a:p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правильну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</a:t>
            </a:r>
            <a:r>
              <a:rPr lang="ru-RU" dirty="0" err="1" smtClean="0"/>
              <a:t>команді</a:t>
            </a:r>
            <a:r>
              <a:rPr lang="ru-RU" dirty="0" smtClean="0"/>
              <a:t> </a:t>
            </a:r>
            <a:r>
              <a:rPr lang="ru-RU" dirty="0" err="1" smtClean="0"/>
              <a:t>присуджується</a:t>
            </a:r>
            <a:r>
              <a:rPr lang="ru-RU" dirty="0" smtClean="0"/>
              <a:t> 1 бал.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капітан</a:t>
            </a:r>
            <a:r>
              <a:rPr lang="ru-RU" dirty="0" smtClean="0"/>
              <a:t> </a:t>
            </a:r>
            <a:r>
              <a:rPr lang="ru-RU" dirty="0" err="1" smtClean="0"/>
              <a:t>влучив</a:t>
            </a:r>
            <a:r>
              <a:rPr lang="ru-RU" dirty="0" smtClean="0"/>
              <a:t> у </a:t>
            </a:r>
            <a:r>
              <a:rPr lang="ru-RU" dirty="0" err="1" smtClean="0"/>
              <a:t>літеру</a:t>
            </a:r>
            <a:r>
              <a:rPr lang="ru-RU" dirty="0" smtClean="0"/>
              <a:t>, команда автоматично </a:t>
            </a:r>
            <a:r>
              <a:rPr lang="ru-RU" dirty="0" err="1" smtClean="0"/>
              <a:t>отримує</a:t>
            </a:r>
            <a:r>
              <a:rPr lang="ru-RU" dirty="0" smtClean="0"/>
              <a:t> 1 бал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право на </a:t>
            </a:r>
            <a:r>
              <a:rPr lang="ru-RU" dirty="0" err="1" smtClean="0"/>
              <a:t>наступний</a:t>
            </a:r>
            <a:r>
              <a:rPr lang="ru-RU" dirty="0" smtClean="0"/>
              <a:t> «</a:t>
            </a:r>
            <a:r>
              <a:rPr lang="ru-RU" dirty="0" err="1" smtClean="0"/>
              <a:t>постріл</a:t>
            </a:r>
            <a:r>
              <a:rPr lang="ru-RU" dirty="0" smtClean="0"/>
              <a:t>». Автоматично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збитого</a:t>
            </a:r>
            <a:r>
              <a:rPr lang="ru-RU" dirty="0" smtClean="0"/>
              <a:t> </a:t>
            </a:r>
            <a:r>
              <a:rPr lang="ru-RU" dirty="0" err="1" smtClean="0"/>
              <a:t>однопарусного</a:t>
            </a:r>
            <a:r>
              <a:rPr lang="ru-RU" dirty="0" smtClean="0"/>
              <a:t> «кораблика» </a:t>
            </a:r>
            <a:r>
              <a:rPr lang="ru-RU" dirty="0" err="1" smtClean="0"/>
              <a:t>відкриваються</a:t>
            </a:r>
            <a:r>
              <a:rPr lang="ru-RU" dirty="0" smtClean="0"/>
              <a:t> </a:t>
            </a:r>
            <a:r>
              <a:rPr lang="ru-RU" dirty="0" err="1" smtClean="0"/>
              <a:t>сусідні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(тому «кораблики»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торкатися</a:t>
            </a:r>
            <a:r>
              <a:rPr lang="ru-RU" dirty="0" smtClean="0"/>
              <a:t> один одного).</a:t>
            </a:r>
            <a:endParaRPr lang="ru-RU" b="1" dirty="0" smtClean="0"/>
          </a:p>
          <a:p>
            <a:r>
              <a:rPr lang="ru-RU" dirty="0" err="1" smtClean="0"/>
              <a:t>Гра</a:t>
            </a:r>
            <a:r>
              <a:rPr lang="ru-RU" dirty="0" smtClean="0"/>
              <a:t> </a:t>
            </a:r>
            <a:r>
              <a:rPr lang="ru-RU" dirty="0" err="1" smtClean="0"/>
              <a:t>завершується</a:t>
            </a:r>
            <a:r>
              <a:rPr lang="ru-RU" dirty="0" smtClean="0"/>
              <a:t>, коли </a:t>
            </a:r>
            <a:r>
              <a:rPr lang="ru-RU" dirty="0" err="1" smtClean="0"/>
              <a:t>розгадано</a:t>
            </a:r>
            <a:r>
              <a:rPr lang="ru-RU" dirty="0" smtClean="0"/>
              <a:t> </a:t>
            </a:r>
            <a:r>
              <a:rPr lang="ru-RU" dirty="0" err="1" smtClean="0"/>
              <a:t>ключове</a:t>
            </a:r>
            <a:r>
              <a:rPr lang="ru-RU" dirty="0" smtClean="0"/>
              <a:t> слово, яке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літер</a:t>
            </a:r>
            <a:r>
              <a:rPr lang="ru-RU" dirty="0" smtClean="0"/>
              <a:t> «</a:t>
            </a:r>
            <a:r>
              <a:rPr lang="ru-RU" dirty="0" err="1" smtClean="0"/>
              <a:t>корабликів</a:t>
            </a:r>
            <a:r>
              <a:rPr lang="ru-RU" dirty="0" smtClean="0"/>
              <a:t>». Команда,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відгадала</a:t>
            </a:r>
            <a:r>
              <a:rPr lang="ru-RU" dirty="0" smtClean="0"/>
              <a:t> слово, </a:t>
            </a:r>
            <a:r>
              <a:rPr lang="ru-RU" dirty="0" err="1" smtClean="0"/>
              <a:t>отримує</a:t>
            </a:r>
            <a:r>
              <a:rPr lang="ru-RU" dirty="0" smtClean="0"/>
              <a:t> два </a:t>
            </a:r>
            <a:r>
              <a:rPr lang="ru-RU" dirty="0" err="1" smtClean="0"/>
              <a:t>бали</a:t>
            </a:r>
            <a:r>
              <a:rPr lang="ru-RU" dirty="0" smtClean="0"/>
              <a:t>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2" y="642919"/>
          <a:ext cx="8143930" cy="5786480"/>
        </p:xfrm>
        <a:graphic>
          <a:graphicData uri="http://schemas.openxmlformats.org/drawingml/2006/table">
            <a:tbl>
              <a:tblPr/>
              <a:tblGrid>
                <a:gridCol w="814393"/>
                <a:gridCol w="802898"/>
                <a:gridCol w="802432"/>
                <a:gridCol w="802432"/>
                <a:gridCol w="802432"/>
                <a:gridCol w="802432"/>
                <a:gridCol w="802432"/>
                <a:gridCol w="802432"/>
                <a:gridCol w="802432"/>
                <a:gridCol w="909615"/>
              </a:tblGrid>
              <a:tr h="6415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76200" algn="r">
                        <a:spcAft>
                          <a:spcPts val="0"/>
                        </a:spcAft>
                      </a:pPr>
                      <a:r>
                        <a:rPr lang="uk-UA" sz="2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spcAft>
                          <a:spcPts val="0"/>
                        </a:spcAft>
                      </a:pPr>
                      <a:r>
                        <a:rPr lang="uk-UA" sz="2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uk-UA" sz="2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spcAft>
                          <a:spcPts val="0"/>
                        </a:spcAft>
                      </a:pPr>
                      <a:r>
                        <a:rPr lang="uk-UA" sz="2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spcAft>
                          <a:spcPts val="0"/>
                        </a:spcAft>
                      </a:pPr>
                      <a:r>
                        <a:rPr lang="uk-UA" sz="2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spcAft>
                          <a:spcPts val="0"/>
                        </a:spcAft>
                      </a:pPr>
                      <a:r>
                        <a:rPr lang="uk-UA" sz="2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spcAft>
                          <a:spcPts val="0"/>
                        </a:spcAft>
                      </a:pPr>
                      <a:r>
                        <a:rPr lang="uk-UA" sz="2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Є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spcAft>
                          <a:spcPts val="0"/>
                        </a:spcAft>
                      </a:pPr>
                      <a:r>
                        <a:rPr lang="uk-UA" sz="24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448">
                <a:tc>
                  <a:txBody>
                    <a:bodyPr/>
                    <a:lstStyle/>
                    <a:p>
                      <a:pPr marL="10350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0330" algn="r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8070">
                <a:tc>
                  <a:txBody>
                    <a:bodyPr/>
                    <a:lstStyle/>
                    <a:p>
                      <a:pPr marL="9779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7310" algn="r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62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448">
                <a:tc>
                  <a:txBody>
                    <a:bodyPr/>
                    <a:lstStyle/>
                    <a:p>
                      <a:pPr marL="9779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7310" algn="r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448">
                <a:tc>
                  <a:txBody>
                    <a:bodyPr/>
                    <a:lstStyle/>
                    <a:p>
                      <a:pPr marL="9461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7310" algn="r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Й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8070">
                <a:tc>
                  <a:txBody>
                    <a:bodyPr/>
                    <a:lstStyle/>
                    <a:p>
                      <a:pPr marL="9779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7310" algn="r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448">
                <a:tc>
                  <a:txBody>
                    <a:bodyPr/>
                    <a:lstStyle/>
                    <a:p>
                      <a:pPr marL="10033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8070">
                <a:tc>
                  <a:txBody>
                    <a:bodyPr/>
                    <a:lstStyle/>
                    <a:p>
                      <a:pPr marL="10033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7310" algn="r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448">
                <a:tc>
                  <a:txBody>
                    <a:bodyPr/>
                    <a:lstStyle/>
                    <a:p>
                      <a:pPr marL="9779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79375" algn="r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Ь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8527">
                <a:tc>
                  <a:txBody>
                    <a:bodyPr/>
                    <a:lstStyle/>
                    <a:p>
                      <a:pPr marL="9779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r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spcAft>
                          <a:spcPts val="0"/>
                        </a:spcAft>
                      </a:pPr>
                      <a:r>
                        <a:rPr lang="uk-UA" sz="2000" b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28728" y="1857364"/>
            <a:ext cx="857256" cy="5715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1857364"/>
            <a:ext cx="785818" cy="5715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071802" y="1857364"/>
            <a:ext cx="785818" cy="5715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1857364"/>
            <a:ext cx="785818" cy="57150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43438" y="1857364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500694" y="1857364"/>
            <a:ext cx="785818" cy="5715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286512" y="1857364"/>
            <a:ext cx="78581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072330" y="1857364"/>
            <a:ext cx="857256" cy="57150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929586" y="1857364"/>
            <a:ext cx="857256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1428728" y="1285860"/>
            <a:ext cx="857256" cy="5715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2285984" y="1285860"/>
            <a:ext cx="785818" cy="57150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4643438" y="1285860"/>
            <a:ext cx="857256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3071802" y="1285860"/>
            <a:ext cx="857256" cy="57150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3857620" y="1285860"/>
            <a:ext cx="785818" cy="571504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5500694" y="1285860"/>
            <a:ext cx="785818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286512" y="1285860"/>
            <a:ext cx="785818" cy="57150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7072330" y="1285860"/>
            <a:ext cx="857256" cy="57150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7929586" y="1285860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1428728" y="2428868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2285984" y="2428868"/>
            <a:ext cx="785818" cy="5715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3071802" y="2428868"/>
            <a:ext cx="857256" cy="57150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3857620" y="2428868"/>
            <a:ext cx="857256" cy="5715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4643438" y="2428868"/>
            <a:ext cx="857256" cy="5715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5500694" y="2428868"/>
            <a:ext cx="78581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6286512" y="2428868"/>
            <a:ext cx="785818" cy="57150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7072330" y="2428868"/>
            <a:ext cx="857256" cy="5715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7929586" y="2428868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1428728" y="3000372"/>
            <a:ext cx="857256" cy="5715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2285984" y="3000372"/>
            <a:ext cx="857256" cy="5715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3071802" y="3000372"/>
            <a:ext cx="857256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3857620" y="3000372"/>
            <a:ext cx="857256" cy="57150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4643438" y="3000372"/>
            <a:ext cx="857256" cy="5715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5500694" y="3000372"/>
            <a:ext cx="857256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6286512" y="3000372"/>
            <a:ext cx="857256" cy="57150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7072330" y="3000372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7929586" y="3000372"/>
            <a:ext cx="857256" cy="57150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/>
          <p:cNvSpPr/>
          <p:nvPr/>
        </p:nvSpPr>
        <p:spPr>
          <a:xfrm>
            <a:off x="1428728" y="3571876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2285984" y="3571876"/>
            <a:ext cx="857256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3071802" y="3571876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/>
          <p:cNvSpPr/>
          <p:nvPr/>
        </p:nvSpPr>
        <p:spPr>
          <a:xfrm>
            <a:off x="3857620" y="3571876"/>
            <a:ext cx="857256" cy="5715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/>
          <p:cNvSpPr/>
          <p:nvPr/>
        </p:nvSpPr>
        <p:spPr>
          <a:xfrm>
            <a:off x="4643438" y="3571876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/>
          <p:cNvSpPr/>
          <p:nvPr/>
        </p:nvSpPr>
        <p:spPr>
          <a:xfrm>
            <a:off x="5500694" y="3571876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>
            <a:off x="6286512" y="3571876"/>
            <a:ext cx="857256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7072330" y="3571876"/>
            <a:ext cx="857256" cy="5715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7929586" y="3571876"/>
            <a:ext cx="857256" cy="5715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1428728" y="4071942"/>
            <a:ext cx="857256" cy="64294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2285984" y="4143380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3071802" y="4143380"/>
            <a:ext cx="857256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3857620" y="4143380"/>
            <a:ext cx="857256" cy="5715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4643438" y="4143380"/>
            <a:ext cx="857256" cy="5715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Прямоугольник 126"/>
          <p:cNvSpPr/>
          <p:nvPr/>
        </p:nvSpPr>
        <p:spPr>
          <a:xfrm>
            <a:off x="5500694" y="4143380"/>
            <a:ext cx="857256" cy="5715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>
          <a:xfrm>
            <a:off x="6286512" y="4143380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>
            <a:off x="7072330" y="4143380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>
            <a:off x="7929586" y="4143380"/>
            <a:ext cx="857256" cy="57150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>
            <a:off x="1428728" y="4714884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>
            <a:off x="2285984" y="4714884"/>
            <a:ext cx="78581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>
            <a:off x="3071802" y="4714884"/>
            <a:ext cx="857256" cy="5715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>
            <a:off x="3857620" y="4714884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Прямоугольник 134"/>
          <p:cNvSpPr/>
          <p:nvPr/>
        </p:nvSpPr>
        <p:spPr>
          <a:xfrm>
            <a:off x="4643438" y="4714884"/>
            <a:ext cx="857256" cy="57150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5500694" y="4714884"/>
            <a:ext cx="78581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6286512" y="4714884"/>
            <a:ext cx="857256" cy="5715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7072330" y="4714884"/>
            <a:ext cx="857256" cy="57150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Прямоугольник 138"/>
          <p:cNvSpPr/>
          <p:nvPr/>
        </p:nvSpPr>
        <p:spPr>
          <a:xfrm>
            <a:off x="7929586" y="4714884"/>
            <a:ext cx="857256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>
            <a:off x="1428728" y="5286388"/>
            <a:ext cx="857256" cy="57150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Прямоугольник 140"/>
          <p:cNvSpPr/>
          <p:nvPr/>
        </p:nvSpPr>
        <p:spPr>
          <a:xfrm>
            <a:off x="2285984" y="5286388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Прямоугольник 141"/>
          <p:cNvSpPr/>
          <p:nvPr/>
        </p:nvSpPr>
        <p:spPr>
          <a:xfrm>
            <a:off x="3071802" y="5286388"/>
            <a:ext cx="857256" cy="57150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Прямоугольник 142"/>
          <p:cNvSpPr/>
          <p:nvPr/>
        </p:nvSpPr>
        <p:spPr>
          <a:xfrm>
            <a:off x="3857620" y="5286388"/>
            <a:ext cx="857256" cy="5715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>
            <a:off x="4643438" y="5286388"/>
            <a:ext cx="857256" cy="57150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Прямоугольник 144"/>
          <p:cNvSpPr/>
          <p:nvPr/>
        </p:nvSpPr>
        <p:spPr>
          <a:xfrm>
            <a:off x="5500694" y="5286388"/>
            <a:ext cx="857256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6286512" y="5286388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Прямоугольник 146"/>
          <p:cNvSpPr/>
          <p:nvPr/>
        </p:nvSpPr>
        <p:spPr>
          <a:xfrm>
            <a:off x="7072330" y="5286388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рямоугольник 147"/>
          <p:cNvSpPr/>
          <p:nvPr/>
        </p:nvSpPr>
        <p:spPr>
          <a:xfrm>
            <a:off x="7929586" y="5286388"/>
            <a:ext cx="857256" cy="5715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1428728" y="5857892"/>
            <a:ext cx="857256" cy="5715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Прямоугольник 149"/>
          <p:cNvSpPr/>
          <p:nvPr/>
        </p:nvSpPr>
        <p:spPr>
          <a:xfrm>
            <a:off x="2285984" y="5857892"/>
            <a:ext cx="857256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Прямоугольник 150"/>
          <p:cNvSpPr/>
          <p:nvPr/>
        </p:nvSpPr>
        <p:spPr>
          <a:xfrm>
            <a:off x="3071802" y="5857892"/>
            <a:ext cx="78581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Прямоугольник 151"/>
          <p:cNvSpPr/>
          <p:nvPr/>
        </p:nvSpPr>
        <p:spPr>
          <a:xfrm>
            <a:off x="3857620" y="5857892"/>
            <a:ext cx="857256" cy="5715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Прямоугольник 152"/>
          <p:cNvSpPr/>
          <p:nvPr/>
        </p:nvSpPr>
        <p:spPr>
          <a:xfrm>
            <a:off x="4643438" y="5857892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Прямоугольник 153"/>
          <p:cNvSpPr/>
          <p:nvPr/>
        </p:nvSpPr>
        <p:spPr>
          <a:xfrm>
            <a:off x="5500694" y="5857892"/>
            <a:ext cx="857256" cy="57150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Прямоугольник 154"/>
          <p:cNvSpPr/>
          <p:nvPr/>
        </p:nvSpPr>
        <p:spPr>
          <a:xfrm>
            <a:off x="6286512" y="5857892"/>
            <a:ext cx="857256" cy="5715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Прямоугольник 155"/>
          <p:cNvSpPr/>
          <p:nvPr/>
        </p:nvSpPr>
        <p:spPr>
          <a:xfrm>
            <a:off x="7072330" y="5857892"/>
            <a:ext cx="857256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Прямоугольник 156"/>
          <p:cNvSpPr/>
          <p:nvPr/>
        </p:nvSpPr>
        <p:spPr>
          <a:xfrm>
            <a:off x="7929586" y="5857892"/>
            <a:ext cx="857256" cy="57150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320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1" fill="hold">
                      <p:stCondLst>
                        <p:cond delay="0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356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" fill="hold">
                      <p:stCondLst>
                        <p:cond delay="0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368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9" fill="hold">
                      <p:stCondLst>
                        <p:cond delay="0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374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5" fill="hold">
                      <p:stCondLst>
                        <p:cond delay="0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392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3" fill="hold">
                      <p:stCondLst>
                        <p:cond delay="0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6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2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416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7" fill="hold">
                      <p:stCondLst>
                        <p:cond delay="0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440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" fill="hold">
                      <p:stCondLst>
                        <p:cond delay="0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446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" fill="hold">
                      <p:stCondLst>
                        <p:cond delay="0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>
                      <p:stCondLst>
                        <p:cond delay="0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470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1" fill="hold">
                      <p:stCondLst>
                        <p:cond delay="0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476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7" fill="hold">
                      <p:stCondLst>
                        <p:cond delay="0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785926"/>
            <a:ext cx="8215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однаково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скорочуються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м’язи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збираєте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томати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грядках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відчуваєте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втому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спини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а не рук?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42852"/>
            <a:ext cx="856397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проблемної</a:t>
            </a:r>
            <a:r>
              <a:rPr lang="ru-RU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ситуації</a:t>
            </a:r>
            <a:endParaRPr lang="ru-RU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3306" y="15716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42852"/>
            <a:ext cx="667939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u="sng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Фізичні</a:t>
            </a:r>
            <a:r>
              <a:rPr lang="ru-RU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5400" b="1" u="sng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якості</a:t>
            </a:r>
            <a:r>
              <a:rPr lang="ru-RU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5400" b="1" u="sng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м’язів</a:t>
            </a:r>
            <a:r>
              <a:rPr lang="ru-RU" sz="5400" b="1" u="sng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</a:t>
            </a:r>
            <a:endParaRPr lang="ru-RU" sz="5400" b="1" u="sng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1928802"/>
            <a:ext cx="3143272" cy="257176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Сила </a:t>
            </a:r>
            <a:r>
              <a:rPr lang="ru-RU" b="1" i="1" dirty="0" err="1" smtClean="0">
                <a:solidFill>
                  <a:srgbClr val="FF0000"/>
                </a:solidFill>
              </a:rPr>
              <a:t>м’язів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величина максимального </a:t>
            </a:r>
            <a:r>
              <a:rPr lang="ru-RU" dirty="0" err="1" smtClean="0"/>
              <a:t>напруження</a:t>
            </a:r>
            <a:r>
              <a:rPr lang="ru-RU" dirty="0" smtClean="0"/>
              <a:t>, яке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розвинути</a:t>
            </a:r>
            <a:r>
              <a:rPr lang="ru-RU" dirty="0" smtClean="0"/>
              <a:t> </a:t>
            </a:r>
            <a:r>
              <a:rPr lang="ru-RU" dirty="0" err="1" smtClean="0"/>
              <a:t>м’яз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(</a:t>
            </a:r>
            <a:r>
              <a:rPr lang="ru-RU" dirty="0" err="1" smtClean="0"/>
              <a:t>вчитель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таблицю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зображенням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юнаків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</a:t>
            </a:r>
            <a:r>
              <a:rPr lang="ru-RU" dirty="0" smtClean="0"/>
              <a:t> </a:t>
            </a:r>
            <a:r>
              <a:rPr lang="ru-RU" dirty="0" err="1" smtClean="0"/>
              <a:t>фізичним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).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4714884"/>
            <a:ext cx="4857784" cy="178595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Швидкість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скорочення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м’язів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>– </a:t>
            </a:r>
            <a:r>
              <a:rPr lang="ru-RU" dirty="0" err="1" smtClean="0"/>
              <a:t>визначається</a:t>
            </a:r>
            <a:r>
              <a:rPr lang="ru-RU" dirty="0" smtClean="0"/>
              <a:t> часом за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м’яз</a:t>
            </a:r>
            <a:r>
              <a:rPr lang="ru-RU" dirty="0" smtClean="0"/>
              <a:t> </a:t>
            </a:r>
            <a:r>
              <a:rPr lang="ru-RU" dirty="0" err="1" smtClean="0"/>
              <a:t>скорочується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розслабляється</a:t>
            </a:r>
            <a:r>
              <a:rPr lang="ru-RU" dirty="0" smtClean="0"/>
              <a:t>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86512" y="2357430"/>
            <a:ext cx="2714644" cy="135732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Витривалість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час </a:t>
            </a:r>
            <a:r>
              <a:rPr lang="ru-RU" dirty="0" err="1" smtClean="0"/>
              <a:t>підтримувати</a:t>
            </a:r>
            <a:r>
              <a:rPr lang="ru-RU" dirty="0" smtClean="0"/>
              <a:t> заданий ритм </a:t>
            </a:r>
            <a:r>
              <a:rPr lang="ru-RU" dirty="0" err="1" smtClean="0"/>
              <a:t>роботи</a:t>
            </a:r>
            <a:r>
              <a:rPr lang="ru-RU" dirty="0" smtClean="0"/>
              <a:t>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00760" y="4286256"/>
            <a:ext cx="2786082" cy="15001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rgbClr val="FF0000"/>
                </a:solidFill>
              </a:rPr>
              <a:t>Тонус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>(</a:t>
            </a:r>
            <a:r>
              <a:rPr lang="ru-RU" dirty="0" err="1" smtClean="0"/>
              <a:t>від</a:t>
            </a:r>
            <a:r>
              <a:rPr lang="ru-RU" dirty="0" smtClean="0"/>
              <a:t> гр. «</a:t>
            </a:r>
            <a:r>
              <a:rPr lang="en-US" dirty="0" err="1" smtClean="0"/>
              <a:t>tonos</a:t>
            </a:r>
            <a:r>
              <a:rPr lang="en-US" dirty="0" smtClean="0"/>
              <a:t>» - </a:t>
            </a:r>
            <a:r>
              <a:rPr lang="ru-RU" dirty="0" err="1" smtClean="0"/>
              <a:t>напруження</a:t>
            </a:r>
            <a:r>
              <a:rPr lang="ru-RU" dirty="0" smtClean="0"/>
              <a:t>)- </a:t>
            </a:r>
            <a:r>
              <a:rPr lang="ru-RU" dirty="0" err="1" smtClean="0"/>
              <a:t>це</a:t>
            </a:r>
            <a:r>
              <a:rPr lang="ru-RU" dirty="0" smtClean="0"/>
              <a:t> стан </a:t>
            </a:r>
            <a:r>
              <a:rPr lang="ru-RU" dirty="0" err="1" smtClean="0"/>
              <a:t>постійного</a:t>
            </a:r>
            <a:r>
              <a:rPr lang="ru-RU" dirty="0" smtClean="0"/>
              <a:t> </a:t>
            </a:r>
            <a:r>
              <a:rPr lang="ru-RU" dirty="0" err="1" smtClean="0"/>
              <a:t>незначного</a:t>
            </a:r>
            <a:r>
              <a:rPr lang="ru-RU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> </a:t>
            </a:r>
            <a:r>
              <a:rPr lang="ru-RU" dirty="0" err="1" smtClean="0"/>
              <a:t>м’язів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1928794" y="1071546"/>
            <a:ext cx="50006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7072330" y="928670"/>
            <a:ext cx="571504" cy="1428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3500430" y="928670"/>
            <a:ext cx="571504" cy="3714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5357818" y="857232"/>
            <a:ext cx="714380" cy="3643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428604"/>
            <a:ext cx="64299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8000" b="1" u="sng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Робота </a:t>
            </a:r>
            <a:r>
              <a:rPr lang="ru-RU" sz="8000" b="1" u="sng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м’язів</a:t>
            </a:r>
            <a:endParaRPr lang="ru-RU" sz="8000" b="1" u="sng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 rot="10800000" flipH="1" flipV="1">
            <a:off x="214282" y="2643182"/>
            <a:ext cx="3071834" cy="1643074"/>
          </a:xfrm>
          <a:prstGeom prst="round2Diag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Статична 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429256" y="2643182"/>
            <a:ext cx="3429024" cy="1643074"/>
          </a:xfrm>
          <a:prstGeom prst="round2Diag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Динамічна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571604" y="1928802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6357950" y="2143116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14282" y="4714884"/>
            <a:ext cx="3000396" cy="2000264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М’язи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тривалому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напруженні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72132" y="4572008"/>
            <a:ext cx="3286148" cy="2071702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м’язів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чергується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їхнім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розслабленням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3" idx="1"/>
            <a:endCxn id="9" idx="0"/>
          </p:cNvCxnSpPr>
          <p:nvPr/>
        </p:nvCxnSpPr>
        <p:spPr>
          <a:xfrm rot="5400000">
            <a:off x="1518026" y="4482711"/>
            <a:ext cx="42862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1"/>
          </p:cNvCxnSpPr>
          <p:nvPr/>
        </p:nvCxnSpPr>
        <p:spPr>
          <a:xfrm rot="5400000">
            <a:off x="6965173" y="4393413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785818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Лабораторна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робота №2</a:t>
            </a:r>
          </a:p>
          <a:p>
            <a:pPr algn="ctr"/>
            <a:r>
              <a:rPr lang="uk-UA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Тема.  «</a:t>
            </a:r>
            <a:r>
              <a:rPr lang="ru-RU" dirty="0" err="1" smtClean="0"/>
              <a:t>Втома</a:t>
            </a:r>
            <a:r>
              <a:rPr lang="ru-RU" dirty="0" smtClean="0"/>
              <a:t> в </a:t>
            </a:r>
            <a:r>
              <a:rPr lang="ru-RU" dirty="0" err="1" smtClean="0"/>
              <a:t>разі</a:t>
            </a:r>
            <a:r>
              <a:rPr lang="ru-RU" dirty="0" smtClean="0"/>
              <a:t> статичного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динамічного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».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643050"/>
            <a:ext cx="800105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 </a:t>
            </a:r>
          </a:p>
          <a:p>
            <a:r>
              <a:rPr lang="ru-RU" u="sng" dirty="0" err="1" smtClean="0"/>
              <a:t>Обладнання</a:t>
            </a:r>
            <a:r>
              <a:rPr lang="ru-RU" u="sng" dirty="0" smtClean="0"/>
              <a:t> та </a:t>
            </a:r>
            <a:r>
              <a:rPr lang="ru-RU" u="sng" dirty="0" err="1" smtClean="0"/>
              <a:t>матеріали</a:t>
            </a:r>
            <a:r>
              <a:rPr lang="ru-RU" u="sng" dirty="0" smtClean="0"/>
              <a:t>:</a:t>
            </a:r>
            <a:r>
              <a:rPr lang="ru-RU" dirty="0" smtClean="0"/>
              <a:t> </a:t>
            </a:r>
            <a:r>
              <a:rPr lang="ru-RU" dirty="0" err="1" smtClean="0"/>
              <a:t>гантелі</a:t>
            </a:r>
            <a:r>
              <a:rPr lang="ru-RU" dirty="0" smtClean="0"/>
              <a:t>, </a:t>
            </a:r>
            <a:r>
              <a:rPr lang="ru-RU" dirty="0" err="1" smtClean="0"/>
              <a:t>секундомір</a:t>
            </a:r>
            <a:r>
              <a:rPr lang="ru-RU" dirty="0" smtClean="0"/>
              <a:t>, </a:t>
            </a:r>
            <a:r>
              <a:rPr lang="ru-RU" dirty="0" err="1" smtClean="0"/>
              <a:t>годинник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                                                          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u="sng" dirty="0" err="1" smtClean="0">
                <a:latin typeface="Times New Roman" pitchFamily="18" charset="0"/>
                <a:cs typeface="Times New Roman" pitchFamily="18" charset="0"/>
              </a:rPr>
              <a:t>Хід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endParaRPr lang="en-US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Робота в парах.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 1.1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Візьміть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руки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гантелі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3 кг.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Розведіть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руки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вбоки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підніміть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плеча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тримайте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положенні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зможете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Час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зафіксуйте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 1.2.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Візьміть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руки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гантелі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ритмічно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піднімайте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опускайте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Зафіксуйте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час, коли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відчуєте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 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Зробіть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315</Words>
  <PresentationFormat>Экран (4:3)</PresentationFormat>
  <Paragraphs>129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 біологічний            бій 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49</cp:revision>
  <dcterms:modified xsi:type="dcterms:W3CDTF">2016-11-23T18:36:05Z</dcterms:modified>
</cp:coreProperties>
</file>