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58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і діагра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7724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іаграми 2"/>
          <p:cNvSpPr>
            <a:spLocks noGrp="1"/>
          </p:cNvSpPr>
          <p:nvPr>
            <p:ph type="chart" idx="1"/>
          </p:nvPr>
        </p:nvSpPr>
        <p:spPr>
          <a:xfrm>
            <a:off x="457200" y="1524000"/>
            <a:ext cx="8229600" cy="4724400"/>
          </a:xfrm>
        </p:spPr>
        <p:txBody>
          <a:bodyPr/>
          <a:lstStyle/>
          <a:p>
            <a:r>
              <a:rPr lang="uk-UA" smtClean="0"/>
              <a:t>Вставлення діаграми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2362200" y="645795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457200" y="6461125"/>
            <a:ext cx="1752600" cy="244475"/>
          </a:xfrm>
        </p:spPr>
        <p:txBody>
          <a:bodyPr/>
          <a:lstStyle>
            <a:lvl1pPr>
              <a:defRPr/>
            </a:lvl1pPr>
          </a:lstStyle>
          <a:p>
            <a:endParaRPr lang="uk-UA" alt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4648200" y="6477000"/>
            <a:ext cx="1371600" cy="228600"/>
          </a:xfrm>
        </p:spPr>
        <p:txBody>
          <a:bodyPr/>
          <a:lstStyle>
            <a:lvl1pPr>
              <a:defRPr/>
            </a:lvl1pPr>
          </a:lstStyle>
          <a:p>
            <a:fld id="{2EAF1B52-C11C-46A5-A656-12B562CD9DA5}" type="slidenum">
              <a:rPr lang="en-US" altLang="uk-UA"/>
              <a:pPr/>
              <a:t>‹#›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xmlns="" val="297594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7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2954FF-B159-4A76-A02C-0C4A3286B5A0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CF0E6E-0570-4109-853F-FE501DEFB43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Понятійний апарат</a:t>
            </a:r>
            <a:endParaRPr lang="en-US" altLang="uk-UA" dirty="0"/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1187624" y="1628800"/>
            <a:ext cx="6584776" cy="1454125"/>
            <a:chOff x="720" y="1392"/>
            <a:chExt cx="4058" cy="480"/>
          </a:xfrm>
        </p:grpSpPr>
        <p:sp>
          <p:nvSpPr>
            <p:cNvPr id="44076" name="AutoShape 4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  <p:grpSp>
          <p:nvGrpSpPr>
            <p:cNvPr id="3" name="Group 4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4078" name="AutoShape 4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4079" name="AutoShape 4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33333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</p:grpSp>
      </p:grpSp>
      <p:grpSp>
        <p:nvGrpSpPr>
          <p:cNvPr id="4" name="Групувати 1"/>
          <p:cNvGrpSpPr/>
          <p:nvPr/>
        </p:nvGrpSpPr>
        <p:grpSpPr>
          <a:xfrm>
            <a:off x="1097756" y="1414612"/>
            <a:ext cx="611188" cy="608013"/>
            <a:chOff x="1295400" y="1863725"/>
            <a:chExt cx="611188" cy="608013"/>
          </a:xfrm>
        </p:grpSpPr>
        <p:grpSp>
          <p:nvGrpSpPr>
            <p:cNvPr id="5" name="Group 48"/>
            <p:cNvGrpSpPr>
              <a:grpSpLocks/>
            </p:cNvGrpSpPr>
            <p:nvPr/>
          </p:nvGrpSpPr>
          <p:grpSpPr bwMode="auto">
            <a:xfrm>
              <a:off x="1295400" y="1863725"/>
              <a:ext cx="611188" cy="608013"/>
              <a:chOff x="579" y="1386"/>
              <a:chExt cx="385" cy="383"/>
            </a:xfrm>
          </p:grpSpPr>
          <p:sp>
            <p:nvSpPr>
              <p:cNvPr id="44081" name="Oval 49"/>
              <p:cNvSpPr>
                <a:spLocks noChangeArrowheads="1"/>
              </p:cNvSpPr>
              <p:nvPr/>
            </p:nvSpPr>
            <p:spPr bwMode="gray">
              <a:xfrm>
                <a:off x="579" y="1386"/>
                <a:ext cx="385" cy="383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  <p:grpSp>
            <p:nvGrpSpPr>
              <p:cNvPr id="6" name="Group 50"/>
              <p:cNvGrpSpPr>
                <a:grpSpLocks/>
              </p:cNvGrpSpPr>
              <p:nvPr/>
            </p:nvGrpSpPr>
            <p:grpSpPr bwMode="auto">
              <a:xfrm>
                <a:off x="587" y="1392"/>
                <a:ext cx="369" cy="369"/>
                <a:chOff x="587" y="1392"/>
                <a:chExt cx="369" cy="369"/>
              </a:xfrm>
            </p:grpSpPr>
            <p:sp>
              <p:nvSpPr>
                <p:cNvPr id="44083" name="Oval 51"/>
                <p:cNvSpPr>
                  <a:spLocks noChangeArrowheads="1"/>
                </p:cNvSpPr>
                <p:nvPr/>
              </p:nvSpPr>
              <p:spPr bwMode="gray">
                <a:xfrm>
                  <a:off x="587" y="1392"/>
                  <a:ext cx="369" cy="36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uk-UA"/>
                </a:p>
              </p:txBody>
            </p:sp>
            <p:sp>
              <p:nvSpPr>
                <p:cNvPr id="44084" name="Oval 52"/>
                <p:cNvSpPr>
                  <a:spLocks noChangeArrowheads="1"/>
                </p:cNvSpPr>
                <p:nvPr/>
              </p:nvSpPr>
              <p:spPr bwMode="gray">
                <a:xfrm>
                  <a:off x="592" y="1394"/>
                  <a:ext cx="359" cy="36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uk-UA"/>
                </a:p>
              </p:txBody>
            </p:sp>
            <p:sp>
              <p:nvSpPr>
                <p:cNvPr id="44085" name="Oval 53"/>
                <p:cNvSpPr>
                  <a:spLocks noChangeArrowheads="1"/>
                </p:cNvSpPr>
                <p:nvPr/>
              </p:nvSpPr>
              <p:spPr bwMode="gray">
                <a:xfrm>
                  <a:off x="596" y="1397"/>
                  <a:ext cx="342" cy="3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uk-UA"/>
                </a:p>
              </p:txBody>
            </p:sp>
            <p:sp>
              <p:nvSpPr>
                <p:cNvPr id="44086" name="Oval 54"/>
                <p:cNvSpPr>
                  <a:spLocks noChangeArrowheads="1"/>
                </p:cNvSpPr>
                <p:nvPr/>
              </p:nvSpPr>
              <p:spPr bwMode="gray">
                <a:xfrm>
                  <a:off x="615" y="1407"/>
                  <a:ext cx="305" cy="27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uk-UA"/>
                </a:p>
              </p:txBody>
            </p:sp>
          </p:grpSp>
        </p:grpSp>
        <p:sp>
          <p:nvSpPr>
            <p:cNvPr id="44087" name="Text Box 55"/>
            <p:cNvSpPr txBox="1">
              <a:spLocks noChangeArrowheads="1"/>
            </p:cNvSpPr>
            <p:nvPr/>
          </p:nvSpPr>
          <p:spPr bwMode="gray">
            <a:xfrm>
              <a:off x="1392237" y="1939131"/>
              <a:ext cx="381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uk-UA" sz="2400" dirty="0">
                  <a:solidFill>
                    <a:srgbClr val="080808"/>
                  </a:solidFill>
                </a:rPr>
                <a:t>1</a:t>
              </a:r>
            </a:p>
          </p:txBody>
        </p:sp>
      </p:grpSp>
      <p:grpSp>
        <p:nvGrpSpPr>
          <p:cNvPr id="7" name="Group 56"/>
          <p:cNvGrpSpPr>
            <a:grpSpLocks/>
          </p:cNvGrpSpPr>
          <p:nvPr/>
        </p:nvGrpSpPr>
        <p:grpSpPr bwMode="auto">
          <a:xfrm>
            <a:off x="1524000" y="3336925"/>
            <a:ext cx="6248400" cy="990600"/>
            <a:chOff x="720" y="1392"/>
            <a:chExt cx="4058" cy="480"/>
          </a:xfrm>
        </p:grpSpPr>
        <p:sp>
          <p:nvSpPr>
            <p:cNvPr id="44089" name="AutoShape 57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89020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  <p:grpSp>
          <p:nvGrpSpPr>
            <p:cNvPr id="8" name="Group 58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4091" name="AutoShape 59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4092" name="AutoShape 60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3333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</p:grpSp>
      </p:grpSp>
      <p:grpSp>
        <p:nvGrpSpPr>
          <p:cNvPr id="9" name="Group 61"/>
          <p:cNvGrpSpPr>
            <a:grpSpLocks/>
          </p:cNvGrpSpPr>
          <p:nvPr/>
        </p:nvGrpSpPr>
        <p:grpSpPr bwMode="auto">
          <a:xfrm>
            <a:off x="1295400" y="3108325"/>
            <a:ext cx="611188" cy="608013"/>
            <a:chOff x="579" y="1386"/>
            <a:chExt cx="385" cy="383"/>
          </a:xfrm>
        </p:grpSpPr>
        <p:sp>
          <p:nvSpPr>
            <p:cNvPr id="44094" name="Oval 6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  <p:grpSp>
          <p:nvGrpSpPr>
            <p:cNvPr id="10" name="Group 63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44096" name="Oval 6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uk-UA"/>
              </a:p>
            </p:txBody>
          </p:sp>
          <p:sp>
            <p:nvSpPr>
              <p:cNvPr id="44097" name="Oval 6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uk-UA"/>
              </a:p>
            </p:txBody>
          </p:sp>
          <p:sp>
            <p:nvSpPr>
              <p:cNvPr id="44098" name="Oval 6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uk-UA"/>
              </a:p>
            </p:txBody>
          </p:sp>
          <p:sp>
            <p:nvSpPr>
              <p:cNvPr id="44099" name="Oval 67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uk-UA"/>
              </a:p>
            </p:txBody>
          </p:sp>
        </p:grpSp>
      </p:grpSp>
      <p:sp>
        <p:nvSpPr>
          <p:cNvPr id="44100" name="Text Box 68"/>
          <p:cNvSpPr txBox="1">
            <a:spLocks noChangeArrowheads="1"/>
          </p:cNvSpPr>
          <p:nvPr/>
        </p:nvSpPr>
        <p:spPr bwMode="gray">
          <a:xfrm>
            <a:off x="1403350" y="317817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uk-UA" sz="2400">
                <a:solidFill>
                  <a:srgbClr val="080808"/>
                </a:solidFill>
              </a:rPr>
              <a:t>2</a:t>
            </a:r>
          </a:p>
        </p:txBody>
      </p:sp>
      <p:grpSp>
        <p:nvGrpSpPr>
          <p:cNvPr id="11" name="Group 69"/>
          <p:cNvGrpSpPr>
            <a:grpSpLocks/>
          </p:cNvGrpSpPr>
          <p:nvPr/>
        </p:nvGrpSpPr>
        <p:grpSpPr bwMode="auto">
          <a:xfrm>
            <a:off x="1524000" y="4648200"/>
            <a:ext cx="6248400" cy="990600"/>
            <a:chOff x="720" y="1392"/>
            <a:chExt cx="4058" cy="480"/>
          </a:xfrm>
        </p:grpSpPr>
        <p:sp>
          <p:nvSpPr>
            <p:cNvPr id="44102" name="AutoShape 70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  <p:grpSp>
          <p:nvGrpSpPr>
            <p:cNvPr id="12" name="Group 71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4104" name="AutoShape 72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44105" name="AutoShape 73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3333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</p:grpSp>
      </p:grpSp>
      <p:grpSp>
        <p:nvGrpSpPr>
          <p:cNvPr id="13" name="Group 74"/>
          <p:cNvGrpSpPr>
            <a:grpSpLocks/>
          </p:cNvGrpSpPr>
          <p:nvPr/>
        </p:nvGrpSpPr>
        <p:grpSpPr bwMode="auto">
          <a:xfrm>
            <a:off x="1295400" y="4419600"/>
            <a:ext cx="611188" cy="608013"/>
            <a:chOff x="579" y="1386"/>
            <a:chExt cx="385" cy="383"/>
          </a:xfrm>
        </p:grpSpPr>
        <p:sp>
          <p:nvSpPr>
            <p:cNvPr id="44107" name="Oval 75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  <p:grpSp>
          <p:nvGrpSpPr>
            <p:cNvPr id="14" name="Group 76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44109" name="Oval 77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uk-UA"/>
              </a:p>
            </p:txBody>
          </p:sp>
          <p:sp>
            <p:nvSpPr>
              <p:cNvPr id="44110" name="Oval 78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uk-UA"/>
              </a:p>
            </p:txBody>
          </p:sp>
          <p:sp>
            <p:nvSpPr>
              <p:cNvPr id="44111" name="Oval 79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uk-UA"/>
              </a:p>
            </p:txBody>
          </p:sp>
          <p:sp>
            <p:nvSpPr>
              <p:cNvPr id="44112" name="Oval 80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uk-UA"/>
              </a:p>
            </p:txBody>
          </p:sp>
        </p:grpSp>
      </p:grpSp>
      <p:sp>
        <p:nvSpPr>
          <p:cNvPr id="44113" name="Text Box 81"/>
          <p:cNvSpPr txBox="1">
            <a:spLocks noChangeArrowheads="1"/>
          </p:cNvSpPr>
          <p:nvPr/>
        </p:nvSpPr>
        <p:spPr bwMode="gray">
          <a:xfrm>
            <a:off x="1403350" y="448945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uk-UA" sz="2400">
                <a:solidFill>
                  <a:srgbClr val="080808"/>
                </a:solidFill>
              </a:rPr>
              <a:t>3</a:t>
            </a:r>
          </a:p>
        </p:txBody>
      </p:sp>
      <p:sp>
        <p:nvSpPr>
          <p:cNvPr id="44114" name="Text Box 82"/>
          <p:cNvSpPr txBox="1">
            <a:spLocks noChangeArrowheads="1"/>
          </p:cNvSpPr>
          <p:nvPr/>
        </p:nvSpPr>
        <p:spPr bwMode="white">
          <a:xfrm>
            <a:off x="1708944" y="1772114"/>
            <a:ext cx="56388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uk-UA" sz="1600" dirty="0">
                <a:solidFill>
                  <a:srgbClr val="FF0000"/>
                </a:solidFill>
              </a:rPr>
              <a:t>Транснаціональна корпорація</a:t>
            </a:r>
            <a:r>
              <a:rPr lang="uk-UA" sz="1600" dirty="0" smtClean="0">
                <a:solidFill>
                  <a:srgbClr val="FF0000"/>
                </a:solidFill>
              </a:rPr>
              <a:t>  (ТНК)</a:t>
            </a:r>
            <a:r>
              <a:rPr lang="uk-UA" sz="1600" dirty="0" smtClean="0"/>
              <a:t> — це корпорація, що здійснює міжнародне виробництво на основі прямих іноземних інвестицій та має прямий контроль над своїми закордонними філіями.</a:t>
            </a:r>
            <a:endParaRPr lang="en-US" altLang="uk-UA" sz="1600" dirty="0">
              <a:solidFill>
                <a:srgbClr val="FEFFFF"/>
              </a:solidFill>
            </a:endParaRPr>
          </a:p>
        </p:txBody>
      </p:sp>
      <p:sp>
        <p:nvSpPr>
          <p:cNvPr id="44115" name="Text Box 83"/>
          <p:cNvSpPr txBox="1">
            <a:spLocks noChangeArrowheads="1"/>
          </p:cNvSpPr>
          <p:nvPr/>
        </p:nvSpPr>
        <p:spPr bwMode="white">
          <a:xfrm>
            <a:off x="1965325" y="3486546"/>
            <a:ext cx="5638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uk-UA" sz="1600" dirty="0">
                <a:solidFill>
                  <a:srgbClr val="FF0000"/>
                </a:solidFill>
              </a:rPr>
              <a:t>Країна базування</a:t>
            </a:r>
            <a:r>
              <a:rPr lang="uk-UA" sz="1600" dirty="0" smtClean="0"/>
              <a:t> — це країна, у якій знаходиться штаб-квартира материнської компанії ТНК.</a:t>
            </a:r>
            <a:endParaRPr lang="en-US" altLang="uk-UA" sz="1600" dirty="0">
              <a:solidFill>
                <a:srgbClr val="FEFFFF"/>
              </a:solidFill>
            </a:endParaRPr>
          </a:p>
        </p:txBody>
      </p:sp>
      <p:sp>
        <p:nvSpPr>
          <p:cNvPr id="44116" name="Text Box 84"/>
          <p:cNvSpPr txBox="1">
            <a:spLocks noChangeArrowheads="1"/>
          </p:cNvSpPr>
          <p:nvPr/>
        </p:nvSpPr>
        <p:spPr bwMode="white">
          <a:xfrm>
            <a:off x="1843038" y="4728001"/>
            <a:ext cx="5638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uk-UA" sz="1600" dirty="0">
                <a:solidFill>
                  <a:srgbClr val="FF0000"/>
                </a:solidFill>
              </a:rPr>
              <a:t>Приймаючі країни</a:t>
            </a:r>
            <a:r>
              <a:rPr lang="uk-UA" sz="1600" dirty="0" smtClean="0"/>
              <a:t> — це іноземні країни, в яких ТНК розміщує власні дочірні підприємства або філіали на основі здійснення прямих іноземних інвестицій.</a:t>
            </a:r>
            <a:endParaRPr lang="uk-U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8" name="Rectangle 28"/>
          <p:cNvSpPr>
            <a:spLocks noGrp="1" noChangeArrowheads="1"/>
          </p:cNvSpPr>
          <p:nvPr>
            <p:ph type="title"/>
          </p:nvPr>
        </p:nvSpPr>
        <p:spPr>
          <a:xfrm>
            <a:off x="588962" y="476672"/>
            <a:ext cx="7772400" cy="1143000"/>
          </a:xfrm>
        </p:spPr>
        <p:txBody>
          <a:bodyPr/>
          <a:lstStyle/>
          <a:p>
            <a:r>
              <a:rPr lang="uk-UA" altLang="uk-UA" dirty="0" smtClean="0"/>
              <a:t>Особливості ТНК</a:t>
            </a:r>
            <a:endParaRPr lang="en-US" altLang="uk-UA" dirty="0"/>
          </a:p>
        </p:txBody>
      </p:sp>
      <p:sp>
        <p:nvSpPr>
          <p:cNvPr id="10288" name="AutoShape 48"/>
          <p:cNvSpPr>
            <a:spLocks noChangeArrowheads="1"/>
          </p:cNvSpPr>
          <p:nvPr/>
        </p:nvSpPr>
        <p:spPr bwMode="gray">
          <a:xfrm>
            <a:off x="1208088" y="4725144"/>
            <a:ext cx="6604272" cy="1656184"/>
          </a:xfrm>
          <a:prstGeom prst="roundRect">
            <a:avLst>
              <a:gd name="adj" fmla="val 50000"/>
            </a:avLst>
          </a:prstGeom>
          <a:solidFill>
            <a:srgbClr val="FEFEFE">
              <a:alpha val="92000"/>
            </a:srgbClr>
          </a:solidFill>
          <a:ln w="38100" algn="ctr">
            <a:solidFill>
              <a:srgbClr val="33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10289" name="Rectangle 49"/>
          <p:cNvSpPr>
            <a:spLocks noChangeArrowheads="1"/>
          </p:cNvSpPr>
          <p:nvPr/>
        </p:nvSpPr>
        <p:spPr bwMode="ltGray">
          <a:xfrm>
            <a:off x="568325" y="1981200"/>
            <a:ext cx="7813675" cy="5032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7882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uk-UA"/>
          </a:p>
        </p:txBody>
      </p:sp>
      <p:sp>
        <p:nvSpPr>
          <p:cNvPr id="10290" name="AutoShape 50"/>
          <p:cNvSpPr>
            <a:spLocks noChangeArrowheads="1"/>
          </p:cNvSpPr>
          <p:nvPr/>
        </p:nvSpPr>
        <p:spPr bwMode="invGray">
          <a:xfrm>
            <a:off x="2063750" y="3886200"/>
            <a:ext cx="4572000" cy="990600"/>
          </a:xfrm>
          <a:prstGeom prst="downArrow">
            <a:avLst>
              <a:gd name="adj1" fmla="val 49861"/>
              <a:gd name="adj2" fmla="val 53847"/>
            </a:avLst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uk-UA"/>
          </a:p>
        </p:txBody>
      </p:sp>
      <p:sp>
        <p:nvSpPr>
          <p:cNvPr id="10291" name="Rectangle 51"/>
          <p:cNvSpPr>
            <a:spLocks noChangeArrowheads="1"/>
          </p:cNvSpPr>
          <p:nvPr/>
        </p:nvSpPr>
        <p:spPr bwMode="invGray">
          <a:xfrm>
            <a:off x="568325" y="2682875"/>
            <a:ext cx="7813675" cy="5032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shade val="78824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uk-UA"/>
          </a:p>
        </p:txBody>
      </p:sp>
      <p:sp>
        <p:nvSpPr>
          <p:cNvPr id="10292" name="Rectangle 52"/>
          <p:cNvSpPr>
            <a:spLocks noChangeArrowheads="1"/>
          </p:cNvSpPr>
          <p:nvPr/>
        </p:nvSpPr>
        <p:spPr bwMode="invGray">
          <a:xfrm>
            <a:off x="568325" y="3409950"/>
            <a:ext cx="7813675" cy="503238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shade val="68627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rgbClr val="FEFEFE">
                <a:alpha val="70000"/>
              </a:srgbClr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uk-UA"/>
          </a:p>
        </p:txBody>
      </p:sp>
      <p:sp>
        <p:nvSpPr>
          <p:cNvPr id="10293" name="Rectangle 53"/>
          <p:cNvSpPr>
            <a:spLocks noChangeArrowheads="1"/>
          </p:cNvSpPr>
          <p:nvPr/>
        </p:nvSpPr>
        <p:spPr bwMode="black">
          <a:xfrm>
            <a:off x="2753662" y="2043113"/>
            <a:ext cx="3423950" cy="33855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uk-UA" sz="1600" b="0" dirty="0"/>
              <a:t>міжнародний характер </a:t>
            </a:r>
            <a:r>
              <a:rPr lang="uk-UA" sz="1600" b="0" dirty="0" smtClean="0"/>
              <a:t> </a:t>
            </a:r>
            <a:r>
              <a:rPr lang="uk-UA" sz="1600" b="0" dirty="0"/>
              <a:t>діяльності</a:t>
            </a:r>
            <a:endParaRPr lang="en-US" altLang="uk-UA" sz="1600" dirty="0">
              <a:solidFill>
                <a:srgbClr val="FEFEFE"/>
              </a:solidFill>
              <a:latin typeface="Calibri" pitchFamily="34" charset="0"/>
            </a:endParaRPr>
          </a:p>
        </p:txBody>
      </p:sp>
      <p:sp>
        <p:nvSpPr>
          <p:cNvPr id="10294" name="Rectangle 54"/>
          <p:cNvSpPr>
            <a:spLocks noChangeArrowheads="1"/>
          </p:cNvSpPr>
          <p:nvPr/>
        </p:nvSpPr>
        <p:spPr bwMode="gray">
          <a:xfrm>
            <a:off x="1208088" y="4876800"/>
            <a:ext cx="660427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dirty="0">
                <a:solidFill>
                  <a:srgbClr val="002060"/>
                </a:solidFill>
              </a:rPr>
              <a:t>складні соціально-економічні системи, що поєднують фінансові, виробничі, науково-технологічні, торгово-сервісні і керуючі структури, активність яких як лідируючих суб’єктів </a:t>
            </a:r>
            <a:r>
              <a:rPr lang="uk-UA" dirty="0" smtClean="0">
                <a:solidFill>
                  <a:srgbClr val="002060"/>
                </a:solidFill>
              </a:rPr>
              <a:t>в сферах світової </a:t>
            </a:r>
            <a:r>
              <a:rPr lang="uk-UA" dirty="0">
                <a:solidFill>
                  <a:srgbClr val="002060"/>
                </a:solidFill>
              </a:rPr>
              <a:t>економіки </a:t>
            </a:r>
            <a:r>
              <a:rPr lang="uk-UA" dirty="0" smtClean="0">
                <a:solidFill>
                  <a:srgbClr val="002060"/>
                </a:solidFill>
              </a:rPr>
              <a:t>характеризується </a:t>
            </a:r>
            <a:r>
              <a:rPr lang="uk-UA" dirty="0">
                <a:solidFill>
                  <a:srgbClr val="002060"/>
                </a:solidFill>
              </a:rPr>
              <a:t>глобальним масштабом</a:t>
            </a:r>
            <a:endParaRPr lang="en-US" altLang="uk-UA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0295" name="Rectangle 55"/>
          <p:cNvSpPr>
            <a:spLocks noChangeArrowheads="1"/>
          </p:cNvSpPr>
          <p:nvPr/>
        </p:nvSpPr>
        <p:spPr bwMode="black">
          <a:xfrm>
            <a:off x="679152" y="2759075"/>
            <a:ext cx="7572971" cy="30777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uk-UA" sz="1400" b="0" dirty="0"/>
              <a:t>постійне вдосконалення структури в поєднанні з безперервною інноваційною діяльністю</a:t>
            </a:r>
            <a:endParaRPr lang="en-US" altLang="uk-UA" sz="1400" dirty="0">
              <a:solidFill>
                <a:srgbClr val="FEFEFE"/>
              </a:solidFill>
              <a:latin typeface="Calibri" pitchFamily="34" charset="0"/>
            </a:endParaRPr>
          </a:p>
        </p:txBody>
      </p:sp>
      <p:sp>
        <p:nvSpPr>
          <p:cNvPr id="10296" name="Rectangle 56"/>
          <p:cNvSpPr>
            <a:spLocks noChangeArrowheads="1"/>
          </p:cNvSpPr>
          <p:nvPr/>
        </p:nvSpPr>
        <p:spPr bwMode="black">
          <a:xfrm>
            <a:off x="3216600" y="3475038"/>
            <a:ext cx="2498056" cy="33855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1600" b="0" dirty="0"/>
              <a:t>широка </a:t>
            </a:r>
            <a:r>
              <a:rPr lang="ru-RU" sz="1600" b="0" dirty="0" err="1" smtClean="0"/>
              <a:t>диверсифікація</a:t>
            </a:r>
            <a:r>
              <a:rPr lang="ru-RU" sz="1600" b="0" dirty="0" smtClean="0"/>
              <a:t> </a:t>
            </a:r>
            <a:endParaRPr lang="en-US" altLang="uk-UA" sz="1600" dirty="0">
              <a:solidFill>
                <a:srgbClr val="FEFEFE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6" name="Rectangle 2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19256" cy="1143000"/>
          </a:xfrm>
        </p:spPr>
        <p:txBody>
          <a:bodyPr/>
          <a:lstStyle/>
          <a:p>
            <a:r>
              <a:rPr lang="uk-UA" dirty="0"/>
              <a:t>Механізм діяльності ТНК</a:t>
            </a:r>
            <a:endParaRPr lang="en-US" altLang="uk-UA" dirty="0"/>
          </a:p>
        </p:txBody>
      </p:sp>
      <p:sp>
        <p:nvSpPr>
          <p:cNvPr id="8273" name="Line 81"/>
          <p:cNvSpPr>
            <a:spLocks noChangeShapeType="1"/>
          </p:cNvSpPr>
          <p:nvPr/>
        </p:nvSpPr>
        <p:spPr bwMode="black">
          <a:xfrm>
            <a:off x="2201005" y="6093296"/>
            <a:ext cx="48006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8274" name="Rectangle 82"/>
          <p:cNvSpPr>
            <a:spLocks noChangeArrowheads="1"/>
          </p:cNvSpPr>
          <p:nvPr/>
        </p:nvSpPr>
        <p:spPr bwMode="black">
          <a:xfrm>
            <a:off x="2433842" y="5485402"/>
            <a:ext cx="50907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Глобальний підхід до управління — оптимізація діяльності корпорації у цілому, а не окремих її складових</a:t>
            </a:r>
            <a:endParaRPr lang="en-US" alt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75" name="Line 83"/>
          <p:cNvSpPr>
            <a:spLocks noChangeShapeType="1"/>
          </p:cNvSpPr>
          <p:nvPr/>
        </p:nvSpPr>
        <p:spPr bwMode="black">
          <a:xfrm>
            <a:off x="2229396" y="1826927"/>
            <a:ext cx="48006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8276" name="Rectangle 84"/>
          <p:cNvSpPr>
            <a:spLocks noChangeArrowheads="1"/>
          </p:cNvSpPr>
          <p:nvPr/>
        </p:nvSpPr>
        <p:spPr bwMode="black">
          <a:xfrm>
            <a:off x="2411760" y="1204829"/>
            <a:ext cx="4873455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 прямих іноземних інвестицій з метою створення виробничих потужностей за кордоном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78" name="Rectangle 86"/>
          <p:cNvSpPr>
            <a:spLocks noChangeArrowheads="1"/>
          </p:cNvSpPr>
          <p:nvPr/>
        </p:nvSpPr>
        <p:spPr bwMode="black">
          <a:xfrm>
            <a:off x="3537463" y="1997156"/>
            <a:ext cx="4895034" cy="112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різних форм міжнародного поділу праці (предметна,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подетальна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технологічна спеціалізація), яка дозволяє розміщувати різні ланки виробничого процесу у різних країнах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світу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79" name="Line 87"/>
          <p:cNvSpPr>
            <a:spLocks noChangeShapeType="1"/>
          </p:cNvSpPr>
          <p:nvPr/>
        </p:nvSpPr>
        <p:spPr bwMode="black">
          <a:xfrm>
            <a:off x="3437304" y="3123618"/>
            <a:ext cx="48006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8281" name="Line 89"/>
          <p:cNvSpPr>
            <a:spLocks noChangeShapeType="1"/>
          </p:cNvSpPr>
          <p:nvPr/>
        </p:nvSpPr>
        <p:spPr bwMode="black">
          <a:xfrm>
            <a:off x="3341895" y="4206575"/>
            <a:ext cx="48006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8282" name="Rectangle 90"/>
          <p:cNvSpPr>
            <a:spLocks noChangeArrowheads="1"/>
          </p:cNvSpPr>
          <p:nvPr/>
        </p:nvSpPr>
        <p:spPr bwMode="black">
          <a:xfrm>
            <a:off x="3618597" y="3352076"/>
            <a:ext cx="461930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Розробка, передача та використання передової технології у рамках замкнутої корпоративної структури</a:t>
            </a:r>
            <a:endParaRPr lang="en-US" alt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91"/>
          <p:cNvGrpSpPr>
            <a:grpSpLocks/>
          </p:cNvGrpSpPr>
          <p:nvPr/>
        </p:nvGrpSpPr>
        <p:grpSpPr bwMode="auto">
          <a:xfrm>
            <a:off x="1835696" y="1365901"/>
            <a:ext cx="393700" cy="393700"/>
            <a:chOff x="2543" y="1006"/>
            <a:chExt cx="416" cy="416"/>
          </a:xfrm>
        </p:grpSpPr>
        <p:sp>
          <p:nvSpPr>
            <p:cNvPr id="8284" name="Oval 92"/>
            <p:cNvSpPr>
              <a:spLocks noChangeArrowheads="1"/>
            </p:cNvSpPr>
            <p:nvPr/>
          </p:nvSpPr>
          <p:spPr bwMode="gray">
            <a:xfrm>
              <a:off x="2543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uk-UA"/>
            </a:p>
          </p:txBody>
        </p:sp>
        <p:grpSp>
          <p:nvGrpSpPr>
            <p:cNvPr id="4" name="Group 93"/>
            <p:cNvGrpSpPr>
              <a:grpSpLocks/>
            </p:cNvGrpSpPr>
            <p:nvPr/>
          </p:nvGrpSpPr>
          <p:grpSpPr bwMode="auto">
            <a:xfrm rot="-2288454">
              <a:off x="2578" y="1034"/>
              <a:ext cx="348" cy="356"/>
              <a:chOff x="887" y="2040"/>
              <a:chExt cx="433" cy="422"/>
            </a:xfrm>
          </p:grpSpPr>
          <p:pic>
            <p:nvPicPr>
              <p:cNvPr id="8286" name="Picture 94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287" name="Oval 95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34902"/>
                      <a:invGamma/>
                      <a:alpha val="89999"/>
                    </a:schemeClr>
                  </a:gs>
                  <a:gs pos="50000">
                    <a:schemeClr val="accent1">
                      <a:alpha val="75000"/>
                    </a:schemeClr>
                  </a:gs>
                  <a:gs pos="100000">
                    <a:schemeClr val="accent1">
                      <a:gamma/>
                      <a:shade val="34902"/>
                      <a:invGamma/>
                      <a:alpha val="89999"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  <p:pic>
            <p:nvPicPr>
              <p:cNvPr id="8288" name="Picture 96" descr="Picture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289" name="Picture 9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2015" t="9302" r="12404" b="12598"/>
            <a:stretch>
              <a:fillRect/>
            </a:stretch>
          </p:blipFill>
          <p:spPr bwMode="gray">
            <a:xfrm>
              <a:off x="2570" y="1020"/>
              <a:ext cx="359" cy="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105"/>
          <p:cNvGrpSpPr>
            <a:grpSpLocks/>
          </p:cNvGrpSpPr>
          <p:nvPr/>
        </p:nvGrpSpPr>
        <p:grpSpPr bwMode="auto">
          <a:xfrm>
            <a:off x="3070103" y="2670232"/>
            <a:ext cx="393700" cy="393700"/>
            <a:chOff x="3647" y="1006"/>
            <a:chExt cx="416" cy="416"/>
          </a:xfrm>
        </p:grpSpPr>
        <p:sp>
          <p:nvSpPr>
            <p:cNvPr id="8298" name="Oval 106"/>
            <p:cNvSpPr>
              <a:spLocks noChangeArrowheads="1"/>
            </p:cNvSpPr>
            <p:nvPr/>
          </p:nvSpPr>
          <p:spPr bwMode="gray">
            <a:xfrm>
              <a:off x="3647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uk-UA"/>
            </a:p>
          </p:txBody>
        </p:sp>
        <p:grpSp>
          <p:nvGrpSpPr>
            <p:cNvPr id="6" name="Group 107"/>
            <p:cNvGrpSpPr>
              <a:grpSpLocks/>
            </p:cNvGrpSpPr>
            <p:nvPr/>
          </p:nvGrpSpPr>
          <p:grpSpPr bwMode="auto">
            <a:xfrm rot="-2288454">
              <a:off x="3682" y="1034"/>
              <a:ext cx="348" cy="356"/>
              <a:chOff x="887" y="2040"/>
              <a:chExt cx="433" cy="422"/>
            </a:xfrm>
          </p:grpSpPr>
          <p:pic>
            <p:nvPicPr>
              <p:cNvPr id="8300" name="Picture 108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301" name="Oval 109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34902"/>
                      <a:invGamma/>
                      <a:alpha val="89999"/>
                    </a:schemeClr>
                  </a:gs>
                  <a:gs pos="50000">
                    <a:schemeClr val="hlink">
                      <a:alpha val="75000"/>
                    </a:schemeClr>
                  </a:gs>
                  <a:gs pos="100000">
                    <a:schemeClr val="hlink">
                      <a:gamma/>
                      <a:shade val="34902"/>
                      <a:invGamma/>
                      <a:alpha val="89999"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  <p:pic>
            <p:nvPicPr>
              <p:cNvPr id="8302" name="Picture 110" descr="Picture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303" name="Picture 1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2015" t="9302" r="12404" b="12598"/>
            <a:stretch>
              <a:fillRect/>
            </a:stretch>
          </p:blipFill>
          <p:spPr bwMode="gray">
            <a:xfrm>
              <a:off x="3676" y="1020"/>
              <a:ext cx="359" cy="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112"/>
          <p:cNvGrpSpPr>
            <a:grpSpLocks/>
          </p:cNvGrpSpPr>
          <p:nvPr/>
        </p:nvGrpSpPr>
        <p:grpSpPr bwMode="auto">
          <a:xfrm>
            <a:off x="3088048" y="3721408"/>
            <a:ext cx="393700" cy="393700"/>
            <a:chOff x="4213" y="1006"/>
            <a:chExt cx="416" cy="416"/>
          </a:xfrm>
        </p:grpSpPr>
        <p:sp>
          <p:nvSpPr>
            <p:cNvPr id="8305" name="Oval 113"/>
            <p:cNvSpPr>
              <a:spLocks noChangeArrowheads="1"/>
            </p:cNvSpPr>
            <p:nvPr/>
          </p:nvSpPr>
          <p:spPr bwMode="gray">
            <a:xfrm>
              <a:off x="4213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uk-UA"/>
            </a:p>
          </p:txBody>
        </p:sp>
        <p:grpSp>
          <p:nvGrpSpPr>
            <p:cNvPr id="8" name="Group 114"/>
            <p:cNvGrpSpPr>
              <a:grpSpLocks/>
            </p:cNvGrpSpPr>
            <p:nvPr/>
          </p:nvGrpSpPr>
          <p:grpSpPr bwMode="auto">
            <a:xfrm rot="-2288454">
              <a:off x="4248" y="1034"/>
              <a:ext cx="348" cy="356"/>
              <a:chOff x="887" y="2040"/>
              <a:chExt cx="433" cy="422"/>
            </a:xfrm>
          </p:grpSpPr>
          <p:pic>
            <p:nvPicPr>
              <p:cNvPr id="8307" name="Picture 115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308" name="Oval 116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4902"/>
                      <a:invGamma/>
                      <a:alpha val="89999"/>
                    </a:schemeClr>
                  </a:gs>
                  <a:gs pos="50000">
                    <a:schemeClr val="folHlink">
                      <a:alpha val="75000"/>
                    </a:schemeClr>
                  </a:gs>
                  <a:gs pos="100000">
                    <a:schemeClr val="folHlink">
                      <a:gamma/>
                      <a:shade val="34902"/>
                      <a:invGamma/>
                      <a:alpha val="89999"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  <p:pic>
            <p:nvPicPr>
              <p:cNvPr id="8309" name="Picture 117" descr="Picture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310" name="Picture 1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2015" t="9302" r="12404" b="12598"/>
            <a:stretch>
              <a:fillRect/>
            </a:stretch>
          </p:blipFill>
          <p:spPr bwMode="gray">
            <a:xfrm>
              <a:off x="4240" y="1020"/>
              <a:ext cx="359" cy="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 119"/>
          <p:cNvGrpSpPr>
            <a:grpSpLocks/>
          </p:cNvGrpSpPr>
          <p:nvPr/>
        </p:nvGrpSpPr>
        <p:grpSpPr bwMode="auto">
          <a:xfrm>
            <a:off x="1906199" y="5645972"/>
            <a:ext cx="393700" cy="393700"/>
            <a:chOff x="4803" y="1006"/>
            <a:chExt cx="416" cy="416"/>
          </a:xfrm>
          <a:solidFill>
            <a:schemeClr val="accent2"/>
          </a:solidFill>
        </p:grpSpPr>
        <p:sp>
          <p:nvSpPr>
            <p:cNvPr id="8312" name="Oval 120"/>
            <p:cNvSpPr>
              <a:spLocks noChangeArrowheads="1"/>
            </p:cNvSpPr>
            <p:nvPr/>
          </p:nvSpPr>
          <p:spPr bwMode="gray">
            <a:xfrm>
              <a:off x="4803" y="1006"/>
              <a:ext cx="416" cy="416"/>
            </a:xfrm>
            <a:prstGeom prst="ellipse">
              <a:avLst/>
            </a:prstGeom>
            <a:grpFill/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uk-UA"/>
            </a:p>
          </p:txBody>
        </p:sp>
        <p:grpSp>
          <p:nvGrpSpPr>
            <p:cNvPr id="10" name="Group 121"/>
            <p:cNvGrpSpPr>
              <a:grpSpLocks/>
            </p:cNvGrpSpPr>
            <p:nvPr/>
          </p:nvGrpSpPr>
          <p:grpSpPr bwMode="auto">
            <a:xfrm rot="-2288454">
              <a:off x="4838" y="1034"/>
              <a:ext cx="348" cy="356"/>
              <a:chOff x="887" y="2040"/>
              <a:chExt cx="433" cy="422"/>
            </a:xfrm>
            <a:grpFill/>
          </p:grpSpPr>
          <p:pic>
            <p:nvPicPr>
              <p:cNvPr id="8314" name="Picture 122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grp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315" name="Oval 123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  <p:pic>
            <p:nvPicPr>
              <p:cNvPr id="8316" name="Picture 124" descr="Picture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grp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317" name="Picture 12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2015" t="9302" r="12404" b="12598"/>
            <a:stretch>
              <a:fillRect/>
            </a:stretch>
          </p:blipFill>
          <p:spPr bwMode="gray">
            <a:xfrm>
              <a:off x="4830" y="1020"/>
              <a:ext cx="359" cy="37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8319" name="Picture 1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05050"/>
            <a:ext cx="26670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20" name="Rectangle 128"/>
          <p:cNvSpPr>
            <a:spLocks noChangeArrowheads="1"/>
          </p:cNvSpPr>
          <p:nvPr/>
        </p:nvSpPr>
        <p:spPr bwMode="auto">
          <a:xfrm>
            <a:off x="0" y="6640513"/>
            <a:ext cx="9144000" cy="2286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53" name="Line 81"/>
          <p:cNvSpPr>
            <a:spLocks noChangeShapeType="1"/>
          </p:cNvSpPr>
          <p:nvPr/>
        </p:nvSpPr>
        <p:spPr bwMode="black">
          <a:xfrm>
            <a:off x="2766044" y="5213447"/>
            <a:ext cx="48006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grpSp>
        <p:nvGrpSpPr>
          <p:cNvPr id="11" name="Group 119"/>
          <p:cNvGrpSpPr>
            <a:grpSpLocks/>
          </p:cNvGrpSpPr>
          <p:nvPr/>
        </p:nvGrpSpPr>
        <p:grpSpPr bwMode="auto">
          <a:xfrm>
            <a:off x="2411760" y="4797266"/>
            <a:ext cx="393700" cy="393700"/>
            <a:chOff x="4803" y="1006"/>
            <a:chExt cx="416" cy="416"/>
          </a:xfrm>
        </p:grpSpPr>
        <p:sp>
          <p:nvSpPr>
            <p:cNvPr id="55" name="Oval 120"/>
            <p:cNvSpPr>
              <a:spLocks noChangeArrowheads="1"/>
            </p:cNvSpPr>
            <p:nvPr/>
          </p:nvSpPr>
          <p:spPr bwMode="gray">
            <a:xfrm>
              <a:off x="4803" y="1006"/>
              <a:ext cx="416" cy="41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54118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uk-UA"/>
            </a:p>
          </p:txBody>
        </p:sp>
        <p:grpSp>
          <p:nvGrpSpPr>
            <p:cNvPr id="12" name="Group 121"/>
            <p:cNvGrpSpPr>
              <a:grpSpLocks/>
            </p:cNvGrpSpPr>
            <p:nvPr/>
          </p:nvGrpSpPr>
          <p:grpSpPr bwMode="auto">
            <a:xfrm rot="-2288454">
              <a:off x="4838" y="1034"/>
              <a:ext cx="348" cy="356"/>
              <a:chOff x="887" y="2040"/>
              <a:chExt cx="433" cy="422"/>
            </a:xfrm>
          </p:grpSpPr>
          <p:pic>
            <p:nvPicPr>
              <p:cNvPr id="58" name="Picture 122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9" name="Oval 123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solidFill>
                <a:srgbClr val="FB4F2D">
                  <a:alpha val="75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uk-UA"/>
              </a:p>
            </p:txBody>
          </p:sp>
          <p:pic>
            <p:nvPicPr>
              <p:cNvPr id="60" name="Picture 124" descr="Picture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7" name="Picture 12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2015" t="9302" r="12404" b="12598"/>
            <a:stretch>
              <a:fillRect/>
            </a:stretch>
          </p:blipFill>
          <p:spPr bwMode="gray">
            <a:xfrm>
              <a:off x="4830" y="1020"/>
              <a:ext cx="359" cy="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Прямокутник 1"/>
          <p:cNvSpPr/>
          <p:nvPr/>
        </p:nvSpPr>
        <p:spPr>
          <a:xfrm>
            <a:off x="2904147" y="4259340"/>
            <a:ext cx="55283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Внутрішньокорпоративна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торгівля, яка здійснюється між окремими підрозділами ТНК із застосуванням трансфертних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цін (</a:t>
            </a:r>
            <a:r>
              <a:rPr lang="uk-UA" sz="1400" dirty="0" smtClean="0"/>
              <a:t>значно більшим або меншим за ціни на ті самі товари на світовому ринку)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 bwMode="black">
          <a:xfrm>
            <a:off x="539552" y="332656"/>
            <a:ext cx="7467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5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5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w Cen MT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5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w Cen MT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5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w Cen MT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5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w Cen M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5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w Cen M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5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w Cen M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5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w Cen M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5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w Cen MT" pitchFamily="34" charset="0"/>
              </a:defRPr>
            </a:lvl9pPr>
          </a:lstStyle>
          <a:p>
            <a:pPr algn="ctr"/>
            <a:r>
              <a:rPr lang="uk-UA" kern="0" dirty="0" smtClean="0"/>
              <a:t>Найбільші ТНК світу</a:t>
            </a:r>
            <a:endParaRPr lang="uk-UA" kern="0" dirty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814" y="1254776"/>
            <a:ext cx="3297485" cy="4406472"/>
          </a:xfrm>
          <a:prstGeom prst="rect">
            <a:avLst/>
          </a:prstGeom>
          <a:noFill/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3320" y="2276872"/>
            <a:ext cx="6578121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48064" y="1254777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Рейтинг – 2016</a:t>
            </a:r>
          </a:p>
          <a:p>
            <a:pPr algn="r"/>
            <a:r>
              <a:rPr lang="uk-UA" dirty="0" smtClean="0"/>
              <a:t> </a:t>
            </a:r>
            <a:r>
              <a:rPr lang="ru-RU" b="0" dirty="0" err="1"/>
              <a:t>Fortune</a:t>
            </a:r>
            <a:r>
              <a:rPr lang="ru-RU" b="0" dirty="0"/>
              <a:t> </a:t>
            </a:r>
            <a:r>
              <a:rPr lang="ru-RU" b="0" dirty="0" err="1"/>
              <a:t>Global</a:t>
            </a:r>
            <a:r>
              <a:rPr lang="ru-RU" b="0" dirty="0"/>
              <a:t> 500</a:t>
            </a:r>
          </a:p>
          <a:p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Найбільші ТНК світу  </a:t>
            </a:r>
            <a:endParaRPr lang="uk-UA" dirty="0"/>
          </a:p>
        </p:txBody>
      </p:sp>
      <p:pic>
        <p:nvPicPr>
          <p:cNvPr id="16" name="Місце для вмісту 1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268760"/>
            <a:ext cx="3657600" cy="1872208"/>
          </a:xfrm>
        </p:spPr>
      </p:pic>
      <p:pic>
        <p:nvPicPr>
          <p:cNvPr id="17" name="Місце для вмісту 1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3324327"/>
            <a:ext cx="3657600" cy="2477729"/>
          </a:xfrm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57200" y="3771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57200" y="3771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" name="TextBox 14"/>
          <p:cNvSpPr txBox="1"/>
          <p:nvPr/>
        </p:nvSpPr>
        <p:spPr>
          <a:xfrm>
            <a:off x="602096" y="5899769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«</a:t>
            </a:r>
            <a:r>
              <a:rPr lang="en-US" dirty="0" smtClean="0"/>
              <a:t>Exxon Mobil</a:t>
            </a:r>
            <a:r>
              <a:rPr lang="uk-UA" dirty="0" smtClean="0"/>
              <a:t>» - видобуток нафти й газу (341 млрд.)</a:t>
            </a:r>
            <a:endParaRPr lang="en-US" dirty="0"/>
          </a:p>
          <a:p>
            <a:endParaRPr lang="uk-UA" dirty="0"/>
          </a:p>
        </p:txBody>
      </p:sp>
      <p:sp>
        <p:nvSpPr>
          <p:cNvPr id="18" name="TextBox 17"/>
          <p:cNvSpPr txBox="1"/>
          <p:nvPr/>
        </p:nvSpPr>
        <p:spPr>
          <a:xfrm>
            <a:off x="4364133" y="4653136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"Apple"</a:t>
            </a:r>
            <a:r>
              <a:rPr lang="uk-UA" b="1" dirty="0"/>
              <a:t> </a:t>
            </a:r>
            <a:r>
              <a:rPr lang="uk-UA" dirty="0"/>
              <a:t>- </a:t>
            </a:r>
            <a:r>
              <a:rPr lang="ru-RU" dirty="0" err="1"/>
              <a:t>виробництво</a:t>
            </a:r>
            <a:r>
              <a:rPr lang="ru-RU" dirty="0"/>
              <a:t> </a:t>
            </a:r>
            <a:r>
              <a:rPr lang="ru-RU" dirty="0" err="1"/>
              <a:t>комп'ютерів</a:t>
            </a:r>
            <a:r>
              <a:rPr lang="ru-RU" dirty="0"/>
              <a:t>, </a:t>
            </a:r>
            <a:r>
              <a:rPr lang="ru-RU" dirty="0" err="1"/>
              <a:t>офісної</a:t>
            </a:r>
            <a:r>
              <a:rPr lang="ru-RU" dirty="0"/>
              <a:t> </a:t>
            </a:r>
            <a:r>
              <a:rPr lang="ru-RU" dirty="0" err="1"/>
              <a:t>техніки</a:t>
            </a:r>
            <a:r>
              <a:rPr lang="ru-RU" dirty="0"/>
              <a:t> та </a:t>
            </a:r>
            <a:r>
              <a:rPr lang="ru-RU" dirty="0" err="1"/>
              <a:t>програмного</a:t>
            </a:r>
            <a:r>
              <a:rPr lang="ru-RU" dirty="0"/>
              <a:t> </a:t>
            </a:r>
            <a:r>
              <a:rPr lang="ru-RU" dirty="0" err="1" smtClean="0"/>
              <a:t>забезпечення</a:t>
            </a:r>
            <a:r>
              <a:rPr lang="ru-RU" dirty="0" smtClean="0"/>
              <a:t>(65,1 млрд.)</a:t>
            </a:r>
            <a:endParaRPr lang="uk-UA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4012" y="1916832"/>
            <a:ext cx="4472609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824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67544" y="692697"/>
            <a:ext cx="3657600" cy="1224136"/>
          </a:xfrm>
        </p:spPr>
        <p:txBody>
          <a:bodyPr>
            <a:normAutofit/>
          </a:bodyPr>
          <a:lstStyle/>
          <a:p>
            <a:r>
              <a:rPr lang="uk-UA" sz="2000" b="1" dirty="0" smtClean="0"/>
              <a:t>«</a:t>
            </a:r>
            <a:r>
              <a:rPr lang="en-US" sz="2000" b="1" dirty="0" smtClean="0"/>
              <a:t>Toyota motor</a:t>
            </a:r>
            <a:r>
              <a:rPr lang="uk-UA" sz="2000" b="1" dirty="0" smtClean="0"/>
              <a:t>» - </a:t>
            </a:r>
            <a:r>
              <a:rPr lang="uk-UA" sz="2000" dirty="0" smtClean="0"/>
              <a:t>автомобілебудування (202,8 млрд.) </a:t>
            </a:r>
            <a:endParaRPr lang="uk-UA" sz="2000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355976" y="764705"/>
            <a:ext cx="3657600" cy="1224136"/>
          </a:xfrm>
        </p:spPr>
        <p:txBody>
          <a:bodyPr>
            <a:normAutofit/>
          </a:bodyPr>
          <a:lstStyle/>
          <a:p>
            <a:r>
              <a:rPr lang="uk-UA" sz="2000" dirty="0" smtClean="0"/>
              <a:t>«</a:t>
            </a:r>
            <a:r>
              <a:rPr lang="en-US" sz="2000" dirty="0" err="1"/>
              <a:t>Basf</a:t>
            </a:r>
            <a:r>
              <a:rPr lang="uk-UA" sz="2000" dirty="0" smtClean="0"/>
              <a:t>» - хімічна промисловість (85,5 млрд.)</a:t>
            </a:r>
            <a:endParaRPr lang="uk-UA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204864"/>
            <a:ext cx="3312368" cy="3312368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57200" y="3679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2204864"/>
            <a:ext cx="4608512" cy="306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211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539552" y="908720"/>
            <a:ext cx="3744416" cy="4525963"/>
          </a:xfrm>
        </p:spPr>
        <p:txBody>
          <a:bodyPr>
            <a:normAutofit/>
          </a:bodyPr>
          <a:lstStyle/>
          <a:p>
            <a:r>
              <a:rPr lang="uk-UA" sz="2000" dirty="0" smtClean="0"/>
              <a:t>«</a:t>
            </a:r>
            <a:r>
              <a:rPr lang="en-US" sz="2000" dirty="0" smtClean="0"/>
              <a:t>Nestle</a:t>
            </a:r>
            <a:r>
              <a:rPr lang="uk-UA" sz="2000" dirty="0" smtClean="0"/>
              <a:t>» - харчова промисловість (112 млрд.)</a:t>
            </a:r>
            <a:endParaRPr lang="uk-UA" sz="2000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0" y="908720"/>
            <a:ext cx="3657600" cy="4525963"/>
          </a:xfrm>
        </p:spPr>
        <p:txBody>
          <a:bodyPr>
            <a:normAutofit/>
          </a:bodyPr>
          <a:lstStyle/>
          <a:p>
            <a:r>
              <a:rPr lang="uk-UA" sz="2000" dirty="0" smtClean="0"/>
              <a:t>«</a:t>
            </a:r>
            <a:r>
              <a:rPr lang="en-US" sz="2000" dirty="0" smtClean="0"/>
              <a:t>China Mobile</a:t>
            </a:r>
            <a:r>
              <a:rPr lang="uk-UA" sz="2000" dirty="0" smtClean="0"/>
              <a:t>» -телекомунікаційні послуги (184,4 млрд.)</a:t>
            </a:r>
            <a:endParaRPr lang="uk-UA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48" r="348"/>
          <a:stretch/>
        </p:blipFill>
        <p:spPr>
          <a:xfrm>
            <a:off x="467544" y="2420888"/>
            <a:ext cx="4056340" cy="30169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2204864"/>
            <a:ext cx="3003798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677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 smtClean="0"/>
              <a:t>Наслідки діяльності</a:t>
            </a:r>
            <a:endParaRPr lang="en-US" altLang="uk-UA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29013" y="2363788"/>
            <a:ext cx="2095500" cy="2681287"/>
            <a:chOff x="1922" y="1614"/>
            <a:chExt cx="1320" cy="1689"/>
          </a:xfrm>
        </p:grpSpPr>
        <p:sp>
          <p:nvSpPr>
            <p:cNvPr id="72709" name="Freeform 5"/>
            <p:cNvSpPr>
              <a:spLocks/>
            </p:cNvSpPr>
            <p:nvPr/>
          </p:nvSpPr>
          <p:spPr bwMode="gray">
            <a:xfrm>
              <a:off x="1922" y="1875"/>
              <a:ext cx="654" cy="1428"/>
            </a:xfrm>
            <a:custGeom>
              <a:avLst/>
              <a:gdLst>
                <a:gd name="T0" fmla="*/ 1 w 654"/>
                <a:gd name="T1" fmla="*/ 0 h 1428"/>
                <a:gd name="T2" fmla="*/ 117 w 654"/>
                <a:gd name="T3" fmla="*/ 110 h 1428"/>
                <a:gd name="T4" fmla="*/ 117 w 654"/>
                <a:gd name="T5" fmla="*/ 1026 h 1428"/>
                <a:gd name="T6" fmla="*/ 649 w 654"/>
                <a:gd name="T7" fmla="*/ 1241 h 1428"/>
                <a:gd name="T8" fmla="*/ 654 w 654"/>
                <a:gd name="T9" fmla="*/ 1428 h 1428"/>
                <a:gd name="T10" fmla="*/ 0 w 654"/>
                <a:gd name="T11" fmla="*/ 1128 h 1428"/>
                <a:gd name="T12" fmla="*/ 1 w 654"/>
                <a:gd name="T13" fmla="*/ 0 h 14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4"/>
                <a:gd name="T22" fmla="*/ 0 h 1428"/>
                <a:gd name="T23" fmla="*/ 654 w 654"/>
                <a:gd name="T24" fmla="*/ 1428 h 14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4" h="1428">
                  <a:moveTo>
                    <a:pt x="1" y="0"/>
                  </a:moveTo>
                  <a:lnTo>
                    <a:pt x="117" y="110"/>
                  </a:lnTo>
                  <a:lnTo>
                    <a:pt x="117" y="1026"/>
                  </a:lnTo>
                  <a:lnTo>
                    <a:pt x="649" y="1241"/>
                  </a:lnTo>
                  <a:lnTo>
                    <a:pt x="654" y="1428"/>
                  </a:lnTo>
                  <a:lnTo>
                    <a:pt x="0" y="112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BC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endParaRPr lang="uk-UA" altLang="uk-UA" b="0">
                <a:cs typeface="Arial" charset="0"/>
              </a:endParaRPr>
            </a:p>
          </p:txBody>
        </p:sp>
        <p:sp>
          <p:nvSpPr>
            <p:cNvPr id="72710" name="Freeform 6"/>
            <p:cNvSpPr>
              <a:spLocks/>
            </p:cNvSpPr>
            <p:nvPr/>
          </p:nvSpPr>
          <p:spPr bwMode="gray">
            <a:xfrm>
              <a:off x="2571" y="1880"/>
              <a:ext cx="671" cy="1422"/>
            </a:xfrm>
            <a:custGeom>
              <a:avLst/>
              <a:gdLst>
                <a:gd name="T0" fmla="*/ 654 w 671"/>
                <a:gd name="T1" fmla="*/ 0 h 1422"/>
                <a:gd name="T2" fmla="*/ 516 w 671"/>
                <a:gd name="T3" fmla="*/ 111 h 1422"/>
                <a:gd name="T4" fmla="*/ 519 w 671"/>
                <a:gd name="T5" fmla="*/ 1008 h 1422"/>
                <a:gd name="T6" fmla="*/ 0 w 671"/>
                <a:gd name="T7" fmla="*/ 1237 h 1422"/>
                <a:gd name="T8" fmla="*/ 2 w 671"/>
                <a:gd name="T9" fmla="*/ 1422 h 1422"/>
                <a:gd name="T10" fmla="*/ 671 w 671"/>
                <a:gd name="T11" fmla="*/ 1114 h 1422"/>
                <a:gd name="T12" fmla="*/ 654 w 671"/>
                <a:gd name="T13" fmla="*/ 0 h 14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1"/>
                <a:gd name="T22" fmla="*/ 0 h 1422"/>
                <a:gd name="T23" fmla="*/ 671 w 671"/>
                <a:gd name="T24" fmla="*/ 1422 h 14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1" h="1422">
                  <a:moveTo>
                    <a:pt x="654" y="0"/>
                  </a:moveTo>
                  <a:lnTo>
                    <a:pt x="516" y="111"/>
                  </a:lnTo>
                  <a:lnTo>
                    <a:pt x="519" y="1008"/>
                  </a:lnTo>
                  <a:lnTo>
                    <a:pt x="0" y="1237"/>
                  </a:lnTo>
                  <a:lnTo>
                    <a:pt x="2" y="1422"/>
                  </a:lnTo>
                  <a:lnTo>
                    <a:pt x="671" y="1114"/>
                  </a:lnTo>
                  <a:lnTo>
                    <a:pt x="654" y="0"/>
                  </a:lnTo>
                  <a:close/>
                </a:path>
              </a:pathLst>
            </a:custGeom>
            <a:solidFill>
              <a:srgbClr val="FBE2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endParaRPr lang="uk-UA" altLang="uk-UA" b="0">
                <a:cs typeface="Arial" charset="0"/>
              </a:endParaRPr>
            </a:p>
          </p:txBody>
        </p:sp>
        <p:sp>
          <p:nvSpPr>
            <p:cNvPr id="72711" name="Freeform 7"/>
            <p:cNvSpPr>
              <a:spLocks/>
            </p:cNvSpPr>
            <p:nvPr/>
          </p:nvSpPr>
          <p:spPr bwMode="gray">
            <a:xfrm>
              <a:off x="1923" y="1614"/>
              <a:ext cx="1304" cy="377"/>
            </a:xfrm>
            <a:custGeom>
              <a:avLst/>
              <a:gdLst>
                <a:gd name="T0" fmla="*/ 0 w 1304"/>
                <a:gd name="T1" fmla="*/ 261 h 377"/>
                <a:gd name="T2" fmla="*/ 117 w 1304"/>
                <a:gd name="T3" fmla="*/ 374 h 377"/>
                <a:gd name="T4" fmla="*/ 638 w 1304"/>
                <a:gd name="T5" fmla="*/ 155 h 377"/>
                <a:gd name="T6" fmla="*/ 1164 w 1304"/>
                <a:gd name="T7" fmla="*/ 377 h 377"/>
                <a:gd name="T8" fmla="*/ 1304 w 1304"/>
                <a:gd name="T9" fmla="*/ 266 h 377"/>
                <a:gd name="T10" fmla="*/ 633 w 1304"/>
                <a:gd name="T11" fmla="*/ 0 h 377"/>
                <a:gd name="T12" fmla="*/ 0 w 1304"/>
                <a:gd name="T13" fmla="*/ 261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04"/>
                <a:gd name="T22" fmla="*/ 0 h 377"/>
                <a:gd name="T23" fmla="*/ 1304 w 1304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04" h="377">
                  <a:moveTo>
                    <a:pt x="0" y="261"/>
                  </a:moveTo>
                  <a:lnTo>
                    <a:pt x="117" y="374"/>
                  </a:lnTo>
                  <a:lnTo>
                    <a:pt x="638" y="155"/>
                  </a:lnTo>
                  <a:lnTo>
                    <a:pt x="1164" y="377"/>
                  </a:lnTo>
                  <a:lnTo>
                    <a:pt x="1304" y="266"/>
                  </a:lnTo>
                  <a:lnTo>
                    <a:pt x="633" y="0"/>
                  </a:lnTo>
                  <a:lnTo>
                    <a:pt x="0" y="261"/>
                  </a:lnTo>
                  <a:close/>
                </a:path>
              </a:pathLst>
            </a:custGeom>
            <a:solidFill>
              <a:srgbClr val="FEFB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endParaRPr lang="uk-UA" altLang="uk-UA" b="0">
                <a:cs typeface="Arial" charset="0"/>
              </a:endParaRPr>
            </a:p>
          </p:txBody>
        </p:sp>
        <p:sp>
          <p:nvSpPr>
            <p:cNvPr id="72712" name="Freeform 8"/>
            <p:cNvSpPr>
              <a:spLocks/>
            </p:cNvSpPr>
            <p:nvPr/>
          </p:nvSpPr>
          <p:spPr bwMode="gray">
            <a:xfrm>
              <a:off x="2037" y="1768"/>
              <a:ext cx="529" cy="1133"/>
            </a:xfrm>
            <a:custGeom>
              <a:avLst/>
              <a:gdLst>
                <a:gd name="T0" fmla="*/ 2 w 529"/>
                <a:gd name="T1" fmla="*/ 218 h 1133"/>
                <a:gd name="T2" fmla="*/ 0 w 529"/>
                <a:gd name="T3" fmla="*/ 1133 h 1133"/>
                <a:gd name="T4" fmla="*/ 529 w 529"/>
                <a:gd name="T5" fmla="*/ 878 h 1133"/>
                <a:gd name="T6" fmla="*/ 524 w 529"/>
                <a:gd name="T7" fmla="*/ 0 h 1133"/>
                <a:gd name="T8" fmla="*/ 2 w 529"/>
                <a:gd name="T9" fmla="*/ 218 h 11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1133"/>
                <a:gd name="T17" fmla="*/ 529 w 529"/>
                <a:gd name="T18" fmla="*/ 1133 h 11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1133">
                  <a:moveTo>
                    <a:pt x="2" y="218"/>
                  </a:moveTo>
                  <a:lnTo>
                    <a:pt x="0" y="1133"/>
                  </a:lnTo>
                  <a:lnTo>
                    <a:pt x="529" y="878"/>
                  </a:lnTo>
                  <a:lnTo>
                    <a:pt x="524" y="0"/>
                  </a:lnTo>
                  <a:lnTo>
                    <a:pt x="2" y="218"/>
                  </a:lnTo>
                  <a:close/>
                </a:path>
              </a:pathLst>
            </a:custGeom>
            <a:solidFill>
              <a:srgbClr val="FDE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endParaRPr lang="uk-UA" altLang="uk-UA" b="0">
                <a:cs typeface="Arial" charset="0"/>
              </a:endParaRPr>
            </a:p>
          </p:txBody>
        </p:sp>
        <p:sp>
          <p:nvSpPr>
            <p:cNvPr id="72713" name="Freeform 9"/>
            <p:cNvSpPr>
              <a:spLocks/>
            </p:cNvSpPr>
            <p:nvPr/>
          </p:nvSpPr>
          <p:spPr bwMode="gray">
            <a:xfrm>
              <a:off x="2562" y="1769"/>
              <a:ext cx="528" cy="1123"/>
            </a:xfrm>
            <a:custGeom>
              <a:avLst/>
              <a:gdLst>
                <a:gd name="T0" fmla="*/ 527 w 528"/>
                <a:gd name="T1" fmla="*/ 222 h 1123"/>
                <a:gd name="T2" fmla="*/ 528 w 528"/>
                <a:gd name="T3" fmla="*/ 1123 h 1123"/>
                <a:gd name="T4" fmla="*/ 0 w 528"/>
                <a:gd name="T5" fmla="*/ 879 h 1123"/>
                <a:gd name="T6" fmla="*/ 0 w 528"/>
                <a:gd name="T7" fmla="*/ 0 h 1123"/>
                <a:gd name="T8" fmla="*/ 527 w 528"/>
                <a:gd name="T9" fmla="*/ 222 h 1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8"/>
                <a:gd name="T16" fmla="*/ 0 h 1123"/>
                <a:gd name="T17" fmla="*/ 528 w 528"/>
                <a:gd name="T18" fmla="*/ 1123 h 1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8" h="1123">
                  <a:moveTo>
                    <a:pt x="527" y="222"/>
                  </a:moveTo>
                  <a:lnTo>
                    <a:pt x="528" y="1123"/>
                  </a:lnTo>
                  <a:lnTo>
                    <a:pt x="0" y="879"/>
                  </a:lnTo>
                  <a:lnTo>
                    <a:pt x="0" y="0"/>
                  </a:lnTo>
                  <a:lnTo>
                    <a:pt x="527" y="222"/>
                  </a:lnTo>
                  <a:close/>
                </a:path>
              </a:pathLst>
            </a:custGeom>
            <a:solidFill>
              <a:srgbClr val="FBC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endParaRPr lang="uk-UA" altLang="uk-UA" b="0">
                <a:cs typeface="Arial" charset="0"/>
              </a:endParaRPr>
            </a:p>
          </p:txBody>
        </p:sp>
        <p:sp>
          <p:nvSpPr>
            <p:cNvPr id="72714" name="Freeform 10"/>
            <p:cNvSpPr>
              <a:spLocks/>
            </p:cNvSpPr>
            <p:nvPr/>
          </p:nvSpPr>
          <p:spPr bwMode="gray">
            <a:xfrm>
              <a:off x="2034" y="2648"/>
              <a:ext cx="1061" cy="469"/>
            </a:xfrm>
            <a:custGeom>
              <a:avLst/>
              <a:gdLst>
                <a:gd name="T0" fmla="*/ 527 w 1061"/>
                <a:gd name="T1" fmla="*/ 0 h 469"/>
                <a:gd name="T2" fmla="*/ 0 w 1061"/>
                <a:gd name="T3" fmla="*/ 252 h 469"/>
                <a:gd name="T4" fmla="*/ 537 w 1061"/>
                <a:gd name="T5" fmla="*/ 469 h 469"/>
                <a:gd name="T6" fmla="*/ 1061 w 1061"/>
                <a:gd name="T7" fmla="*/ 241 h 469"/>
                <a:gd name="T8" fmla="*/ 527 w 1061"/>
                <a:gd name="T9" fmla="*/ 0 h 4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61"/>
                <a:gd name="T16" fmla="*/ 0 h 469"/>
                <a:gd name="T17" fmla="*/ 1061 w 1061"/>
                <a:gd name="T18" fmla="*/ 469 h 4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61" h="469">
                  <a:moveTo>
                    <a:pt x="527" y="0"/>
                  </a:moveTo>
                  <a:lnTo>
                    <a:pt x="0" y="252"/>
                  </a:lnTo>
                  <a:lnTo>
                    <a:pt x="537" y="469"/>
                  </a:lnTo>
                  <a:lnTo>
                    <a:pt x="1061" y="241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rgbClr val="FEE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endParaRPr lang="uk-UA" altLang="uk-UA" b="0">
                <a:cs typeface="Arial" charset="0"/>
              </a:endParaRPr>
            </a:p>
          </p:txBody>
        </p:sp>
      </p:grpSp>
      <p:sp>
        <p:nvSpPr>
          <p:cNvPr id="72715" name="Line 11"/>
          <p:cNvSpPr>
            <a:spLocks noChangeShapeType="1"/>
          </p:cNvSpPr>
          <p:nvPr/>
        </p:nvSpPr>
        <p:spPr bwMode="auto">
          <a:xfrm flipV="1">
            <a:off x="3048143" y="5043488"/>
            <a:ext cx="1422400" cy="1387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 flipH="1" flipV="1">
            <a:off x="4556125" y="5056188"/>
            <a:ext cx="1422400" cy="1387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 flipV="1">
            <a:off x="4540250" y="1324072"/>
            <a:ext cx="2191990" cy="105797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uk-UA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 flipH="1" flipV="1">
            <a:off x="2627784" y="1324073"/>
            <a:ext cx="1892622" cy="106580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uk-UA"/>
          </a:p>
        </p:txBody>
      </p:sp>
      <p:pic>
        <p:nvPicPr>
          <p:cNvPr id="72719" name="Picture 15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8000" contrast="-7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3932238" y="4264025"/>
            <a:ext cx="12160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20" name="Picture 16" descr="circuler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3790950" y="3005138"/>
            <a:ext cx="1479550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8145" name="Oval 17"/>
          <p:cNvSpPr>
            <a:spLocks noChangeArrowheads="1"/>
          </p:cNvSpPr>
          <p:nvPr/>
        </p:nvSpPr>
        <p:spPr bwMode="gray">
          <a:xfrm>
            <a:off x="3790950" y="3005138"/>
            <a:ext cx="1468438" cy="1484312"/>
          </a:xfrm>
          <a:prstGeom prst="ellipse">
            <a:avLst/>
          </a:prstGeom>
          <a:gradFill rotWithShape="1">
            <a:gsLst>
              <a:gs pos="0">
                <a:srgbClr val="004B66">
                  <a:alpha val="89999"/>
                </a:srgbClr>
              </a:gs>
              <a:gs pos="50000">
                <a:srgbClr val="6AC1FC">
                  <a:alpha val="55000"/>
                </a:srgbClr>
              </a:gs>
              <a:gs pos="100000">
                <a:srgbClr val="004B66"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b="0">
              <a:latin typeface="Arial" pitchFamily="34" charset="0"/>
            </a:endParaRPr>
          </a:p>
        </p:txBody>
      </p:sp>
      <p:sp>
        <p:nvSpPr>
          <p:cNvPr id="72724" name="Freeform 18"/>
          <p:cNvSpPr>
            <a:spLocks/>
          </p:cNvSpPr>
          <p:nvPr/>
        </p:nvSpPr>
        <p:spPr bwMode="ltGray">
          <a:xfrm>
            <a:off x="3943350" y="3035300"/>
            <a:ext cx="1154113" cy="514350"/>
          </a:xfrm>
          <a:custGeom>
            <a:avLst/>
            <a:gdLst>
              <a:gd name="T0" fmla="*/ 1136640 w 1321"/>
              <a:gd name="T1" fmla="*/ 289683 h 712"/>
              <a:gd name="T2" fmla="*/ 1150618 w 1321"/>
              <a:gd name="T3" fmla="*/ 319302 h 712"/>
              <a:gd name="T4" fmla="*/ 1154113 w 1321"/>
              <a:gd name="T5" fmla="*/ 347475 h 712"/>
              <a:gd name="T6" fmla="*/ 1148871 w 1321"/>
              <a:gd name="T7" fmla="*/ 372759 h 712"/>
              <a:gd name="T8" fmla="*/ 1134019 w 1321"/>
              <a:gd name="T9" fmla="*/ 397321 h 712"/>
              <a:gd name="T10" fmla="*/ 1111303 w 1321"/>
              <a:gd name="T11" fmla="*/ 418271 h 712"/>
              <a:gd name="T12" fmla="*/ 1082472 w 1321"/>
              <a:gd name="T13" fmla="*/ 436331 h 712"/>
              <a:gd name="T14" fmla="*/ 1044905 w 1321"/>
              <a:gd name="T15" fmla="*/ 453668 h 712"/>
              <a:gd name="T16" fmla="*/ 1002095 w 1321"/>
              <a:gd name="T17" fmla="*/ 468839 h 712"/>
              <a:gd name="T18" fmla="*/ 954044 w 1321"/>
              <a:gd name="T19" fmla="*/ 481842 h 712"/>
              <a:gd name="T20" fmla="*/ 900750 w 1321"/>
              <a:gd name="T21" fmla="*/ 493400 h 712"/>
              <a:gd name="T22" fmla="*/ 844835 w 1321"/>
              <a:gd name="T23" fmla="*/ 501347 h 712"/>
              <a:gd name="T24" fmla="*/ 782805 w 1321"/>
              <a:gd name="T25" fmla="*/ 508571 h 712"/>
              <a:gd name="T26" fmla="*/ 719901 w 1321"/>
              <a:gd name="T27" fmla="*/ 512905 h 712"/>
              <a:gd name="T28" fmla="*/ 694565 w 1321"/>
              <a:gd name="T29" fmla="*/ 514350 h 712"/>
              <a:gd name="T30" fmla="*/ 415865 w 1321"/>
              <a:gd name="T31" fmla="*/ 514350 h 712"/>
              <a:gd name="T32" fmla="*/ 412370 w 1321"/>
              <a:gd name="T33" fmla="*/ 514350 h 712"/>
              <a:gd name="T34" fmla="*/ 357329 w 1321"/>
              <a:gd name="T35" fmla="*/ 511460 h 712"/>
              <a:gd name="T36" fmla="*/ 304036 w 1321"/>
              <a:gd name="T37" fmla="*/ 508571 h 712"/>
              <a:gd name="T38" fmla="*/ 253363 w 1321"/>
              <a:gd name="T39" fmla="*/ 502792 h 712"/>
              <a:gd name="T40" fmla="*/ 205312 w 1321"/>
              <a:gd name="T41" fmla="*/ 497735 h 712"/>
              <a:gd name="T42" fmla="*/ 162502 w 1321"/>
              <a:gd name="T43" fmla="*/ 489066 h 712"/>
              <a:gd name="T44" fmla="*/ 123187 w 1321"/>
              <a:gd name="T45" fmla="*/ 478952 h 712"/>
              <a:gd name="T46" fmla="*/ 89114 w 1321"/>
              <a:gd name="T47" fmla="*/ 468116 h 712"/>
              <a:gd name="T48" fmla="*/ 58536 w 1321"/>
              <a:gd name="T49" fmla="*/ 455113 h 712"/>
              <a:gd name="T50" fmla="*/ 34073 w 1321"/>
              <a:gd name="T51" fmla="*/ 439220 h 712"/>
              <a:gd name="T52" fmla="*/ 15726 w 1321"/>
              <a:gd name="T53" fmla="*/ 421160 h 712"/>
              <a:gd name="T54" fmla="*/ 5242 w 1321"/>
              <a:gd name="T55" fmla="*/ 400211 h 712"/>
              <a:gd name="T56" fmla="*/ 0 w 1321"/>
              <a:gd name="T57" fmla="*/ 378539 h 712"/>
              <a:gd name="T58" fmla="*/ 0 w 1321"/>
              <a:gd name="T59" fmla="*/ 375649 h 712"/>
              <a:gd name="T60" fmla="*/ 3495 w 1321"/>
              <a:gd name="T61" fmla="*/ 351810 h 712"/>
              <a:gd name="T62" fmla="*/ 13979 w 1321"/>
              <a:gd name="T63" fmla="*/ 322191 h 712"/>
              <a:gd name="T64" fmla="*/ 44557 w 1321"/>
              <a:gd name="T65" fmla="*/ 267289 h 712"/>
              <a:gd name="T66" fmla="*/ 82125 w 1321"/>
              <a:gd name="T67" fmla="*/ 215998 h 712"/>
              <a:gd name="T68" fmla="*/ 128429 w 1321"/>
              <a:gd name="T69" fmla="*/ 169764 h 712"/>
              <a:gd name="T70" fmla="*/ 178228 w 1321"/>
              <a:gd name="T71" fmla="*/ 127143 h 712"/>
              <a:gd name="T72" fmla="*/ 235890 w 1321"/>
              <a:gd name="T73" fmla="*/ 90300 h 712"/>
              <a:gd name="T74" fmla="*/ 297920 w 1321"/>
              <a:gd name="T75" fmla="*/ 59237 h 712"/>
              <a:gd name="T76" fmla="*/ 362571 w 1321"/>
              <a:gd name="T77" fmla="*/ 33953 h 712"/>
              <a:gd name="T78" fmla="*/ 434212 w 1321"/>
              <a:gd name="T79" fmla="*/ 15170 h 712"/>
              <a:gd name="T80" fmla="*/ 507600 w 1321"/>
              <a:gd name="T81" fmla="*/ 4334 h 712"/>
              <a:gd name="T82" fmla="*/ 582735 w 1321"/>
              <a:gd name="T83" fmla="*/ 0 h 712"/>
              <a:gd name="T84" fmla="*/ 582735 w 1321"/>
              <a:gd name="T85" fmla="*/ 0 h 712"/>
              <a:gd name="T86" fmla="*/ 663113 w 1321"/>
              <a:gd name="T87" fmla="*/ 4334 h 712"/>
              <a:gd name="T88" fmla="*/ 739995 w 1321"/>
              <a:gd name="T89" fmla="*/ 16615 h 712"/>
              <a:gd name="T90" fmla="*/ 814257 w 1321"/>
              <a:gd name="T91" fmla="*/ 38287 h 712"/>
              <a:gd name="T92" fmla="*/ 882403 w 1321"/>
              <a:gd name="T93" fmla="*/ 65016 h 712"/>
              <a:gd name="T94" fmla="*/ 945307 w 1321"/>
              <a:gd name="T95" fmla="*/ 98969 h 712"/>
              <a:gd name="T96" fmla="*/ 1003842 w 1321"/>
              <a:gd name="T97" fmla="*/ 140146 h 712"/>
              <a:gd name="T98" fmla="*/ 1055389 w 1321"/>
              <a:gd name="T99" fmla="*/ 184935 h 712"/>
              <a:gd name="T100" fmla="*/ 1099072 w 1321"/>
              <a:gd name="T101" fmla="*/ 234781 h 712"/>
              <a:gd name="T102" fmla="*/ 1136640 w 1321"/>
              <a:gd name="T103" fmla="*/ 289683 h 712"/>
              <a:gd name="T104" fmla="*/ 1136640 w 1321"/>
              <a:gd name="T105" fmla="*/ 289683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71B9DD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endParaRPr lang="uk-UA" altLang="uk-UA" b="0">
              <a:cs typeface="Arial" charset="0"/>
            </a:endParaRPr>
          </a:p>
        </p:txBody>
      </p:sp>
      <p:grpSp>
        <p:nvGrpSpPr>
          <p:cNvPr id="3" name="Групувати 1"/>
          <p:cNvGrpSpPr/>
          <p:nvPr/>
        </p:nvGrpSpPr>
        <p:grpSpPr>
          <a:xfrm>
            <a:off x="758825" y="1997968"/>
            <a:ext cx="2770188" cy="344289"/>
            <a:chOff x="631825" y="2892425"/>
            <a:chExt cx="2770188" cy="344289"/>
          </a:xfrm>
        </p:grpSpPr>
        <p:sp>
          <p:nvSpPr>
            <p:cNvPr id="72707" name="AutoShape 2"/>
            <p:cNvSpPr>
              <a:spLocks noChangeArrowheads="1"/>
            </p:cNvSpPr>
            <p:nvPr/>
          </p:nvSpPr>
          <p:spPr bwMode="gray">
            <a:xfrm>
              <a:off x="631825" y="2892425"/>
              <a:ext cx="2770188" cy="3365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endParaRPr lang="uk-UA" altLang="uk-UA" b="0">
                <a:cs typeface="Arial" charset="0"/>
              </a:endParaRPr>
            </a:p>
          </p:txBody>
        </p:sp>
        <p:sp>
          <p:nvSpPr>
            <p:cNvPr id="72725" name="Rectangle 19"/>
            <p:cNvSpPr>
              <a:spLocks noChangeArrowheads="1"/>
            </p:cNvSpPr>
            <p:nvPr/>
          </p:nvSpPr>
          <p:spPr bwMode="gray">
            <a:xfrm>
              <a:off x="801366" y="2928937"/>
              <a:ext cx="202651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>
                <a:buClr>
                  <a:srgbClr val="FF3300"/>
                </a:buClr>
                <a:buSzPct val="115000"/>
                <a:buFont typeface="Wingdings" pitchFamily="2" charset="2"/>
                <a:buNone/>
              </a:pPr>
              <a:r>
                <a:rPr lang="uk-UA" altLang="uk-UA" sz="1400" dirty="0" smtClean="0">
                  <a:solidFill>
                    <a:srgbClr val="FEFEFE"/>
                  </a:solidFill>
                  <a:cs typeface="Arial" charset="0"/>
                </a:rPr>
                <a:t>+ +  +  +  +  + + + + + +</a:t>
              </a:r>
              <a:endParaRPr lang="en-US" altLang="uk-UA" sz="1400" dirty="0">
                <a:solidFill>
                  <a:srgbClr val="FEFEFE"/>
                </a:solidFill>
                <a:cs typeface="Arial" charset="0"/>
              </a:endParaRPr>
            </a:p>
          </p:txBody>
        </p:sp>
      </p:grpSp>
      <p:grpSp>
        <p:nvGrpSpPr>
          <p:cNvPr id="4" name="Групувати 2"/>
          <p:cNvGrpSpPr/>
          <p:nvPr/>
        </p:nvGrpSpPr>
        <p:grpSpPr>
          <a:xfrm>
            <a:off x="5835129" y="1731168"/>
            <a:ext cx="2770187" cy="336550"/>
            <a:chOff x="5856288" y="2830513"/>
            <a:chExt cx="2770187" cy="336550"/>
          </a:xfrm>
        </p:grpSpPr>
        <p:sp>
          <p:nvSpPr>
            <p:cNvPr id="72726" name="AutoShape 20"/>
            <p:cNvSpPr>
              <a:spLocks noChangeArrowheads="1"/>
            </p:cNvSpPr>
            <p:nvPr/>
          </p:nvSpPr>
          <p:spPr bwMode="gray">
            <a:xfrm>
              <a:off x="5856288" y="2830513"/>
              <a:ext cx="2770187" cy="336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hangingPunct="0"/>
              <a:endParaRPr lang="uk-UA" altLang="uk-UA" b="0">
                <a:cs typeface="Arial" charset="0"/>
              </a:endParaRPr>
            </a:p>
          </p:txBody>
        </p:sp>
        <p:sp>
          <p:nvSpPr>
            <p:cNvPr id="72727" name="Rectangle 21"/>
            <p:cNvSpPr>
              <a:spLocks noChangeArrowheads="1"/>
            </p:cNvSpPr>
            <p:nvPr/>
          </p:nvSpPr>
          <p:spPr bwMode="gray">
            <a:xfrm>
              <a:off x="5929313" y="2852738"/>
              <a:ext cx="20088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>
                <a:buClr>
                  <a:srgbClr val="FF3300"/>
                </a:buClr>
                <a:buSzPct val="115000"/>
                <a:buFont typeface="Wingdings" pitchFamily="2" charset="2"/>
                <a:buNone/>
              </a:pPr>
              <a:r>
                <a:rPr lang="en-US" altLang="uk-UA" sz="1400" dirty="0">
                  <a:solidFill>
                    <a:srgbClr val="FEFEFE"/>
                  </a:solidFill>
                  <a:cs typeface="Arial" charset="0"/>
                </a:rPr>
                <a:t> </a:t>
              </a:r>
              <a:r>
                <a:rPr lang="uk-UA" altLang="uk-UA" sz="1400" dirty="0" smtClean="0">
                  <a:solidFill>
                    <a:srgbClr val="FEFEFE"/>
                  </a:solidFill>
                  <a:cs typeface="Arial" charset="0"/>
                </a:rPr>
                <a:t>- -   - -  -- - -  - -   - -  - -</a:t>
              </a:r>
              <a:endParaRPr lang="en-US" altLang="uk-UA" sz="1400" dirty="0">
                <a:solidFill>
                  <a:srgbClr val="FEFEFE"/>
                </a:solidFill>
                <a:cs typeface="Arial" charset="0"/>
              </a:endParaRPr>
            </a:p>
          </p:txBody>
        </p:sp>
      </p:grpSp>
      <p:sp>
        <p:nvSpPr>
          <p:cNvPr id="72729" name="Rectangle 23"/>
          <p:cNvSpPr>
            <a:spLocks noChangeArrowheads="1"/>
          </p:cNvSpPr>
          <p:nvPr/>
        </p:nvSpPr>
        <p:spPr bwMode="black">
          <a:xfrm>
            <a:off x="251520" y="2397297"/>
            <a:ext cx="3168352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buFontTx/>
              <a:buChar char="•"/>
            </a:pPr>
            <a:r>
              <a:rPr lang="uk-UA" b="0" dirty="0"/>
              <a:t>створення пропозиції та задоволення попиту населення на нові товари; </a:t>
            </a:r>
            <a:endParaRPr lang="uk-UA" b="0" dirty="0" smtClean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b="0" dirty="0" smtClean="0"/>
              <a:t>підвищення </a:t>
            </a:r>
            <a:r>
              <a:rPr lang="uk-UA" b="0" dirty="0"/>
              <a:t>зайнятості населення та створення нових робочих місць; </a:t>
            </a:r>
            <a:endParaRPr lang="uk-UA" b="0" dirty="0" smtClean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b="0" dirty="0" smtClean="0"/>
              <a:t>збільшення </a:t>
            </a:r>
            <a:r>
              <a:rPr lang="uk-UA" b="0" dirty="0"/>
              <a:t>надходжень до національних бюджетів країн; </a:t>
            </a:r>
            <a:endParaRPr lang="uk-UA" b="0" dirty="0" smtClean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b="0" dirty="0" smtClean="0"/>
              <a:t>використання </a:t>
            </a:r>
            <a:r>
              <a:rPr lang="uk-UA" b="0" dirty="0"/>
              <a:t>та розробка </a:t>
            </a:r>
            <a:r>
              <a:rPr lang="uk-UA" b="0" dirty="0" smtClean="0"/>
              <a:t>інновацій </a:t>
            </a:r>
            <a:r>
              <a:rPr lang="uk-UA" b="0" dirty="0"/>
              <a:t>у своїй </a:t>
            </a:r>
            <a:r>
              <a:rPr lang="uk-UA" b="0" dirty="0" smtClean="0"/>
              <a:t>діяльності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b="0" dirty="0"/>
              <a:t>збільшення інвестиційних надходжень</a:t>
            </a:r>
            <a:endParaRPr lang="en-US" altLang="uk-UA" b="0" dirty="0">
              <a:cs typeface="Arial" charset="0"/>
            </a:endParaRPr>
          </a:p>
        </p:txBody>
      </p:sp>
      <p:sp>
        <p:nvSpPr>
          <p:cNvPr id="72730" name="Rectangle 24"/>
          <p:cNvSpPr>
            <a:spLocks noChangeArrowheads="1"/>
          </p:cNvSpPr>
          <p:nvPr/>
        </p:nvSpPr>
        <p:spPr bwMode="black">
          <a:xfrm>
            <a:off x="5648796" y="2112667"/>
            <a:ext cx="3495204" cy="3859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buFontTx/>
              <a:buChar char="•"/>
            </a:pPr>
            <a:r>
              <a:rPr lang="ru-RU" b="0" dirty="0"/>
              <a:t> </a:t>
            </a:r>
            <a:r>
              <a:rPr lang="uk-UA" b="0" dirty="0" smtClean="0"/>
              <a:t>монополізація влади та негативний вплив на національну економіку держави</a:t>
            </a:r>
            <a:r>
              <a:rPr lang="ru-RU" b="0" dirty="0" smtClean="0"/>
              <a:t>;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b="0" dirty="0" smtClean="0"/>
              <a:t>приховування прибутків, обхід національного законодавства;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b="0" dirty="0" smtClean="0"/>
              <a:t>створення негативної конкуренції для національних виробників шляхом монопольного встановлення цін на продукцію;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b="0" dirty="0" smtClean="0"/>
              <a:t>першочергове задоволення власних інтересів, не зважаючи</a:t>
            </a:r>
            <a:r>
              <a:rPr lang="ru-RU" b="0" dirty="0" smtClean="0"/>
              <a:t> </a:t>
            </a:r>
            <a:r>
              <a:rPr lang="ru-RU" b="0" dirty="0"/>
              <a:t>на потреби </a:t>
            </a:r>
            <a:r>
              <a:rPr lang="ru-RU" b="0" dirty="0" smtClean="0"/>
              <a:t>держав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b="0" dirty="0"/>
              <a:t>виснаження ресурсної бази</a:t>
            </a:r>
            <a:endParaRPr lang="en-US" altLang="uk-UA" b="0" dirty="0">
              <a:cs typeface="Arial" charset="0"/>
            </a:endParaRPr>
          </a:p>
        </p:txBody>
      </p:sp>
      <p:sp>
        <p:nvSpPr>
          <p:cNvPr id="72732" name="Text Box 29"/>
          <p:cNvSpPr txBox="1">
            <a:spLocks noChangeArrowheads="1"/>
          </p:cNvSpPr>
          <p:nvPr/>
        </p:nvSpPr>
        <p:spPr bwMode="auto">
          <a:xfrm>
            <a:off x="4194175" y="3590925"/>
            <a:ext cx="633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uk-UA" altLang="uk-UA" dirty="0" smtClean="0">
                <a:solidFill>
                  <a:srgbClr val="000000"/>
                </a:solidFill>
                <a:cs typeface="Arial" charset="0"/>
              </a:rPr>
              <a:t>ТНК</a:t>
            </a:r>
            <a:endParaRPr lang="en-US" altLang="uk-UA" b="0" dirty="0"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928671"/>
            <a:ext cx="56435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Я </a:t>
            </a:r>
            <a:r>
              <a:rPr lang="ru-RU" sz="3200" dirty="0" err="1" smtClean="0"/>
              <a:t>дізнався</a:t>
            </a:r>
            <a:r>
              <a:rPr lang="ru-RU" sz="3200" dirty="0" smtClean="0"/>
              <a:t> ...</a:t>
            </a:r>
          </a:p>
          <a:p>
            <a:r>
              <a:rPr lang="ru-RU" sz="3200" dirty="0" smtClean="0"/>
              <a:t>Я </a:t>
            </a:r>
            <a:r>
              <a:rPr lang="ru-RU" sz="3200" dirty="0" err="1" smtClean="0"/>
              <a:t>навчився</a:t>
            </a:r>
            <a:r>
              <a:rPr lang="ru-RU" sz="3200" dirty="0" smtClean="0"/>
              <a:t> ...</a:t>
            </a:r>
          </a:p>
          <a:p>
            <a:r>
              <a:rPr lang="ru-RU" sz="3200" dirty="0" smtClean="0"/>
              <a:t>Я </a:t>
            </a:r>
            <a:r>
              <a:rPr lang="ru-RU" sz="3200" dirty="0" err="1" smtClean="0"/>
              <a:t>зрозумів</a:t>
            </a:r>
            <a:r>
              <a:rPr lang="ru-RU" sz="3200" dirty="0" smtClean="0"/>
              <a:t>, </a:t>
            </a:r>
            <a:r>
              <a:rPr lang="ru-RU" sz="3200" dirty="0" err="1" smtClean="0"/>
              <a:t>що</a:t>
            </a:r>
            <a:r>
              <a:rPr lang="ru-RU" sz="3200" dirty="0" smtClean="0"/>
              <a:t> </a:t>
            </a:r>
            <a:r>
              <a:rPr lang="ru-RU" sz="3200" dirty="0" err="1" smtClean="0"/>
              <a:t>можу</a:t>
            </a:r>
            <a:r>
              <a:rPr lang="ru-RU" sz="3200" dirty="0" smtClean="0"/>
              <a:t> ...</a:t>
            </a:r>
          </a:p>
          <a:p>
            <a:r>
              <a:rPr lang="ru-RU" sz="3200" dirty="0" err="1" smtClean="0"/>
              <a:t>Мені</a:t>
            </a:r>
            <a:r>
              <a:rPr lang="ru-RU" sz="3200" dirty="0" smtClean="0"/>
              <a:t> </a:t>
            </a:r>
            <a:r>
              <a:rPr lang="ru-RU" sz="3200" dirty="0" err="1" smtClean="0"/>
              <a:t>сподобалося</a:t>
            </a:r>
            <a:r>
              <a:rPr lang="ru-RU" sz="3200" dirty="0" smtClean="0"/>
              <a:t> ...</a:t>
            </a:r>
          </a:p>
          <a:p>
            <a:r>
              <a:rPr lang="ru-RU" sz="3200" dirty="0" smtClean="0"/>
              <a:t>Для мене стало </a:t>
            </a:r>
            <a:r>
              <a:rPr lang="ru-RU" sz="3200" dirty="0" err="1" smtClean="0"/>
              <a:t>новим</a:t>
            </a:r>
            <a:r>
              <a:rPr lang="ru-RU" sz="3200" dirty="0" smtClean="0"/>
              <a:t> ...</a:t>
            </a:r>
          </a:p>
          <a:p>
            <a:r>
              <a:rPr lang="ru-RU" sz="3200" dirty="0" smtClean="0"/>
              <a:t>Мене </a:t>
            </a:r>
            <a:r>
              <a:rPr lang="ru-RU" sz="3200" dirty="0" err="1" smtClean="0"/>
              <a:t>здивувало</a:t>
            </a:r>
            <a:r>
              <a:rPr lang="ru-RU" sz="3200" dirty="0" smtClean="0"/>
              <a:t> ...</a:t>
            </a:r>
          </a:p>
          <a:p>
            <a:r>
              <a:rPr lang="ru-RU" sz="3200" dirty="0" smtClean="0"/>
              <a:t>У мене </a:t>
            </a:r>
            <a:r>
              <a:rPr lang="ru-RU" sz="3200" dirty="0" err="1" smtClean="0"/>
              <a:t>вийшло</a:t>
            </a:r>
            <a:r>
              <a:rPr lang="ru-RU" sz="3200" dirty="0" smtClean="0"/>
              <a:t> ...</a:t>
            </a:r>
          </a:p>
          <a:p>
            <a:r>
              <a:rPr lang="ru-RU" sz="3200" dirty="0" smtClean="0"/>
              <a:t>Я </a:t>
            </a:r>
            <a:r>
              <a:rPr lang="ru-RU" sz="3200" dirty="0" err="1" smtClean="0"/>
              <a:t>придбав</a:t>
            </a:r>
            <a:r>
              <a:rPr lang="ru-RU" sz="3200" dirty="0" smtClean="0"/>
              <a:t> ...</a:t>
            </a:r>
          </a:p>
          <a:p>
            <a:r>
              <a:rPr lang="ru-RU" sz="3200" dirty="0" err="1" smtClean="0"/>
              <a:t>Мені</a:t>
            </a:r>
            <a:r>
              <a:rPr lang="ru-RU" sz="3200" dirty="0" smtClean="0"/>
              <a:t> </a:t>
            </a:r>
            <a:r>
              <a:rPr lang="ru-RU" sz="3200" dirty="0" err="1" smtClean="0"/>
              <a:t>захотілося</a:t>
            </a:r>
            <a:r>
              <a:rPr lang="ru-RU" sz="3200" dirty="0" smtClean="0"/>
              <a:t> ...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</TotalTime>
  <Words>320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Понятійний апарат</vt:lpstr>
      <vt:lpstr>Особливості ТНК</vt:lpstr>
      <vt:lpstr>Механізм діяльності ТНК</vt:lpstr>
      <vt:lpstr>Слайд 4</vt:lpstr>
      <vt:lpstr>Найбільші ТНК світу  </vt:lpstr>
      <vt:lpstr>Слайд 6</vt:lpstr>
      <vt:lpstr>Слайд 7</vt:lpstr>
      <vt:lpstr>Наслідки діяльності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2017-09-10T07:07:50Z</dcterms:created>
  <dcterms:modified xsi:type="dcterms:W3CDTF">2017-09-10T07:57:33Z</dcterms:modified>
</cp:coreProperties>
</file>